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64" r:id="rId3"/>
    <p:sldId id="281" r:id="rId4"/>
    <p:sldId id="313" r:id="rId5"/>
    <p:sldId id="315" r:id="rId6"/>
    <p:sldId id="314" r:id="rId7"/>
    <p:sldId id="284" r:id="rId8"/>
    <p:sldId id="299" r:id="rId9"/>
    <p:sldId id="285" r:id="rId10"/>
    <p:sldId id="286" r:id="rId11"/>
    <p:sldId id="309" r:id="rId12"/>
    <p:sldId id="305" r:id="rId13"/>
    <p:sldId id="289" r:id="rId14"/>
    <p:sldId id="307" r:id="rId15"/>
    <p:sldId id="291" r:id="rId16"/>
    <p:sldId id="292" r:id="rId17"/>
    <p:sldId id="303" r:id="rId18"/>
    <p:sldId id="296" r:id="rId19"/>
    <p:sldId id="310" r:id="rId20"/>
    <p:sldId id="311" r:id="rId21"/>
    <p:sldId id="316" r:id="rId22"/>
    <p:sldId id="312" r:id="rId23"/>
    <p:sldId id="301" r:id="rId2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4" name="Shape 64"/>
          <p:cNvSpPr>
            <a:spLocks noGrp="1" noRot="1" noChangeAspect="1"/>
          </p:cNvSpPr>
          <p:nvPr>
            <p:ph type="sldImg"/>
          </p:nvPr>
        </p:nvSpPr>
        <p:spPr>
          <a:xfrm>
            <a:off x="1143000" y="685800"/>
            <a:ext cx="4572000" cy="3429000"/>
          </a:xfrm>
          <a:prstGeom prst="rect">
            <a:avLst/>
          </a:prstGeom>
        </p:spPr>
        <p:txBody>
          <a:bodyPr/>
          <a:lstStyle/>
          <a:p>
            <a:endParaRPr/>
          </a:p>
        </p:txBody>
      </p:sp>
      <p:sp>
        <p:nvSpPr>
          <p:cNvPr id="65" name="Shape 65"/>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875928737"/>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Helvetica Neue"/>
      </a:defRPr>
    </a:lvl1pPr>
    <a:lvl2pPr indent="228600" latinLnBrk="0">
      <a:defRPr sz="1200">
        <a:latin typeface="+mn-lt"/>
        <a:ea typeface="+mn-ea"/>
        <a:cs typeface="+mn-cs"/>
        <a:sym typeface="Helvetica Neue"/>
      </a:defRPr>
    </a:lvl2pPr>
    <a:lvl3pPr indent="457200" latinLnBrk="0">
      <a:defRPr sz="1200">
        <a:latin typeface="+mn-lt"/>
        <a:ea typeface="+mn-ea"/>
        <a:cs typeface="+mn-cs"/>
        <a:sym typeface="Helvetica Neue"/>
      </a:defRPr>
    </a:lvl3pPr>
    <a:lvl4pPr indent="685800" latinLnBrk="0">
      <a:defRPr sz="1200">
        <a:latin typeface="+mn-lt"/>
        <a:ea typeface="+mn-ea"/>
        <a:cs typeface="+mn-cs"/>
        <a:sym typeface="Helvetica Neue"/>
      </a:defRPr>
    </a:lvl4pPr>
    <a:lvl5pPr indent="914400" latinLnBrk="0">
      <a:defRPr sz="1200">
        <a:latin typeface="+mn-lt"/>
        <a:ea typeface="+mn-ea"/>
        <a:cs typeface="+mn-cs"/>
        <a:sym typeface="Helvetica Neue"/>
      </a:defRPr>
    </a:lvl5pPr>
    <a:lvl6pPr indent="1143000" latinLnBrk="0">
      <a:defRPr sz="1200">
        <a:latin typeface="+mn-lt"/>
        <a:ea typeface="+mn-ea"/>
        <a:cs typeface="+mn-cs"/>
        <a:sym typeface="Helvetica Neue"/>
      </a:defRPr>
    </a:lvl6pPr>
    <a:lvl7pPr indent="1371600" latinLnBrk="0">
      <a:defRPr sz="1200">
        <a:latin typeface="+mn-lt"/>
        <a:ea typeface="+mn-ea"/>
        <a:cs typeface="+mn-cs"/>
        <a:sym typeface="Helvetica Neue"/>
      </a:defRPr>
    </a:lvl7pPr>
    <a:lvl8pPr indent="1600200" latinLnBrk="0">
      <a:defRPr sz="1200">
        <a:latin typeface="+mn-lt"/>
        <a:ea typeface="+mn-ea"/>
        <a:cs typeface="+mn-cs"/>
        <a:sym typeface="Helvetica Neue"/>
      </a:defRPr>
    </a:lvl8pPr>
    <a:lvl9pPr indent="1828800" latinLnBrk="0">
      <a:defRPr sz="1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42949098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3443900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196664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r>
              <a:rPr kumimoji="0" lang="nl-NL" sz="1200" b="0" i="0" u="none" strike="noStrike" kern="0" cap="none" spc="0" normalizeH="0" baseline="0" noProof="0" dirty="0">
                <a:ln>
                  <a:noFill/>
                </a:ln>
                <a:solidFill>
                  <a:srgbClr val="000000"/>
                </a:solidFill>
                <a:effectLst/>
                <a:uLnTx/>
                <a:uFillTx/>
                <a:latin typeface="Verdana" pitchFamily="34" charset="0"/>
                <a:ea typeface="Verdana" pitchFamily="34" charset="0"/>
                <a:cs typeface="Verdana" pitchFamily="34" charset="0"/>
                <a:sym typeface="Verdana"/>
              </a:rPr>
              <a:t> </a:t>
            </a:r>
          </a:p>
          <a:p>
            <a:endParaRPr lang="nl-NL" dirty="0"/>
          </a:p>
        </p:txBody>
      </p:sp>
    </p:spTree>
    <p:extLst>
      <p:ext uri="{BB962C8B-B14F-4D97-AF65-F5344CB8AC3E}">
        <p14:creationId xmlns:p14="http://schemas.microsoft.com/office/powerpoint/2010/main" val="520197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3460916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effectLst/>
            </a:endParaRPr>
          </a:p>
          <a:p>
            <a:pPr lvl="1"/>
            <a:r>
              <a:rPr lang="nl-NL" sz="1200" dirty="0">
                <a:effectLst/>
                <a:latin typeface="+mn-lt"/>
                <a:ea typeface="+mn-ea"/>
                <a:cs typeface="+mn-cs"/>
                <a:sym typeface="Helvetica Neue"/>
              </a:rPr>
              <a:t>Demografische ontwikkelingen</a:t>
            </a:r>
            <a:endParaRPr lang="nl-NL" dirty="0">
              <a:effectLst/>
            </a:endParaRPr>
          </a:p>
          <a:p>
            <a:pPr lvl="1"/>
            <a:r>
              <a:rPr lang="nl-NL" sz="1200" dirty="0">
                <a:effectLst/>
                <a:latin typeface="+mn-lt"/>
                <a:ea typeface="+mn-ea"/>
                <a:cs typeface="+mn-cs"/>
                <a:sym typeface="Helvetica Neue"/>
              </a:rPr>
              <a:t>Economische ontwikkelingen</a:t>
            </a:r>
            <a:endParaRPr lang="nl-NL" dirty="0">
              <a:effectLst/>
            </a:endParaRPr>
          </a:p>
          <a:p>
            <a:pPr lvl="1"/>
            <a:r>
              <a:rPr lang="nl-NL" sz="1200" dirty="0">
                <a:effectLst/>
                <a:latin typeface="+mn-lt"/>
                <a:ea typeface="+mn-ea"/>
                <a:cs typeface="+mn-cs"/>
                <a:sym typeface="Helvetica Neue"/>
              </a:rPr>
              <a:t>Veranderende wet- en regelgeving</a:t>
            </a:r>
            <a:endParaRPr lang="nl-NL" dirty="0">
              <a:effectLst/>
            </a:endParaRPr>
          </a:p>
          <a:p>
            <a:pPr lvl="1"/>
            <a:r>
              <a:rPr lang="nl-NL" sz="1200" dirty="0">
                <a:effectLst/>
                <a:latin typeface="+mn-lt"/>
                <a:ea typeface="+mn-ea"/>
                <a:cs typeface="+mn-cs"/>
                <a:sym typeface="Helvetica Neue"/>
              </a:rPr>
              <a:t>Prijsontwikkelingen (</a:t>
            </a:r>
            <a:r>
              <a:rPr lang="nl-NL" sz="1200" dirty="0" err="1">
                <a:effectLst/>
                <a:latin typeface="+mn-lt"/>
                <a:ea typeface="+mn-ea"/>
                <a:cs typeface="+mn-cs"/>
                <a:sym typeface="Helvetica Neue"/>
              </a:rPr>
              <a:t>oa</a:t>
            </a:r>
            <a:r>
              <a:rPr lang="nl-NL" sz="1200" dirty="0">
                <a:effectLst/>
                <a:latin typeface="+mn-lt"/>
                <a:ea typeface="+mn-ea"/>
                <a:cs typeface="+mn-cs"/>
                <a:sym typeface="Helvetica Neue"/>
              </a:rPr>
              <a:t> loonontwikkelingen)</a:t>
            </a:r>
            <a:endParaRPr lang="nl-NL" dirty="0">
              <a:effectLst/>
            </a:endParaRPr>
          </a:p>
          <a:p>
            <a:pPr lvl="1"/>
            <a:r>
              <a:rPr lang="nl-NL" sz="1200" dirty="0">
                <a:effectLst/>
                <a:latin typeface="+mn-lt"/>
                <a:ea typeface="+mn-ea"/>
                <a:cs typeface="+mn-cs"/>
                <a:sym typeface="Helvetica Neue"/>
              </a:rPr>
              <a:t>Andere ontwikkelingen op de P (prijs) en Q (hoeveelheid)</a:t>
            </a:r>
            <a:endParaRPr lang="nl-NL" dirty="0">
              <a:effectLst/>
            </a:endParaRPr>
          </a:p>
        </p:txBody>
      </p:sp>
    </p:spTree>
    <p:extLst>
      <p:ext uri="{BB962C8B-B14F-4D97-AF65-F5344CB8AC3E}">
        <p14:creationId xmlns:p14="http://schemas.microsoft.com/office/powerpoint/2010/main" val="362719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1"/>
            <a:r>
              <a:rPr lang="nl-NL" sz="1200" dirty="0">
                <a:effectLst/>
                <a:latin typeface="+mn-lt"/>
                <a:ea typeface="+mn-ea"/>
                <a:cs typeface="+mn-cs"/>
                <a:sym typeface="Helvetica Neue"/>
              </a:rPr>
              <a:t>Demografische ontwikkelingen</a:t>
            </a:r>
            <a:endParaRPr lang="nl-NL" dirty="0">
              <a:effectLst/>
            </a:endParaRPr>
          </a:p>
          <a:p>
            <a:pPr lvl="1"/>
            <a:r>
              <a:rPr lang="nl-NL" sz="1200" dirty="0">
                <a:effectLst/>
                <a:latin typeface="+mn-lt"/>
                <a:ea typeface="+mn-ea"/>
                <a:cs typeface="+mn-cs"/>
                <a:sym typeface="Helvetica Neue"/>
              </a:rPr>
              <a:t>Economische ontwikkelingen</a:t>
            </a:r>
            <a:endParaRPr lang="nl-NL" dirty="0">
              <a:effectLst/>
            </a:endParaRPr>
          </a:p>
          <a:p>
            <a:pPr lvl="1"/>
            <a:r>
              <a:rPr lang="nl-NL" sz="1200" dirty="0">
                <a:effectLst/>
                <a:latin typeface="+mn-lt"/>
                <a:ea typeface="+mn-ea"/>
                <a:cs typeface="+mn-cs"/>
                <a:sym typeface="Helvetica Neue"/>
              </a:rPr>
              <a:t>Veranderende wet- en regelgeving</a:t>
            </a:r>
            <a:endParaRPr lang="nl-NL" dirty="0">
              <a:effectLst/>
            </a:endParaRPr>
          </a:p>
          <a:p>
            <a:pPr lvl="1"/>
            <a:r>
              <a:rPr lang="nl-NL" sz="1200" dirty="0">
                <a:effectLst/>
                <a:latin typeface="+mn-lt"/>
                <a:ea typeface="+mn-ea"/>
                <a:cs typeface="+mn-cs"/>
                <a:sym typeface="Helvetica Neue"/>
              </a:rPr>
              <a:t>Prijsontwikkelingen (</a:t>
            </a:r>
            <a:r>
              <a:rPr lang="nl-NL" sz="1200" dirty="0" err="1">
                <a:effectLst/>
                <a:latin typeface="+mn-lt"/>
                <a:ea typeface="+mn-ea"/>
                <a:cs typeface="+mn-cs"/>
                <a:sym typeface="Helvetica Neue"/>
              </a:rPr>
              <a:t>oa</a:t>
            </a:r>
            <a:r>
              <a:rPr lang="nl-NL" sz="1200" dirty="0">
                <a:effectLst/>
                <a:latin typeface="+mn-lt"/>
                <a:ea typeface="+mn-ea"/>
                <a:cs typeface="+mn-cs"/>
                <a:sym typeface="Helvetica Neue"/>
              </a:rPr>
              <a:t> loonontwikkelingen)</a:t>
            </a:r>
            <a:endParaRPr lang="nl-NL" dirty="0">
              <a:effectLst/>
            </a:endParaRPr>
          </a:p>
          <a:p>
            <a:pPr lvl="1"/>
            <a:r>
              <a:rPr lang="nl-NL" sz="1200" dirty="0">
                <a:effectLst/>
                <a:latin typeface="+mn-lt"/>
                <a:ea typeface="+mn-ea"/>
                <a:cs typeface="+mn-cs"/>
                <a:sym typeface="Helvetica Neue"/>
              </a:rPr>
              <a:t>Andere ontwikkelingen op de P (prijs) en Q (hoeveelheid)</a:t>
            </a:r>
            <a:endParaRPr lang="nl-NL" dirty="0">
              <a:effectLst/>
            </a:endParaRPr>
          </a:p>
        </p:txBody>
      </p:sp>
    </p:spTree>
    <p:extLst>
      <p:ext uri="{BB962C8B-B14F-4D97-AF65-F5344CB8AC3E}">
        <p14:creationId xmlns:p14="http://schemas.microsoft.com/office/powerpoint/2010/main" val="860385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kumimoji="0" lang="nl-NL" sz="1600" b="0" i="0" u="none" strike="noStrike" kern="0" cap="none" spc="0" normalizeH="0" baseline="0" noProof="0" dirty="0">
                <a:ln>
                  <a:noFill/>
                </a:ln>
                <a:solidFill>
                  <a:srgbClr val="000000"/>
                </a:solidFill>
                <a:effectLst/>
                <a:uLnTx/>
                <a:uFillTx/>
                <a:latin typeface="Verdana"/>
                <a:ea typeface="Verdana"/>
                <a:sym typeface="Verdana"/>
              </a:rPr>
              <a:t>Doorontwikkeling: Niet alleen financiële risk </a:t>
            </a:r>
            <a:r>
              <a:rPr kumimoji="0" lang="nl-NL" sz="1600" b="0" i="0" u="none" strike="noStrike" kern="0" cap="none" spc="0" normalizeH="0" baseline="0" noProof="0" dirty="0" err="1">
                <a:ln>
                  <a:noFill/>
                </a:ln>
                <a:solidFill>
                  <a:srgbClr val="000000"/>
                </a:solidFill>
                <a:effectLst/>
                <a:uLnTx/>
                <a:uFillTx/>
                <a:latin typeface="Verdana"/>
                <a:ea typeface="Verdana"/>
                <a:sym typeface="Verdana"/>
              </a:rPr>
              <a:t>appetite</a:t>
            </a:r>
            <a:r>
              <a:rPr kumimoji="0" lang="nl-NL" sz="1600" b="0" i="0" u="none" strike="noStrike" kern="0" cap="none" spc="0" normalizeH="0" baseline="0" noProof="0" dirty="0">
                <a:ln>
                  <a:noFill/>
                </a:ln>
                <a:solidFill>
                  <a:srgbClr val="000000"/>
                </a:solidFill>
                <a:effectLst/>
                <a:uLnTx/>
                <a:uFillTx/>
                <a:latin typeface="Verdana"/>
                <a:ea typeface="Verdana"/>
                <a:sym typeface="Verdana"/>
              </a:rPr>
              <a:t> maar ook inzicht </a:t>
            </a:r>
            <a:r>
              <a:rPr kumimoji="0" lang="nl-NL" sz="1600" b="0" i="0" u="sng" strike="noStrike" kern="0" cap="none" spc="0" normalizeH="0" baseline="0" noProof="0" dirty="0">
                <a:ln>
                  <a:noFill/>
                </a:ln>
                <a:solidFill>
                  <a:srgbClr val="000000"/>
                </a:solidFill>
                <a:effectLst/>
                <a:uLnTx/>
                <a:uFillTx/>
                <a:latin typeface="Verdana"/>
                <a:ea typeface="Verdana"/>
                <a:sym typeface="Verdana"/>
              </a:rPr>
              <a:t>bijstelling van de doelen </a:t>
            </a:r>
            <a:r>
              <a:rPr kumimoji="0" lang="nl-NL" sz="1600" b="0" i="0" u="none" strike="noStrike" kern="0" cap="none" spc="0" normalizeH="0" baseline="0" noProof="0" dirty="0">
                <a:ln>
                  <a:noFill/>
                </a:ln>
                <a:solidFill>
                  <a:srgbClr val="000000"/>
                </a:solidFill>
                <a:effectLst/>
                <a:uLnTx/>
                <a:uFillTx/>
                <a:latin typeface="Verdana"/>
                <a:ea typeface="Verdana"/>
                <a:sym typeface="Verdana"/>
              </a:rPr>
              <a:t>en </a:t>
            </a:r>
            <a:r>
              <a:rPr kumimoji="0" lang="nl-NL" sz="1600" b="0" i="0" u="sng" strike="noStrike" kern="0" cap="none" spc="0" normalizeH="0" baseline="0" noProof="0" dirty="0">
                <a:ln>
                  <a:noFill/>
                </a:ln>
                <a:solidFill>
                  <a:srgbClr val="000000"/>
                </a:solidFill>
                <a:effectLst/>
                <a:uLnTx/>
                <a:uFillTx/>
                <a:latin typeface="Verdana"/>
                <a:ea typeface="Verdana"/>
                <a:sym typeface="Verdana"/>
              </a:rPr>
              <a:t>maatschappelijke/politieke onrust</a:t>
            </a:r>
          </a:p>
          <a:p>
            <a:endParaRPr lang="nl-NL" dirty="0"/>
          </a:p>
        </p:txBody>
      </p:sp>
    </p:spTree>
    <p:extLst>
      <p:ext uri="{BB962C8B-B14F-4D97-AF65-F5344CB8AC3E}">
        <p14:creationId xmlns:p14="http://schemas.microsoft.com/office/powerpoint/2010/main" val="2259779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lang="nl-NL" sz="1600" b="0" i="0" u="none" strike="noStrike" kern="0" cap="none" spc="0" normalizeH="0" baseline="0" noProof="0" dirty="0">
              <a:ln>
                <a:noFill/>
              </a:ln>
              <a:solidFill>
                <a:srgbClr val="000000"/>
              </a:solidFill>
              <a:effectLst/>
              <a:uLnTx/>
              <a:uFillTx/>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r>
              <a:rPr kumimoji="0" lang="nl-NL" sz="1600" b="1" i="0" u="none" strike="noStrike" kern="0" cap="none" spc="0" normalizeH="0" baseline="0" noProof="0" dirty="0">
                <a:ln>
                  <a:noFill/>
                </a:ln>
                <a:solidFill>
                  <a:srgbClr val="000000"/>
                </a:solidFill>
                <a:effectLst/>
                <a:uLnTx/>
                <a:uFillTx/>
                <a:latin typeface="Verdana"/>
                <a:ea typeface="Verdana"/>
                <a:sym typeface="Verdana"/>
              </a:rPr>
              <a:t>Proces</a:t>
            </a:r>
          </a:p>
          <a:p>
            <a:pPr marL="342900" marR="0" lvl="0" indent="-342900" algn="l" defTabSz="457200" rtl="0" eaLnBrk="1" fontAlgn="auto" latinLnBrk="0" hangingPunct="0">
              <a:lnSpc>
                <a:spcPts val="2300"/>
              </a:lnSpc>
              <a:spcBef>
                <a:spcPts val="0"/>
              </a:spcBef>
              <a:spcAft>
                <a:spcPts val="0"/>
              </a:spcAft>
              <a:buClrTx/>
              <a:buSzTx/>
              <a:buFontTx/>
              <a:buAutoNum type="arabicPeriod"/>
              <a:tabLst/>
              <a:defRPr sz="1600">
                <a:latin typeface="Verdana"/>
                <a:ea typeface="Verdana"/>
                <a:cs typeface="Verdana"/>
                <a:sym typeface="Verdana"/>
              </a:defRPr>
            </a:pPr>
            <a:r>
              <a:rPr kumimoji="0" lang="nl-NL" sz="1600" b="0" i="0" u="none" strike="noStrike" kern="0" cap="none" spc="0" normalizeH="0" baseline="0" noProof="0" dirty="0">
                <a:ln>
                  <a:noFill/>
                </a:ln>
                <a:solidFill>
                  <a:srgbClr val="000000"/>
                </a:solidFill>
                <a:effectLst/>
                <a:uLnTx/>
                <a:uFillTx/>
                <a:latin typeface="Verdana"/>
                <a:ea typeface="Verdana"/>
                <a:sym typeface="Verdana"/>
              </a:rPr>
              <a:t>De vakgroep stelt één gezamenlijke vlieger op, deze wordt vastgesteld in het concerncontrollersoverleg Fryslân</a:t>
            </a:r>
          </a:p>
          <a:p>
            <a:pPr marL="342900" marR="0" lvl="0" indent="-342900" algn="l" defTabSz="457200" rtl="0" eaLnBrk="1" fontAlgn="auto" latinLnBrk="0" hangingPunct="0">
              <a:lnSpc>
                <a:spcPts val="2300"/>
              </a:lnSpc>
              <a:spcBef>
                <a:spcPts val="0"/>
              </a:spcBef>
              <a:spcAft>
                <a:spcPts val="0"/>
              </a:spcAft>
              <a:buClrTx/>
              <a:buSzTx/>
              <a:buFontTx/>
              <a:buAutoNum type="arabicPeriod"/>
              <a:tabLst/>
              <a:defRPr sz="1600">
                <a:latin typeface="Verdana"/>
                <a:ea typeface="Verdana"/>
                <a:cs typeface="Verdana"/>
                <a:sym typeface="Verdana"/>
              </a:defRPr>
            </a:pPr>
            <a:r>
              <a:rPr kumimoji="0" lang="nl-NL" sz="1600" b="0" i="0" u="none" strike="noStrike" kern="0" cap="none" spc="0" normalizeH="0" baseline="0" noProof="0" dirty="0">
                <a:ln>
                  <a:noFill/>
                </a:ln>
                <a:solidFill>
                  <a:srgbClr val="000000"/>
                </a:solidFill>
                <a:effectLst/>
                <a:uLnTx/>
                <a:uFillTx/>
                <a:latin typeface="Verdana"/>
                <a:ea typeface="Verdana"/>
                <a:sym typeface="Verdana"/>
              </a:rPr>
              <a:t>De verbonden partij beantwoord dezelfde vragenlijst en heeft daarmee de vlieger</a:t>
            </a:r>
          </a:p>
          <a:p>
            <a:pPr marL="342900" marR="0" lvl="0" indent="-342900" algn="l" defTabSz="457200" rtl="0" eaLnBrk="1" fontAlgn="auto" latinLnBrk="0" hangingPunct="0">
              <a:lnSpc>
                <a:spcPts val="2300"/>
              </a:lnSpc>
              <a:spcBef>
                <a:spcPts val="0"/>
              </a:spcBef>
              <a:spcAft>
                <a:spcPts val="0"/>
              </a:spcAft>
              <a:buClrTx/>
              <a:buSzTx/>
              <a:buFontTx/>
              <a:buAutoNum type="arabicPeriod"/>
              <a:tabLst/>
              <a:defRPr sz="1600">
                <a:latin typeface="Verdana"/>
                <a:ea typeface="Verdana"/>
                <a:cs typeface="Verdana"/>
                <a:sym typeface="Verdana"/>
              </a:defRPr>
            </a:pPr>
            <a:r>
              <a:rPr kumimoji="0" lang="nl-NL" sz="1600" b="0" i="0" u="none" strike="noStrike" kern="0" cap="none" spc="0" normalizeH="0" baseline="0" noProof="0" dirty="0">
                <a:ln>
                  <a:noFill/>
                </a:ln>
                <a:solidFill>
                  <a:srgbClr val="000000"/>
                </a:solidFill>
                <a:effectLst/>
                <a:uLnTx/>
                <a:uFillTx/>
                <a:latin typeface="Verdana"/>
                <a:ea typeface="Verdana"/>
                <a:sym typeface="Verdana"/>
              </a:rPr>
              <a:t>Een goed gesprek tussen directeur bedrijfsvoering en concerncontroller van de verbonden partij en een afvaardiging van de concerncontrollers Fryslân.</a:t>
            </a:r>
          </a:p>
          <a:p>
            <a:pPr marL="342900" marR="0" lvl="0" indent="-342900" algn="l" defTabSz="457200" rtl="0" eaLnBrk="1" fontAlgn="auto" latinLnBrk="0" hangingPunct="0">
              <a:lnSpc>
                <a:spcPts val="2300"/>
              </a:lnSpc>
              <a:spcBef>
                <a:spcPts val="0"/>
              </a:spcBef>
              <a:spcAft>
                <a:spcPts val="0"/>
              </a:spcAft>
              <a:buClrTx/>
              <a:buSzTx/>
              <a:buFontTx/>
              <a:buAutoNum type="arabicPeriod"/>
              <a:tabLst/>
              <a:defRPr sz="1600">
                <a:latin typeface="Verdana"/>
                <a:ea typeface="Verdana"/>
                <a:cs typeface="Verdana"/>
                <a:sym typeface="Verdana"/>
              </a:defRPr>
            </a:pPr>
            <a:r>
              <a:rPr kumimoji="0" lang="nl-NL" sz="1600" b="0" i="0" u="none" strike="noStrike" kern="0" cap="none" spc="0" normalizeH="0" baseline="0" noProof="0" dirty="0">
                <a:ln>
                  <a:noFill/>
                </a:ln>
                <a:solidFill>
                  <a:srgbClr val="000000"/>
                </a:solidFill>
                <a:effectLst/>
                <a:uLnTx/>
                <a:uFillTx/>
                <a:latin typeface="Verdana"/>
                <a:ea typeface="Verdana"/>
                <a:sym typeface="Verdana"/>
              </a:rPr>
              <a:t>Eventuele afspraken over vervolg</a:t>
            </a:r>
          </a:p>
          <a:p>
            <a:pPr marL="342900" marR="0" lvl="0" indent="-342900" algn="l" defTabSz="457200" rtl="0" eaLnBrk="1" fontAlgn="auto" latinLnBrk="0" hangingPunct="0">
              <a:lnSpc>
                <a:spcPts val="2300"/>
              </a:lnSpc>
              <a:spcBef>
                <a:spcPts val="0"/>
              </a:spcBef>
              <a:spcAft>
                <a:spcPts val="0"/>
              </a:spcAft>
              <a:buClrTx/>
              <a:buSzTx/>
              <a:buFontTx/>
              <a:buAutoNum type="arabicPeriod"/>
              <a:tabLst/>
              <a:defRPr sz="1600">
                <a:latin typeface="Verdana"/>
                <a:ea typeface="Verdana"/>
                <a:cs typeface="Verdana"/>
                <a:sym typeface="Verdana"/>
              </a:defRPr>
            </a:pPr>
            <a:r>
              <a:rPr kumimoji="0" lang="nl-NL" sz="1600" b="0" i="0" u="none" strike="noStrike" kern="0" cap="none" spc="0" normalizeH="0" baseline="0" noProof="0" dirty="0">
                <a:ln>
                  <a:noFill/>
                </a:ln>
                <a:solidFill>
                  <a:srgbClr val="000000"/>
                </a:solidFill>
                <a:effectLst/>
                <a:uLnTx/>
                <a:uFillTx/>
                <a:latin typeface="Verdana"/>
                <a:ea typeface="Verdana"/>
                <a:sym typeface="Verdana"/>
              </a:rPr>
              <a:t>Ambitie: dit minimaal jaarlijks herhalen</a:t>
            </a:r>
          </a:p>
          <a:p>
            <a:endParaRPr lang="nl-NL" dirty="0"/>
          </a:p>
        </p:txBody>
      </p:sp>
    </p:spTree>
    <p:extLst>
      <p:ext uri="{BB962C8B-B14F-4D97-AF65-F5344CB8AC3E}">
        <p14:creationId xmlns:p14="http://schemas.microsoft.com/office/powerpoint/2010/main" val="3994550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lang="nl-NL" sz="1600" b="0" i="0" u="none" strike="noStrike" kern="0" cap="none" spc="0" normalizeH="0" baseline="0" noProof="0" dirty="0">
              <a:ln>
                <a:noFill/>
              </a:ln>
              <a:solidFill>
                <a:srgbClr val="000000"/>
              </a:solidFill>
              <a:effectLst/>
              <a:uLnTx/>
              <a:uFillTx/>
              <a:latin typeface="Verdana"/>
              <a:ea typeface="Verdana"/>
              <a:sym typeface="Verdana"/>
            </a:endParaRPr>
          </a:p>
        </p:txBody>
      </p:sp>
    </p:spTree>
    <p:extLst>
      <p:ext uri="{BB962C8B-B14F-4D97-AF65-F5344CB8AC3E}">
        <p14:creationId xmlns:p14="http://schemas.microsoft.com/office/powerpoint/2010/main" val="481203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1746791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6" name="Shape 16"/>
          <p:cNvSpPr>
            <a:spLocks noGrp="1"/>
          </p:cNvSpPr>
          <p:nvPr>
            <p:ph type="title"/>
          </p:nvPr>
        </p:nvSpPr>
        <p:spPr>
          <a:xfrm>
            <a:off x="685800" y="2125979"/>
            <a:ext cx="7772400" cy="1440181"/>
          </a:xfrm>
          <a:prstGeom prst="rect">
            <a:avLst/>
          </a:prstGeom>
        </p:spPr>
        <p:txBody>
          <a:bodyPr/>
          <a:lstStyle/>
          <a:p>
            <a:r>
              <a:t>Titeltekst</a:t>
            </a:r>
          </a:p>
        </p:txBody>
      </p:sp>
      <p:sp>
        <p:nvSpPr>
          <p:cNvPr id="17" name="Shape 17"/>
          <p:cNvSpPr>
            <a:spLocks noGrp="1"/>
          </p:cNvSpPr>
          <p:nvPr>
            <p:ph type="body" sz="quarter" idx="1"/>
          </p:nvPr>
        </p:nvSpPr>
        <p:spPr>
          <a:xfrm>
            <a:off x="1371600" y="3840479"/>
            <a:ext cx="6400800" cy="1714501"/>
          </a:xfrm>
          <a:prstGeom prst="rect">
            <a:avLst/>
          </a:prstGeom>
        </p:spPr>
        <p:txBody>
          <a:body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18" name="Shape 18"/>
          <p:cNvSpPr>
            <a:spLocks noGrp="1"/>
          </p:cNvSpPr>
          <p:nvPr>
            <p:ph type="sldNum" sz="quarter" idx="2"/>
          </p:nvPr>
        </p:nvSpPr>
        <p:spPr>
          <a:prstGeom prst="rect">
            <a:avLst/>
          </a:prstGeom>
        </p:spPr>
        <p:txBody>
          <a:bodyPr/>
          <a:lstStyle/>
          <a:p>
            <a:fld id="{86CB4B4D-7CA3-9044-876B-883B54F8677D}" type="slidenum">
              <a:rPr/>
              <a:pPr/>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5" name="Shape 25"/>
          <p:cNvSpPr>
            <a:spLocks noGrp="1"/>
          </p:cNvSpPr>
          <p:nvPr>
            <p:ph type="title"/>
          </p:nvPr>
        </p:nvSpPr>
        <p:spPr>
          <a:prstGeom prst="rect">
            <a:avLst/>
          </a:prstGeom>
        </p:spPr>
        <p:txBody>
          <a:bodyPr/>
          <a:lstStyle/>
          <a:p>
            <a:r>
              <a:t>Titeltekst</a:t>
            </a:r>
          </a:p>
        </p:txBody>
      </p:sp>
      <p:sp>
        <p:nvSpPr>
          <p:cNvPr id="26" name="Shape 26"/>
          <p:cNvSpPr>
            <a:spLocks noGrp="1"/>
          </p:cNvSpPr>
          <p:nvPr>
            <p:ph type="body" idx="1"/>
          </p:nvPr>
        </p:nvSpPr>
        <p:spPr>
          <a:prstGeom prst="rect">
            <a:avLst/>
          </a:prstGeom>
        </p:spPr>
        <p:txBody>
          <a:body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27" name="Shape 27"/>
          <p:cNvSpPr>
            <a:spLocks noGrp="1"/>
          </p:cNvSpPr>
          <p:nvPr>
            <p:ph type="sldNum" sz="quarter" idx="2"/>
          </p:nvPr>
        </p:nvSpPr>
        <p:spPr>
          <a:prstGeom prst="rect">
            <a:avLst/>
          </a:prstGeom>
        </p:spPr>
        <p:txBody>
          <a:bodyPr/>
          <a:lstStyle/>
          <a:p>
            <a:fld id="{86CB4B4D-7CA3-9044-876B-883B54F8677D}" type="slidenum">
              <a:rPr/>
              <a:pPr/>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4" name="Shape 34"/>
          <p:cNvSpPr>
            <a:spLocks noGrp="1"/>
          </p:cNvSpPr>
          <p:nvPr>
            <p:ph type="title"/>
          </p:nvPr>
        </p:nvSpPr>
        <p:spPr>
          <a:prstGeom prst="rect">
            <a:avLst/>
          </a:prstGeom>
        </p:spPr>
        <p:txBody>
          <a:bodyPr/>
          <a:lstStyle/>
          <a:p>
            <a:r>
              <a:t>Titeltekst</a:t>
            </a:r>
          </a:p>
        </p:txBody>
      </p:sp>
      <p:sp>
        <p:nvSpPr>
          <p:cNvPr id="35" name="Shape 35"/>
          <p:cNvSpPr>
            <a:spLocks noGrp="1"/>
          </p:cNvSpPr>
          <p:nvPr>
            <p:ph type="body" sz="half" idx="1"/>
          </p:nvPr>
        </p:nvSpPr>
        <p:spPr>
          <a:xfrm>
            <a:off x="457200" y="1577339"/>
            <a:ext cx="3977641" cy="4526281"/>
          </a:xfrm>
          <a:prstGeom prst="rect">
            <a:avLst/>
          </a:prstGeom>
        </p:spPr>
        <p:txBody>
          <a:body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36" name="Shape 36"/>
          <p:cNvSpPr>
            <a:spLocks noGrp="1"/>
          </p:cNvSpPr>
          <p:nvPr>
            <p:ph type="sldNum" sz="quarter" idx="2"/>
          </p:nvPr>
        </p:nvSpPr>
        <p:spPr>
          <a:prstGeom prst="rect">
            <a:avLst/>
          </a:prstGeom>
        </p:spPr>
        <p:txBody>
          <a:bodyPr/>
          <a:lstStyle/>
          <a:p>
            <a:fld id="{86CB4B4D-7CA3-9044-876B-883B54F8677D}" type="slidenum">
              <a:rPr/>
              <a:pPr/>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43" name="Shape 43"/>
          <p:cNvSpPr>
            <a:spLocks noGrp="1"/>
          </p:cNvSpPr>
          <p:nvPr>
            <p:ph type="title"/>
          </p:nvPr>
        </p:nvSpPr>
        <p:spPr>
          <a:prstGeom prst="rect">
            <a:avLst/>
          </a:prstGeom>
        </p:spPr>
        <p:txBody>
          <a:bodyPr/>
          <a:lstStyle/>
          <a:p>
            <a:r>
              <a:t>Titeltekst</a:t>
            </a:r>
          </a:p>
        </p:txBody>
      </p:sp>
      <p:sp>
        <p:nvSpPr>
          <p:cNvPr id="44" name="Shape 44"/>
          <p:cNvSpPr>
            <a:spLocks noGrp="1"/>
          </p:cNvSpPr>
          <p:nvPr>
            <p:ph type="sldNum" sz="quarter" idx="2"/>
          </p:nvPr>
        </p:nvSpPr>
        <p:spPr>
          <a:prstGeom prst="rect">
            <a:avLst/>
          </a:prstGeom>
        </p:spPr>
        <p:txBody>
          <a:bodyPr/>
          <a:lstStyle/>
          <a:p>
            <a:fld id="{86CB4B4D-7CA3-9044-876B-883B54F8677D}" type="slidenum">
              <a:rPr/>
              <a:pPr/>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51" name="Shape 51"/>
          <p:cNvSpPr>
            <a:spLocks noGrp="1"/>
          </p:cNvSpPr>
          <p:nvPr>
            <p:ph type="sldNum" sz="quarter" idx="2"/>
          </p:nvPr>
        </p:nvSpPr>
        <p:spPr>
          <a:prstGeom prst="rect">
            <a:avLst/>
          </a:prstGeom>
        </p:spPr>
        <p:txBody>
          <a:bodyPr/>
          <a:lstStyle/>
          <a:p>
            <a:fld id="{86CB4B4D-7CA3-9044-876B-883B54F8677D}" type="slidenum">
              <a:rPr/>
              <a:pPr/>
              <a:t>‹nr.›</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Blank 0">
    <p:spTree>
      <p:nvGrpSpPr>
        <p:cNvPr id="1" name=""/>
        <p:cNvGrpSpPr/>
        <p:nvPr/>
      </p:nvGrpSpPr>
      <p:grpSpPr>
        <a:xfrm>
          <a:off x="0" y="0"/>
          <a:ext cx="0" cy="0"/>
          <a:chOff x="0" y="0"/>
          <a:chExt cx="0" cy="0"/>
        </a:xfrm>
      </p:grpSpPr>
      <p:sp>
        <p:nvSpPr>
          <p:cNvPr id="58" name="Shape 58"/>
          <p:cNvSpPr>
            <a:spLocks noGrp="1"/>
          </p:cNvSpPr>
          <p:nvPr>
            <p:ph type="sldNum" sz="quarter" idx="2"/>
          </p:nvPr>
        </p:nvSpPr>
        <p:spPr>
          <a:prstGeom prst="rect">
            <a:avLst/>
          </a:prstGeom>
        </p:spPr>
        <p:txBody>
          <a:bodyPr/>
          <a:lstStyle/>
          <a:p>
            <a:fld id="{86CB4B4D-7CA3-9044-876B-883B54F8677D}" type="slidenum">
              <a:rPr/>
              <a:pPr/>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8745601" y="336956"/>
            <a:ext cx="398401" cy="706109"/>
          </a:xfrm>
          <a:prstGeom prst="rect">
            <a:avLst/>
          </a:prstGeom>
          <a:solidFill>
            <a:srgbClr val="FDE8E5"/>
          </a:solidFill>
          <a:ln w="12700">
            <a:miter lim="400000"/>
          </a:ln>
        </p:spPr>
        <p:txBody>
          <a:bodyPr lIns="45719" rIns="45719"/>
          <a:lstStyle/>
          <a:p>
            <a:endParaRPr/>
          </a:p>
        </p:txBody>
      </p:sp>
      <p:sp>
        <p:nvSpPr>
          <p:cNvPr id="3" name="Shape 3"/>
          <p:cNvSpPr/>
          <p:nvPr/>
        </p:nvSpPr>
        <p:spPr>
          <a:xfrm>
            <a:off x="8903245" y="-1"/>
            <a:ext cx="240754" cy="475210"/>
          </a:xfrm>
          <a:prstGeom prst="rect">
            <a:avLst/>
          </a:prstGeom>
          <a:solidFill>
            <a:srgbClr val="FAC9C8"/>
          </a:solidFill>
          <a:ln w="12700">
            <a:miter lim="400000"/>
          </a:ln>
        </p:spPr>
        <p:txBody>
          <a:bodyPr lIns="45719" rIns="45719"/>
          <a:lstStyle/>
          <a:p>
            <a:endParaRPr/>
          </a:p>
        </p:txBody>
      </p:sp>
      <p:sp>
        <p:nvSpPr>
          <p:cNvPr id="4" name="Shape 4"/>
          <p:cNvSpPr/>
          <p:nvPr/>
        </p:nvSpPr>
        <p:spPr>
          <a:xfrm>
            <a:off x="8201994" y="0"/>
            <a:ext cx="932765" cy="104289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4913" y="0"/>
                </a:lnTo>
                <a:lnTo>
                  <a:pt x="0" y="21600"/>
                </a:lnTo>
                <a:lnTo>
                  <a:pt x="16687" y="21600"/>
                </a:lnTo>
                <a:lnTo>
                  <a:pt x="21600" y="0"/>
                </a:lnTo>
                <a:close/>
              </a:path>
            </a:pathLst>
          </a:custGeom>
          <a:solidFill>
            <a:srgbClr val="ED145B"/>
          </a:solidFill>
          <a:ln w="12700">
            <a:miter lim="400000"/>
          </a:ln>
        </p:spPr>
        <p:txBody>
          <a:bodyPr lIns="45719" rIns="45719"/>
          <a:lstStyle/>
          <a:p>
            <a:endParaRPr/>
          </a:p>
        </p:txBody>
      </p:sp>
      <p:sp>
        <p:nvSpPr>
          <p:cNvPr id="5" name="Shape 5"/>
          <p:cNvSpPr/>
          <p:nvPr/>
        </p:nvSpPr>
        <p:spPr>
          <a:xfrm>
            <a:off x="0" y="0"/>
            <a:ext cx="503999" cy="246420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lnTo>
                  <a:pt x="21600" y="0"/>
                </a:lnTo>
                <a:close/>
              </a:path>
            </a:pathLst>
          </a:custGeom>
          <a:solidFill>
            <a:srgbClr val="ED145B"/>
          </a:solidFill>
          <a:ln w="12700">
            <a:miter lim="400000"/>
          </a:ln>
        </p:spPr>
        <p:txBody>
          <a:bodyPr lIns="45719" rIns="45719"/>
          <a:lstStyle/>
          <a:p>
            <a:endParaRPr/>
          </a:p>
        </p:txBody>
      </p:sp>
      <p:sp>
        <p:nvSpPr>
          <p:cNvPr id="6" name="Shape 6"/>
          <p:cNvSpPr/>
          <p:nvPr/>
        </p:nvSpPr>
        <p:spPr>
          <a:xfrm>
            <a:off x="0" y="6678003"/>
            <a:ext cx="9144000" cy="179998"/>
          </a:xfrm>
          <a:prstGeom prst="rect">
            <a:avLst/>
          </a:prstGeom>
          <a:solidFill>
            <a:srgbClr val="ED145B"/>
          </a:solidFill>
          <a:ln w="12700">
            <a:miter lim="400000"/>
          </a:ln>
        </p:spPr>
        <p:txBody>
          <a:bodyPr lIns="45719" rIns="45719"/>
          <a:lstStyle/>
          <a:p>
            <a:endParaRPr/>
          </a:p>
        </p:txBody>
      </p:sp>
      <p:sp>
        <p:nvSpPr>
          <p:cNvPr id="7" name="Shape 7"/>
          <p:cNvSpPr>
            <a:spLocks noGrp="1"/>
          </p:cNvSpPr>
          <p:nvPr>
            <p:ph type="title"/>
          </p:nvPr>
        </p:nvSpPr>
        <p:spPr>
          <a:xfrm>
            <a:off x="457200" y="274320"/>
            <a:ext cx="8229600" cy="109728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r>
              <a:t>Titeltekst</a:t>
            </a:r>
          </a:p>
        </p:txBody>
      </p:sp>
      <p:sp>
        <p:nvSpPr>
          <p:cNvPr id="8" name="Shape 8"/>
          <p:cNvSpPr>
            <a:spLocks noGrp="1"/>
          </p:cNvSpPr>
          <p:nvPr>
            <p:ph type="body" idx="1"/>
          </p:nvPr>
        </p:nvSpPr>
        <p:spPr>
          <a:xfrm>
            <a:off x="457200" y="1577339"/>
            <a:ext cx="8229600" cy="452628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9" name="Shape 9"/>
          <p:cNvSpPr>
            <a:spLocks noGrp="1"/>
          </p:cNvSpPr>
          <p:nvPr>
            <p:ph type="sldNum" sz="quarter" idx="2"/>
          </p:nvPr>
        </p:nvSpPr>
        <p:spPr>
          <a:xfrm>
            <a:off x="8419827" y="6377940"/>
            <a:ext cx="266974" cy="279401"/>
          </a:xfrm>
          <a:prstGeom prst="rect">
            <a:avLst/>
          </a:prstGeom>
          <a:ln w="12700">
            <a:miter lim="400000"/>
          </a:ln>
        </p:spPr>
        <p:txBody>
          <a:bodyPr wrap="none" lIns="0" tIns="0" rIns="0" bIns="0">
            <a:spAutoFit/>
          </a:bodyPr>
          <a:lstStyle>
            <a:lvl1pPr algn="r">
              <a:defRPr>
                <a:solidFill>
                  <a:srgbClr val="888888"/>
                </a:solidFill>
                <a:latin typeface="+mj-lt"/>
                <a:ea typeface="+mj-ea"/>
                <a:cs typeface="+mj-cs"/>
                <a:sym typeface="Helvetica"/>
              </a:defRPr>
            </a:lvl1pPr>
          </a:lstStyle>
          <a:p>
            <a:fld id="{86CB4B4D-7CA3-9044-876B-883B54F8677D}" type="slidenum">
              <a:rPr/>
              <a:pPr/>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rgbClr val="000000"/>
          </a:solidFill>
          <a:uFillTx/>
          <a:latin typeface="Calibri"/>
          <a:ea typeface="Calibri"/>
          <a:cs typeface="Calibri"/>
          <a:sym typeface="Calibri"/>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rgbClr val="000000"/>
          </a:solidFill>
          <a:uFillTx/>
          <a:latin typeface="Calibri"/>
          <a:ea typeface="Calibri"/>
          <a:cs typeface="Calibri"/>
          <a:sym typeface="Calibri"/>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rgbClr val="000000"/>
          </a:solidFill>
          <a:uFillTx/>
          <a:latin typeface="Calibri"/>
          <a:ea typeface="Calibri"/>
          <a:cs typeface="Calibri"/>
          <a:sym typeface="Calibri"/>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rgbClr val="000000"/>
          </a:solidFill>
          <a:uFillTx/>
          <a:latin typeface="Calibri"/>
          <a:ea typeface="Calibri"/>
          <a:cs typeface="Calibri"/>
          <a:sym typeface="Calibri"/>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rgbClr val="000000"/>
          </a:solidFill>
          <a:uFillTx/>
          <a:latin typeface="Calibri"/>
          <a:ea typeface="Calibri"/>
          <a:cs typeface="Calibri"/>
          <a:sym typeface="Calibri"/>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rgbClr val="000000"/>
          </a:solidFill>
          <a:uFillTx/>
          <a:latin typeface="Calibri"/>
          <a:ea typeface="Calibri"/>
          <a:cs typeface="Calibri"/>
          <a:sym typeface="Calibri"/>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rgbClr val="000000"/>
          </a:solidFill>
          <a:uFillTx/>
          <a:latin typeface="Calibri"/>
          <a:ea typeface="Calibri"/>
          <a:cs typeface="Calibri"/>
          <a:sym typeface="Calibri"/>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rgbClr val="000000"/>
          </a:solidFill>
          <a:uFillTx/>
          <a:latin typeface="Calibri"/>
          <a:ea typeface="Calibri"/>
          <a:cs typeface="Calibri"/>
          <a:sym typeface="Calibri"/>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rgbClr val="000000"/>
          </a:solidFill>
          <a:uFillTx/>
          <a:latin typeface="Calibri"/>
          <a:ea typeface="Calibri"/>
          <a:cs typeface="Calibri"/>
          <a:sym typeface="Calibri"/>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rgbClr val="000000"/>
          </a:solidFill>
          <a:uFillTx/>
          <a:latin typeface="Calibri"/>
          <a:ea typeface="Calibri"/>
          <a:cs typeface="Calibri"/>
          <a:sym typeface="Calibri"/>
        </a:defRPr>
      </a:lvl1pPr>
      <a:lvl2pPr marL="0" marR="0" indent="457200" algn="l" defTabSz="914400" rtl="0" latinLnBrk="0">
        <a:lnSpc>
          <a:spcPct val="100000"/>
        </a:lnSpc>
        <a:spcBef>
          <a:spcPts val="0"/>
        </a:spcBef>
        <a:spcAft>
          <a:spcPts val="0"/>
        </a:spcAft>
        <a:buClrTx/>
        <a:buSzTx/>
        <a:buFontTx/>
        <a:buNone/>
        <a:tabLst/>
        <a:defRPr sz="1800" b="0" i="0" u="none" strike="noStrike" cap="none" spc="0" baseline="0">
          <a:ln>
            <a:noFill/>
          </a:ln>
          <a:solidFill>
            <a:srgbClr val="000000"/>
          </a:solidFill>
          <a:uFillTx/>
          <a:latin typeface="Calibri"/>
          <a:ea typeface="Calibri"/>
          <a:cs typeface="Calibri"/>
          <a:sym typeface="Calibri"/>
        </a:defRPr>
      </a:lvl2pPr>
      <a:lvl3pPr marL="0" marR="0" indent="914400" algn="l" defTabSz="914400" rtl="0" latinLnBrk="0">
        <a:lnSpc>
          <a:spcPct val="100000"/>
        </a:lnSpc>
        <a:spcBef>
          <a:spcPts val="0"/>
        </a:spcBef>
        <a:spcAft>
          <a:spcPts val="0"/>
        </a:spcAft>
        <a:buClrTx/>
        <a:buSzTx/>
        <a:buFontTx/>
        <a:buNone/>
        <a:tabLst/>
        <a:defRPr sz="1800" b="0" i="0" u="none" strike="noStrike" cap="none" spc="0" baseline="0">
          <a:ln>
            <a:noFill/>
          </a:ln>
          <a:solidFill>
            <a:srgbClr val="000000"/>
          </a:solidFill>
          <a:uFillTx/>
          <a:latin typeface="Calibri"/>
          <a:ea typeface="Calibri"/>
          <a:cs typeface="Calibri"/>
          <a:sym typeface="Calibri"/>
        </a:defRPr>
      </a:lvl3pPr>
      <a:lvl4pPr marL="0" marR="0" indent="1371600" algn="l" defTabSz="914400" rtl="0" latinLnBrk="0">
        <a:lnSpc>
          <a:spcPct val="100000"/>
        </a:lnSpc>
        <a:spcBef>
          <a:spcPts val="0"/>
        </a:spcBef>
        <a:spcAft>
          <a:spcPts val="0"/>
        </a:spcAft>
        <a:buClrTx/>
        <a:buSzTx/>
        <a:buFontTx/>
        <a:buNone/>
        <a:tabLst/>
        <a:defRPr sz="1800" b="0" i="0" u="none" strike="noStrike" cap="none" spc="0" baseline="0">
          <a:ln>
            <a:noFill/>
          </a:ln>
          <a:solidFill>
            <a:srgbClr val="000000"/>
          </a:solidFill>
          <a:uFillTx/>
          <a:latin typeface="Calibri"/>
          <a:ea typeface="Calibri"/>
          <a:cs typeface="Calibri"/>
          <a:sym typeface="Calibri"/>
        </a:defRPr>
      </a:lvl4pPr>
      <a:lvl5pPr marL="0" marR="0" indent="1828800" algn="l" defTabSz="914400" rtl="0" latinLnBrk="0">
        <a:lnSpc>
          <a:spcPct val="100000"/>
        </a:lnSpc>
        <a:spcBef>
          <a:spcPts val="0"/>
        </a:spcBef>
        <a:spcAft>
          <a:spcPts val="0"/>
        </a:spcAft>
        <a:buClrTx/>
        <a:buSzTx/>
        <a:buFontTx/>
        <a:buNone/>
        <a:tabLst/>
        <a:defRPr sz="1800" b="0" i="0" u="none" strike="noStrike" cap="none" spc="0" baseline="0">
          <a:ln>
            <a:noFill/>
          </a:ln>
          <a:solidFill>
            <a:srgbClr val="000000"/>
          </a:solidFill>
          <a:uFillTx/>
          <a:latin typeface="Calibri"/>
          <a:ea typeface="Calibri"/>
          <a:cs typeface="Calibri"/>
          <a:sym typeface="Calibri"/>
        </a:defRPr>
      </a:lvl5pPr>
      <a:lvl6pPr marL="0" marR="0" indent="2286000" algn="l" defTabSz="914400" rtl="0" latinLnBrk="0">
        <a:lnSpc>
          <a:spcPct val="100000"/>
        </a:lnSpc>
        <a:spcBef>
          <a:spcPts val="0"/>
        </a:spcBef>
        <a:spcAft>
          <a:spcPts val="0"/>
        </a:spcAft>
        <a:buClrTx/>
        <a:buSzTx/>
        <a:buFontTx/>
        <a:buNone/>
        <a:tabLst/>
        <a:defRPr sz="1800" b="0" i="0" u="none" strike="noStrike" cap="none" spc="0" baseline="0">
          <a:ln>
            <a:noFill/>
          </a:ln>
          <a:solidFill>
            <a:srgbClr val="000000"/>
          </a:solidFill>
          <a:uFillTx/>
          <a:latin typeface="Calibri"/>
          <a:ea typeface="Calibri"/>
          <a:cs typeface="Calibri"/>
          <a:sym typeface="Calibri"/>
        </a:defRPr>
      </a:lvl6pPr>
      <a:lvl7pPr marL="0" marR="0" indent="2743200" algn="l" defTabSz="914400" rtl="0" latinLnBrk="0">
        <a:lnSpc>
          <a:spcPct val="100000"/>
        </a:lnSpc>
        <a:spcBef>
          <a:spcPts val="0"/>
        </a:spcBef>
        <a:spcAft>
          <a:spcPts val="0"/>
        </a:spcAft>
        <a:buClrTx/>
        <a:buSzTx/>
        <a:buFontTx/>
        <a:buNone/>
        <a:tabLst/>
        <a:defRPr sz="1800" b="0" i="0" u="none" strike="noStrike" cap="none" spc="0" baseline="0">
          <a:ln>
            <a:noFill/>
          </a:ln>
          <a:solidFill>
            <a:srgbClr val="000000"/>
          </a:solidFill>
          <a:uFillTx/>
          <a:latin typeface="Calibri"/>
          <a:ea typeface="Calibri"/>
          <a:cs typeface="Calibri"/>
          <a:sym typeface="Calibri"/>
        </a:defRPr>
      </a:lvl7pPr>
      <a:lvl8pPr marL="0" marR="0" indent="3200400" algn="l" defTabSz="914400" rtl="0" latinLnBrk="0">
        <a:lnSpc>
          <a:spcPct val="100000"/>
        </a:lnSpc>
        <a:spcBef>
          <a:spcPts val="0"/>
        </a:spcBef>
        <a:spcAft>
          <a:spcPts val="0"/>
        </a:spcAft>
        <a:buClrTx/>
        <a:buSzTx/>
        <a:buFontTx/>
        <a:buNone/>
        <a:tabLst/>
        <a:defRPr sz="1800" b="0" i="0" u="none" strike="noStrike" cap="none" spc="0" baseline="0">
          <a:ln>
            <a:noFill/>
          </a:ln>
          <a:solidFill>
            <a:srgbClr val="000000"/>
          </a:solidFill>
          <a:uFillTx/>
          <a:latin typeface="Calibri"/>
          <a:ea typeface="Calibri"/>
          <a:cs typeface="Calibri"/>
          <a:sym typeface="Calibri"/>
        </a:defRPr>
      </a:lvl8pPr>
      <a:lvl9pPr marL="0" marR="0" indent="3657600" algn="l" defTabSz="914400" rtl="0" latinLnBrk="0">
        <a:lnSpc>
          <a:spcPct val="100000"/>
        </a:lnSpc>
        <a:spcBef>
          <a:spcPts val="0"/>
        </a:spcBef>
        <a:spcAft>
          <a:spcPts val="0"/>
        </a:spcAft>
        <a:buClrTx/>
        <a:buSzTx/>
        <a:buFontTx/>
        <a:buNone/>
        <a:tabLst/>
        <a:defRPr sz="1800" b="0" i="0" u="none" strike="noStrike" cap="none" spc="0" baseline="0">
          <a:ln>
            <a:noFill/>
          </a:ln>
          <a:solidFill>
            <a:srgbClr val="000000"/>
          </a:solidFill>
          <a:uFillTx/>
          <a:latin typeface="Calibri"/>
          <a:ea typeface="Calibri"/>
          <a:cs typeface="Calibri"/>
          <a:sym typeface="Calibri"/>
        </a:defRPr>
      </a:lvl9pPr>
    </p:bodyStyle>
    <p:otherStyle>
      <a:lvl1pPr marL="0" marR="0" indent="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1pPr>
      <a:lvl2pPr marL="0" marR="0" indent="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2pPr>
      <a:lvl3pPr marL="0" marR="0" indent="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3pPr>
      <a:lvl4pPr marL="0" marR="0" indent="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4pPr>
      <a:lvl5pPr marL="0" marR="0" indent="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5pPr>
      <a:lvl6pPr marL="0" marR="0" indent="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6pPr>
      <a:lvl7pPr marL="0" marR="0" indent="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7pPr>
      <a:lvl8pPr marL="0" marR="0" indent="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8pPr>
      <a:lvl9pPr marL="0" marR="0" indent="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8.emf"/><Relationship Id="rId4" Type="http://schemas.openxmlformats.org/officeDocument/2006/relationships/image" Target="../media/image7.emf"/></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9.emf"/></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Shape 67"/>
          <p:cNvSpPr/>
          <p:nvPr/>
        </p:nvSpPr>
        <p:spPr>
          <a:xfrm>
            <a:off x="7730293" y="5910655"/>
            <a:ext cx="1179894" cy="77634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883" y="0"/>
                </a:lnTo>
                <a:lnTo>
                  <a:pt x="0" y="21600"/>
                </a:lnTo>
                <a:lnTo>
                  <a:pt x="18717" y="21600"/>
                </a:lnTo>
                <a:lnTo>
                  <a:pt x="21600" y="0"/>
                </a:lnTo>
                <a:close/>
              </a:path>
            </a:pathLst>
          </a:custGeom>
          <a:solidFill>
            <a:srgbClr val="F8ABAD"/>
          </a:solidFill>
          <a:ln w="12700">
            <a:miter lim="400000"/>
          </a:ln>
        </p:spPr>
        <p:txBody>
          <a:bodyPr lIns="45719" rIns="45719"/>
          <a:lstStyle/>
          <a:p>
            <a:endParaRPr/>
          </a:p>
        </p:txBody>
      </p:sp>
      <p:sp>
        <p:nvSpPr>
          <p:cNvPr id="68" name="Shape 68"/>
          <p:cNvSpPr/>
          <p:nvPr/>
        </p:nvSpPr>
        <p:spPr>
          <a:xfrm>
            <a:off x="8749838" y="5910657"/>
            <a:ext cx="394159" cy="77634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630" y="0"/>
                </a:lnTo>
                <a:lnTo>
                  <a:pt x="0" y="21600"/>
                </a:lnTo>
                <a:lnTo>
                  <a:pt x="21600" y="21600"/>
                </a:lnTo>
                <a:lnTo>
                  <a:pt x="21600" y="0"/>
                </a:lnTo>
                <a:close/>
              </a:path>
            </a:pathLst>
          </a:custGeom>
          <a:solidFill>
            <a:srgbClr val="FABFBF"/>
          </a:solidFill>
          <a:ln w="12700">
            <a:miter lim="400000"/>
          </a:ln>
        </p:spPr>
        <p:txBody>
          <a:bodyPr lIns="45719" rIns="45719"/>
          <a:lstStyle/>
          <a:p>
            <a:endParaRPr/>
          </a:p>
        </p:txBody>
      </p:sp>
      <p:sp>
        <p:nvSpPr>
          <p:cNvPr id="69" name="Shape 69"/>
          <p:cNvSpPr/>
          <p:nvPr/>
        </p:nvSpPr>
        <p:spPr>
          <a:xfrm>
            <a:off x="7818774" y="4357968"/>
            <a:ext cx="1179894" cy="77634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883" y="0"/>
                </a:lnTo>
                <a:lnTo>
                  <a:pt x="0" y="21600"/>
                </a:lnTo>
                <a:lnTo>
                  <a:pt x="18717" y="21600"/>
                </a:lnTo>
                <a:lnTo>
                  <a:pt x="21600" y="0"/>
                </a:lnTo>
                <a:close/>
              </a:path>
            </a:pathLst>
          </a:custGeom>
          <a:solidFill>
            <a:srgbClr val="FABFBF"/>
          </a:solidFill>
          <a:ln w="12700">
            <a:miter lim="400000"/>
          </a:ln>
        </p:spPr>
        <p:txBody>
          <a:bodyPr lIns="45719" rIns="45719"/>
          <a:lstStyle/>
          <a:p>
            <a:endParaRPr/>
          </a:p>
        </p:txBody>
      </p:sp>
      <p:sp>
        <p:nvSpPr>
          <p:cNvPr id="70" name="Shape 70"/>
          <p:cNvSpPr/>
          <p:nvPr/>
        </p:nvSpPr>
        <p:spPr>
          <a:xfrm>
            <a:off x="8819732" y="4357973"/>
            <a:ext cx="324271" cy="77634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0491" y="0"/>
                </a:lnTo>
                <a:lnTo>
                  <a:pt x="0" y="21600"/>
                </a:lnTo>
                <a:lnTo>
                  <a:pt x="21600" y="21600"/>
                </a:lnTo>
                <a:lnTo>
                  <a:pt x="21600" y="0"/>
                </a:lnTo>
                <a:close/>
              </a:path>
            </a:pathLst>
          </a:custGeom>
          <a:solidFill>
            <a:srgbClr val="FCD4D2"/>
          </a:solidFill>
          <a:ln w="12700">
            <a:miter lim="400000"/>
          </a:ln>
        </p:spPr>
        <p:txBody>
          <a:bodyPr lIns="45719" rIns="45719"/>
          <a:lstStyle/>
          <a:p>
            <a:endParaRPr/>
          </a:p>
        </p:txBody>
      </p:sp>
      <p:sp>
        <p:nvSpPr>
          <p:cNvPr id="71" name="Shape 71"/>
          <p:cNvSpPr/>
          <p:nvPr/>
        </p:nvSpPr>
        <p:spPr>
          <a:xfrm>
            <a:off x="8542532" y="1254247"/>
            <a:ext cx="601473" cy="77633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5656" y="0"/>
                </a:lnTo>
                <a:lnTo>
                  <a:pt x="0" y="21600"/>
                </a:lnTo>
                <a:lnTo>
                  <a:pt x="21600" y="21600"/>
                </a:lnTo>
                <a:lnTo>
                  <a:pt x="21600" y="0"/>
                </a:lnTo>
                <a:close/>
              </a:path>
            </a:pathLst>
          </a:custGeom>
          <a:solidFill>
            <a:srgbClr val="FABFBF"/>
          </a:solidFill>
          <a:ln w="12700">
            <a:miter lim="400000"/>
          </a:ln>
        </p:spPr>
        <p:txBody>
          <a:bodyPr lIns="45719" rIns="45719"/>
          <a:lstStyle/>
          <a:p>
            <a:endParaRPr/>
          </a:p>
        </p:txBody>
      </p:sp>
      <p:sp>
        <p:nvSpPr>
          <p:cNvPr id="72" name="Shape 72"/>
          <p:cNvSpPr/>
          <p:nvPr/>
        </p:nvSpPr>
        <p:spPr>
          <a:xfrm>
            <a:off x="7972289" y="2805286"/>
            <a:ext cx="1171716" cy="77634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903" y="0"/>
                </a:lnTo>
                <a:lnTo>
                  <a:pt x="0" y="21600"/>
                </a:lnTo>
                <a:lnTo>
                  <a:pt x="18847" y="21600"/>
                </a:lnTo>
                <a:lnTo>
                  <a:pt x="21600" y="1122"/>
                </a:lnTo>
                <a:lnTo>
                  <a:pt x="21600" y="0"/>
                </a:lnTo>
                <a:close/>
              </a:path>
            </a:pathLst>
          </a:custGeom>
          <a:solidFill>
            <a:srgbClr val="F8ABAD"/>
          </a:solidFill>
          <a:ln w="12700">
            <a:miter lim="400000"/>
          </a:ln>
        </p:spPr>
        <p:txBody>
          <a:bodyPr lIns="45719" rIns="45719"/>
          <a:lstStyle/>
          <a:p>
            <a:endParaRPr/>
          </a:p>
        </p:txBody>
      </p:sp>
      <p:sp>
        <p:nvSpPr>
          <p:cNvPr id="73" name="Shape 73"/>
          <p:cNvSpPr/>
          <p:nvPr/>
        </p:nvSpPr>
        <p:spPr>
          <a:xfrm>
            <a:off x="8991820" y="2831486"/>
            <a:ext cx="152185" cy="75013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1600"/>
                </a:lnTo>
                <a:lnTo>
                  <a:pt x="21600" y="21600"/>
                </a:lnTo>
                <a:lnTo>
                  <a:pt x="21600" y="0"/>
                </a:lnTo>
                <a:close/>
              </a:path>
            </a:pathLst>
          </a:custGeom>
          <a:solidFill>
            <a:srgbClr val="FABFBF"/>
          </a:solidFill>
          <a:ln w="12700">
            <a:miter lim="400000"/>
          </a:ln>
        </p:spPr>
        <p:txBody>
          <a:bodyPr lIns="45719" rIns="45719"/>
          <a:lstStyle/>
          <a:p>
            <a:endParaRPr/>
          </a:p>
        </p:txBody>
      </p:sp>
      <p:sp>
        <p:nvSpPr>
          <p:cNvPr id="74" name="Shape 74"/>
          <p:cNvSpPr/>
          <p:nvPr/>
        </p:nvSpPr>
        <p:spPr>
          <a:xfrm>
            <a:off x="8461347" y="-1"/>
            <a:ext cx="682652" cy="47790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3067" y="0"/>
                </a:lnTo>
                <a:lnTo>
                  <a:pt x="0" y="21600"/>
                </a:lnTo>
                <a:lnTo>
                  <a:pt x="21600" y="21600"/>
                </a:lnTo>
                <a:lnTo>
                  <a:pt x="21600" y="0"/>
                </a:lnTo>
                <a:close/>
              </a:path>
            </a:pathLst>
          </a:custGeom>
          <a:solidFill>
            <a:srgbClr val="FABFBF"/>
          </a:solidFill>
          <a:ln w="12700">
            <a:miter lim="400000"/>
          </a:ln>
        </p:spPr>
        <p:txBody>
          <a:bodyPr lIns="45719" rIns="45719"/>
          <a:lstStyle/>
          <a:p>
            <a:endParaRPr/>
          </a:p>
        </p:txBody>
      </p:sp>
      <p:sp>
        <p:nvSpPr>
          <p:cNvPr id="75" name="Shape 75"/>
          <p:cNvSpPr/>
          <p:nvPr/>
        </p:nvSpPr>
        <p:spPr>
          <a:xfrm>
            <a:off x="7346607" y="5134312"/>
            <a:ext cx="1179894" cy="77634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883" y="0"/>
                </a:lnTo>
                <a:lnTo>
                  <a:pt x="0" y="21600"/>
                </a:lnTo>
                <a:lnTo>
                  <a:pt x="18717" y="21600"/>
                </a:lnTo>
                <a:lnTo>
                  <a:pt x="21600" y="0"/>
                </a:lnTo>
                <a:close/>
              </a:path>
            </a:pathLst>
          </a:custGeom>
          <a:solidFill>
            <a:srgbClr val="FCD4D2"/>
          </a:solidFill>
          <a:ln w="12700">
            <a:miter lim="400000"/>
          </a:ln>
        </p:spPr>
        <p:txBody>
          <a:bodyPr lIns="45719" rIns="45719"/>
          <a:lstStyle/>
          <a:p>
            <a:endParaRPr/>
          </a:p>
        </p:txBody>
      </p:sp>
      <p:sp>
        <p:nvSpPr>
          <p:cNvPr id="76" name="Shape 76"/>
          <p:cNvSpPr/>
          <p:nvPr/>
        </p:nvSpPr>
        <p:spPr>
          <a:xfrm>
            <a:off x="8366144" y="5134309"/>
            <a:ext cx="777863" cy="77635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4373" y="0"/>
                </a:lnTo>
                <a:lnTo>
                  <a:pt x="0" y="21600"/>
                </a:lnTo>
                <a:lnTo>
                  <a:pt x="21600" y="21600"/>
                </a:lnTo>
                <a:lnTo>
                  <a:pt x="21600" y="0"/>
                </a:lnTo>
                <a:close/>
              </a:path>
            </a:pathLst>
          </a:custGeom>
          <a:solidFill>
            <a:srgbClr val="FDE8E5"/>
          </a:solidFill>
          <a:ln w="12700">
            <a:miter lim="400000"/>
          </a:ln>
        </p:spPr>
        <p:txBody>
          <a:bodyPr lIns="45719" rIns="45719"/>
          <a:lstStyle/>
          <a:p>
            <a:endParaRPr/>
          </a:p>
        </p:txBody>
      </p:sp>
      <p:sp>
        <p:nvSpPr>
          <p:cNvPr id="77" name="Shape 77"/>
          <p:cNvSpPr/>
          <p:nvPr/>
        </p:nvSpPr>
        <p:spPr>
          <a:xfrm>
            <a:off x="7631727" y="3581625"/>
            <a:ext cx="1179893" cy="77634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883" y="0"/>
                </a:lnTo>
                <a:lnTo>
                  <a:pt x="0" y="21600"/>
                </a:lnTo>
                <a:lnTo>
                  <a:pt x="18717" y="21600"/>
                </a:lnTo>
                <a:lnTo>
                  <a:pt x="21600" y="0"/>
                </a:lnTo>
                <a:close/>
              </a:path>
            </a:pathLst>
          </a:custGeom>
          <a:solidFill>
            <a:srgbClr val="FCD4D2"/>
          </a:solidFill>
          <a:ln w="12700">
            <a:miter lim="400000"/>
          </a:ln>
        </p:spPr>
        <p:txBody>
          <a:bodyPr lIns="45719" rIns="45719"/>
          <a:lstStyle/>
          <a:p>
            <a:endParaRPr/>
          </a:p>
        </p:txBody>
      </p:sp>
      <p:sp>
        <p:nvSpPr>
          <p:cNvPr id="78" name="Shape 78"/>
          <p:cNvSpPr/>
          <p:nvPr/>
        </p:nvSpPr>
        <p:spPr>
          <a:xfrm>
            <a:off x="8632680" y="3581624"/>
            <a:ext cx="511315" cy="77635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6653" y="0"/>
                </a:lnTo>
                <a:lnTo>
                  <a:pt x="0" y="21600"/>
                </a:lnTo>
                <a:lnTo>
                  <a:pt x="21600" y="21600"/>
                </a:lnTo>
                <a:lnTo>
                  <a:pt x="21600" y="0"/>
                </a:lnTo>
                <a:close/>
              </a:path>
            </a:pathLst>
          </a:custGeom>
          <a:solidFill>
            <a:srgbClr val="FDE8E5"/>
          </a:solidFill>
          <a:ln w="12700">
            <a:miter lim="400000"/>
          </a:ln>
        </p:spPr>
        <p:txBody>
          <a:bodyPr lIns="45719" rIns="45719"/>
          <a:lstStyle/>
          <a:p>
            <a:endParaRPr/>
          </a:p>
        </p:txBody>
      </p:sp>
      <p:sp>
        <p:nvSpPr>
          <p:cNvPr id="79" name="Shape 79"/>
          <p:cNvSpPr/>
          <p:nvPr/>
        </p:nvSpPr>
        <p:spPr>
          <a:xfrm>
            <a:off x="8267423" y="477898"/>
            <a:ext cx="876581" cy="77635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3881" y="0"/>
                </a:lnTo>
                <a:lnTo>
                  <a:pt x="0" y="21600"/>
                </a:lnTo>
                <a:lnTo>
                  <a:pt x="21600" y="21600"/>
                </a:lnTo>
                <a:lnTo>
                  <a:pt x="21600" y="0"/>
                </a:lnTo>
                <a:close/>
              </a:path>
            </a:pathLst>
          </a:custGeom>
          <a:solidFill>
            <a:srgbClr val="FDE8E5"/>
          </a:solidFill>
          <a:ln w="12700">
            <a:miter lim="400000"/>
          </a:ln>
        </p:spPr>
        <p:txBody>
          <a:bodyPr lIns="45719" rIns="45719"/>
          <a:lstStyle/>
          <a:p>
            <a:endParaRPr/>
          </a:p>
        </p:txBody>
      </p:sp>
      <p:sp>
        <p:nvSpPr>
          <p:cNvPr id="80" name="Shape 80"/>
          <p:cNvSpPr/>
          <p:nvPr/>
        </p:nvSpPr>
        <p:spPr>
          <a:xfrm>
            <a:off x="8779943" y="2028938"/>
            <a:ext cx="364059" cy="77635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9344" y="0"/>
                </a:lnTo>
                <a:lnTo>
                  <a:pt x="0" y="21600"/>
                </a:lnTo>
                <a:lnTo>
                  <a:pt x="21600" y="21600"/>
                </a:lnTo>
                <a:lnTo>
                  <a:pt x="21600" y="0"/>
                </a:lnTo>
                <a:close/>
              </a:path>
            </a:pathLst>
          </a:custGeom>
          <a:solidFill>
            <a:srgbClr val="FCD4D2"/>
          </a:solidFill>
          <a:ln w="12700">
            <a:miter lim="400000"/>
          </a:ln>
        </p:spPr>
        <p:txBody>
          <a:bodyPr lIns="45719" rIns="45719"/>
          <a:lstStyle/>
          <a:p>
            <a:endParaRPr/>
          </a:p>
        </p:txBody>
      </p:sp>
      <p:sp>
        <p:nvSpPr>
          <p:cNvPr id="81" name="Shape 81"/>
          <p:cNvSpPr/>
          <p:nvPr/>
        </p:nvSpPr>
        <p:spPr>
          <a:xfrm>
            <a:off x="8003664" y="2028938"/>
            <a:ext cx="942595" cy="77633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3609" y="0"/>
                </a:lnTo>
                <a:lnTo>
                  <a:pt x="0" y="21600"/>
                </a:lnTo>
                <a:lnTo>
                  <a:pt x="17991" y="21600"/>
                </a:lnTo>
                <a:lnTo>
                  <a:pt x="21600" y="0"/>
                </a:lnTo>
                <a:close/>
              </a:path>
            </a:pathLst>
          </a:custGeom>
          <a:solidFill>
            <a:srgbClr val="FDE8E5"/>
          </a:solidFill>
          <a:ln w="12700">
            <a:miter lim="400000"/>
          </a:ln>
        </p:spPr>
        <p:txBody>
          <a:bodyPr lIns="45719" rIns="45719"/>
          <a:lstStyle/>
          <a:p>
            <a:endParaRPr/>
          </a:p>
        </p:txBody>
      </p:sp>
      <p:sp>
        <p:nvSpPr>
          <p:cNvPr id="82" name="Shape 82"/>
          <p:cNvSpPr/>
          <p:nvPr/>
        </p:nvSpPr>
        <p:spPr>
          <a:xfrm>
            <a:off x="0" y="0"/>
            <a:ext cx="503999" cy="246420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lnTo>
                  <a:pt x="21600" y="0"/>
                </a:lnTo>
                <a:close/>
              </a:path>
            </a:pathLst>
          </a:custGeom>
          <a:solidFill>
            <a:srgbClr val="ED145B"/>
          </a:solidFill>
          <a:ln w="12700">
            <a:miter lim="400000"/>
          </a:ln>
        </p:spPr>
        <p:txBody>
          <a:bodyPr lIns="45719" rIns="45719"/>
          <a:lstStyle/>
          <a:p>
            <a:endParaRPr/>
          </a:p>
        </p:txBody>
      </p:sp>
      <p:sp>
        <p:nvSpPr>
          <p:cNvPr id="83" name="Shape 83"/>
          <p:cNvSpPr/>
          <p:nvPr/>
        </p:nvSpPr>
        <p:spPr>
          <a:xfrm>
            <a:off x="0" y="6678003"/>
            <a:ext cx="9144000" cy="179998"/>
          </a:xfrm>
          <a:prstGeom prst="rect">
            <a:avLst/>
          </a:prstGeom>
          <a:solidFill>
            <a:srgbClr val="ED145B"/>
          </a:solidFill>
          <a:ln w="12700">
            <a:miter lim="400000"/>
          </a:ln>
        </p:spPr>
        <p:txBody>
          <a:bodyPr lIns="45719" rIns="45719"/>
          <a:lstStyle/>
          <a:p>
            <a:endParaRPr/>
          </a:p>
        </p:txBody>
      </p:sp>
      <p:sp>
        <p:nvSpPr>
          <p:cNvPr id="84" name="Shape 84"/>
          <p:cNvSpPr/>
          <p:nvPr/>
        </p:nvSpPr>
        <p:spPr>
          <a:xfrm>
            <a:off x="6993539" y="0"/>
            <a:ext cx="2150466" cy="685800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4287" y="0"/>
                </a:lnTo>
                <a:lnTo>
                  <a:pt x="0" y="21600"/>
                </a:lnTo>
                <a:lnTo>
                  <a:pt x="7312" y="21600"/>
                </a:lnTo>
                <a:lnTo>
                  <a:pt x="21600" y="0"/>
                </a:lnTo>
                <a:close/>
              </a:path>
            </a:pathLst>
          </a:custGeom>
          <a:solidFill>
            <a:srgbClr val="ED145B"/>
          </a:solidFill>
          <a:ln w="12700">
            <a:miter lim="400000"/>
          </a:ln>
        </p:spPr>
        <p:txBody>
          <a:bodyPr lIns="45719" rIns="45719"/>
          <a:lstStyle/>
          <a:p>
            <a:endParaRPr/>
          </a:p>
        </p:txBody>
      </p:sp>
      <p:pic>
        <p:nvPicPr>
          <p:cNvPr id="85" name="pasted-image.pdf"/>
          <p:cNvPicPr>
            <a:picLocks noChangeAspect="1"/>
          </p:cNvPicPr>
          <p:nvPr/>
        </p:nvPicPr>
        <p:blipFill>
          <a:blip r:embed="rId2" cstate="print"/>
          <a:stretch>
            <a:fillRect/>
          </a:stretch>
        </p:blipFill>
        <p:spPr>
          <a:xfrm>
            <a:off x="4343" y="10998"/>
            <a:ext cx="3318714" cy="1082904"/>
          </a:xfrm>
          <a:prstGeom prst="rect">
            <a:avLst/>
          </a:prstGeom>
          <a:ln w="12700">
            <a:miter lim="400000"/>
          </a:ln>
        </p:spPr>
      </p:pic>
      <p:sp>
        <p:nvSpPr>
          <p:cNvPr id="86" name="Shape 86"/>
          <p:cNvSpPr/>
          <p:nvPr/>
        </p:nvSpPr>
        <p:spPr>
          <a:xfrm>
            <a:off x="685800" y="1723466"/>
            <a:ext cx="5245100" cy="1121782"/>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defTabSz="457200">
              <a:lnSpc>
                <a:spcPts val="3000"/>
              </a:lnSpc>
              <a:spcBef>
                <a:spcPts val="4200"/>
              </a:spcBef>
              <a:defRPr sz="2400" b="1">
                <a:latin typeface="Verdana"/>
                <a:ea typeface="Verdana"/>
                <a:cs typeface="Verdana"/>
                <a:sym typeface="Verdana"/>
              </a:defRPr>
            </a:pPr>
            <a:r>
              <a:rPr lang="nl-NL" dirty="0"/>
              <a:t>Control en Risicomanagement </a:t>
            </a:r>
            <a:br>
              <a:rPr lang="nl-NL" dirty="0"/>
            </a:br>
            <a:br>
              <a:rPr lang="nl-NL" dirty="0"/>
            </a:br>
            <a:r>
              <a:rPr lang="nl-NL" dirty="0"/>
              <a:t>Gemeente Heerenveen</a:t>
            </a:r>
            <a:endParaRPr dirty="0"/>
          </a:p>
        </p:txBody>
      </p:sp>
      <p:sp>
        <p:nvSpPr>
          <p:cNvPr id="87" name="Shape 87"/>
          <p:cNvSpPr/>
          <p:nvPr/>
        </p:nvSpPr>
        <p:spPr>
          <a:xfrm>
            <a:off x="685800" y="3124200"/>
            <a:ext cx="5245100" cy="230832"/>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defTabSz="457200">
              <a:lnSpc>
                <a:spcPts val="1800"/>
              </a:lnSpc>
              <a:defRPr sz="1600" b="1">
                <a:latin typeface="Verdana"/>
                <a:ea typeface="Verdana"/>
                <a:cs typeface="Verdana"/>
                <a:sym typeface="Verdana"/>
              </a:defRPr>
            </a:pPr>
            <a:endParaRPr dirty="0"/>
          </a:p>
        </p:txBody>
      </p:sp>
      <p:sp>
        <p:nvSpPr>
          <p:cNvPr id="88" name="Shape 88"/>
          <p:cNvSpPr/>
          <p:nvPr/>
        </p:nvSpPr>
        <p:spPr>
          <a:xfrm>
            <a:off x="685800" y="2971797"/>
            <a:ext cx="5245100" cy="0"/>
          </a:xfrm>
          <a:prstGeom prst="line">
            <a:avLst/>
          </a:prstGeom>
          <a:ln w="12700">
            <a:solidFill>
              <a:srgbClr val="ED135B"/>
            </a:solidFill>
          </a:ln>
          <a:effectLst>
            <a:outerShdw blurRad="38100" dist="20000" dir="5400000" rotWithShape="0">
              <a:srgbClr val="000000">
                <a:alpha val="38000"/>
              </a:srgbClr>
            </a:outerShdw>
          </a:effectLst>
        </p:spPr>
        <p:txBody>
          <a:bodyPr lIns="45719" rIns="45719"/>
          <a:lstStyle/>
          <a:p>
            <a:pPr>
              <a:defRPr>
                <a:latin typeface="+mj-lt"/>
                <a:ea typeface="+mj-ea"/>
                <a:cs typeface="+mj-cs"/>
                <a:sym typeface="Helvetica"/>
              </a:defRPr>
            </a:pPr>
            <a:endParaRPr/>
          </a:p>
        </p:txBody>
      </p:sp>
      <p:sp>
        <p:nvSpPr>
          <p:cNvPr id="3" name="Tijdelijke aanduiding voor tekst 2"/>
          <p:cNvSpPr>
            <a:spLocks noGrp="1"/>
          </p:cNvSpPr>
          <p:nvPr>
            <p:ph type="body" sz="quarter" idx="1"/>
          </p:nvPr>
        </p:nvSpPr>
        <p:spPr>
          <a:xfrm>
            <a:off x="1371600" y="3840479"/>
            <a:ext cx="5829672" cy="1714501"/>
          </a:xfrm>
        </p:spPr>
        <p:txBody>
          <a:bodyPr>
            <a:normAutofit fontScale="92500" lnSpcReduction="20000"/>
          </a:bodyPr>
          <a:lstStyle/>
          <a:p>
            <a:endParaRPr lang="nl-NL" dirty="0"/>
          </a:p>
          <a:p>
            <a:endParaRPr lang="nl-NL" dirty="0"/>
          </a:p>
          <a:p>
            <a:endParaRPr lang="nl-NL" dirty="0"/>
          </a:p>
          <a:p>
            <a:endParaRPr lang="nl-NL" dirty="0"/>
          </a:p>
          <a:p>
            <a:endParaRPr lang="nl-NL" dirty="0"/>
          </a:p>
          <a:p>
            <a:pPr algn="r"/>
            <a:r>
              <a:rPr lang="nl-NL" b="1" dirty="0">
                <a:latin typeface="Verdana" panose="020B0604030504040204" pitchFamily="34" charset="0"/>
                <a:ea typeface="Verdana" panose="020B0604030504040204" pitchFamily="34" charset="0"/>
              </a:rPr>
              <a:t>RPO Online bijeenkomst</a:t>
            </a:r>
            <a:br>
              <a:rPr lang="nl-NL" b="1" dirty="0">
                <a:latin typeface="Verdana" panose="020B0604030504040204" pitchFamily="34" charset="0"/>
                <a:ea typeface="Verdana" panose="020B0604030504040204" pitchFamily="34" charset="0"/>
              </a:rPr>
            </a:br>
            <a:endParaRPr lang="nl-NL" b="1" dirty="0">
              <a:latin typeface="Verdana" panose="020B0604030504040204" pitchFamily="34" charset="0"/>
              <a:ea typeface="Verdana" panose="020B0604030504040204" pitchFamily="34" charset="0"/>
            </a:endParaRPr>
          </a:p>
          <a:p>
            <a:pPr algn="r"/>
            <a:r>
              <a:rPr lang="nl-NL" b="1" dirty="0">
                <a:latin typeface="Verdana" panose="020B0604030504040204" pitchFamily="34" charset="0"/>
                <a:ea typeface="Verdana" panose="020B0604030504040204" pitchFamily="34" charset="0"/>
              </a:rPr>
              <a:t>Donderdag 24 juni 2021</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p:nvPr/>
        </p:nvSpPr>
        <p:spPr>
          <a:xfrm>
            <a:off x="762000" y="1109434"/>
            <a:ext cx="8383810" cy="1"/>
          </a:xfrm>
          <a:prstGeom prst="line">
            <a:avLst/>
          </a:prstGeom>
          <a:ln w="12700">
            <a:solidFill>
              <a:srgbClr val="ED135B"/>
            </a:solidFill>
          </a:ln>
          <a:effectLst>
            <a:outerShdw blurRad="38100" dist="20000" dir="5400000" rotWithShape="0">
              <a:srgbClr val="000000">
                <a:alpha val="38000"/>
              </a:srgbClr>
            </a:outerShdw>
          </a:effectLst>
        </p:spPr>
        <p:txBody>
          <a:bodyPr lIns="45719" rIns="45719"/>
          <a:lstStyle/>
          <a:p>
            <a:pPr marL="0" marR="0" lvl="0" indent="0" algn="l" defTabSz="914400" rtl="0" eaLnBrk="1" fontAlgn="auto" latinLnBrk="0" hangingPunct="0">
              <a:lnSpc>
                <a:spcPct val="100000"/>
              </a:lnSpc>
              <a:spcBef>
                <a:spcPts val="0"/>
              </a:spcBef>
              <a:spcAft>
                <a:spcPts val="0"/>
              </a:spcAft>
              <a:buClrTx/>
              <a:buSzTx/>
              <a:buFontTx/>
              <a:buNone/>
              <a:tabLst/>
              <a:defRPr>
                <a:latin typeface="+mj-lt"/>
                <a:ea typeface="+mj-ea"/>
                <a:cs typeface="+mj-cs"/>
                <a:sym typeface="Helvetica"/>
              </a:defRPr>
            </a:pPr>
            <a:endParaRPr kumimoji="0" sz="1800" b="0" i="0" u="none" strike="noStrike" kern="0" cap="none" spc="0" normalizeH="0" baseline="0" noProof="0">
              <a:ln>
                <a:noFill/>
              </a:ln>
              <a:solidFill>
                <a:srgbClr val="000000"/>
              </a:solidFill>
              <a:effectLst/>
              <a:uLnTx/>
              <a:uFillTx/>
              <a:latin typeface="Helvetica"/>
              <a:cs typeface="Helvetica"/>
              <a:sym typeface="Helvetica"/>
            </a:endParaRPr>
          </a:p>
        </p:txBody>
      </p:sp>
      <p:sp>
        <p:nvSpPr>
          <p:cNvPr id="91" name="Shape 91"/>
          <p:cNvSpPr/>
          <p:nvPr/>
        </p:nvSpPr>
        <p:spPr>
          <a:xfrm>
            <a:off x="763587" y="341313"/>
            <a:ext cx="6705601" cy="666849"/>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defTabSz="457200">
              <a:lnSpc>
                <a:spcPts val="2600"/>
              </a:lnSpc>
              <a:defRPr sz="2400" b="1">
                <a:latin typeface="Verdana"/>
                <a:ea typeface="Verdana"/>
                <a:cs typeface="Verdana"/>
                <a:sym typeface="Verdana"/>
              </a:defRPr>
            </a:lvl1pPr>
          </a:lstStyle>
          <a:p>
            <a:pPr marL="0" marR="0" lvl="0" indent="0" algn="l" defTabSz="457200" rtl="0" eaLnBrk="1" fontAlgn="auto" latinLnBrk="0" hangingPunct="0">
              <a:lnSpc>
                <a:spcPts val="2600"/>
              </a:lnSpc>
              <a:spcBef>
                <a:spcPts val="0"/>
              </a:spcBef>
              <a:spcAft>
                <a:spcPts val="0"/>
              </a:spcAft>
              <a:buClrTx/>
              <a:buSzTx/>
              <a:buFontTx/>
              <a:buNone/>
              <a:tabLst/>
              <a:defRPr/>
            </a:pPr>
            <a:r>
              <a:rPr kumimoji="0" lang="nl-NL" sz="2400" b="1" i="1" u="none" strike="noStrike" kern="0" cap="none" spc="0" normalizeH="0" baseline="0" noProof="0" dirty="0">
                <a:ln>
                  <a:noFill/>
                </a:ln>
                <a:solidFill>
                  <a:srgbClr val="000000"/>
                </a:solidFill>
                <a:effectLst/>
                <a:uLnTx/>
                <a:uFillTx/>
                <a:latin typeface="Verdana"/>
                <a:ea typeface="Verdana"/>
                <a:sym typeface="Verdana"/>
              </a:rPr>
              <a:t>4. Hoe zijn we begonnen?</a:t>
            </a:r>
            <a:br>
              <a:rPr kumimoji="0" lang="nl-NL" sz="2400" b="1" i="0" u="none" strike="noStrike" kern="0" cap="none" spc="0" normalizeH="0" baseline="0" noProof="0" dirty="0">
                <a:ln>
                  <a:noFill/>
                </a:ln>
                <a:solidFill>
                  <a:srgbClr val="000000"/>
                </a:solidFill>
                <a:effectLst/>
                <a:uLnTx/>
                <a:uFillTx/>
                <a:latin typeface="Verdana"/>
                <a:ea typeface="Verdana"/>
                <a:sym typeface="Verdana"/>
              </a:rPr>
            </a:br>
            <a:r>
              <a:rPr kumimoji="0" lang="nl-NL" sz="2400" b="1" i="0" u="none" strike="noStrike" kern="0" cap="none" spc="0" normalizeH="0" baseline="0" noProof="0" dirty="0">
                <a:ln>
                  <a:noFill/>
                </a:ln>
                <a:solidFill>
                  <a:srgbClr val="000000"/>
                </a:solidFill>
                <a:effectLst/>
                <a:uLnTx/>
                <a:uFillTx/>
                <a:latin typeface="Verdana"/>
                <a:ea typeface="Verdana"/>
                <a:sym typeface="Verdana"/>
              </a:rPr>
              <a:t>Implementatie risicomanagement</a:t>
            </a:r>
            <a:endParaRPr kumimoji="0" sz="2400" b="1" i="0" u="none" strike="noStrike" kern="0" cap="none" spc="0" normalizeH="0" baseline="0" noProof="0" dirty="0">
              <a:ln>
                <a:noFill/>
              </a:ln>
              <a:solidFill>
                <a:srgbClr val="000000"/>
              </a:solidFill>
              <a:effectLst/>
              <a:uLnTx/>
              <a:uFillTx/>
              <a:latin typeface="Verdana"/>
              <a:ea typeface="Verdana"/>
              <a:sym typeface="Verdana"/>
            </a:endParaRPr>
          </a:p>
        </p:txBody>
      </p:sp>
      <p:sp>
        <p:nvSpPr>
          <p:cNvPr id="92" name="Shape 92"/>
          <p:cNvSpPr/>
          <p:nvPr/>
        </p:nvSpPr>
        <p:spPr>
          <a:xfrm>
            <a:off x="763585" y="1219199"/>
            <a:ext cx="7521193" cy="442428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r>
              <a:rPr kumimoji="0" lang="nl-NL" sz="1600" b="1" i="0" u="none" strike="noStrike" kern="0" cap="none" spc="0" normalizeH="0" baseline="0" noProof="0" dirty="0">
                <a:ln>
                  <a:noFill/>
                </a:ln>
                <a:solidFill>
                  <a:srgbClr val="000000"/>
                </a:solidFill>
                <a:effectLst/>
                <a:uLnTx/>
                <a:uFillTx/>
                <a:latin typeface="Verdana"/>
                <a:ea typeface="Verdana"/>
                <a:sym typeface="Verdana"/>
              </a:rPr>
              <a:t>Start 2014</a:t>
            </a: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lang="nl-NL" sz="1600" b="1" i="0" u="none" strike="noStrike" kern="0" cap="none" spc="0" normalizeH="0" baseline="0" noProof="0" dirty="0">
              <a:ln>
                <a:noFill/>
              </a:ln>
              <a:solidFill>
                <a:srgbClr val="000000"/>
              </a:solidFill>
              <a:effectLst/>
              <a:uLnTx/>
              <a:uFillTx/>
              <a:latin typeface="Verdana"/>
              <a:ea typeface="Verdana"/>
              <a:sym typeface="Verdana"/>
            </a:endParaRPr>
          </a:p>
          <a:p>
            <a:pPr marR="0" lvl="0" algn="l" defTabSz="457200" rtl="0" eaLnBrk="1" fontAlgn="auto" latinLnBrk="0" hangingPunct="0">
              <a:lnSpc>
                <a:spcPts val="2300"/>
              </a:lnSpc>
              <a:spcBef>
                <a:spcPts val="0"/>
              </a:spcBef>
              <a:spcAft>
                <a:spcPts val="0"/>
              </a:spcAft>
              <a:buClrTx/>
              <a:buSzTx/>
              <a:tabLst/>
              <a:defRPr sz="1600">
                <a:latin typeface="Verdana"/>
                <a:ea typeface="Verdana"/>
                <a:cs typeface="Verdana"/>
                <a:sym typeface="Verdana"/>
              </a:defRPr>
            </a:pPr>
            <a:r>
              <a:rPr kumimoji="0" lang="nl-NL" sz="1600" b="0" i="0" u="none" strike="noStrike" kern="0" cap="none" spc="0" normalizeH="0" baseline="0" noProof="0" dirty="0">
                <a:ln>
                  <a:noFill/>
                </a:ln>
                <a:solidFill>
                  <a:srgbClr val="000000"/>
                </a:solidFill>
                <a:effectLst/>
                <a:uLnTx/>
                <a:uFillTx/>
                <a:latin typeface="Verdana"/>
                <a:ea typeface="Verdana"/>
                <a:sym typeface="Verdana"/>
              </a:rPr>
              <a:t>									+ </a:t>
            </a:r>
            <a:r>
              <a:rPr kumimoji="0" lang="nl-NL" sz="1600" b="1" i="0" u="none" strike="noStrike" kern="0" cap="none" spc="0" normalizeH="0" baseline="0" noProof="0" dirty="0">
                <a:ln>
                  <a:noFill/>
                </a:ln>
                <a:solidFill>
                  <a:srgbClr val="000000"/>
                </a:solidFill>
                <a:effectLst/>
                <a:uLnTx/>
                <a:uFillTx/>
                <a:latin typeface="Verdana"/>
                <a:ea typeface="Verdana"/>
                <a:sym typeface="Verdana"/>
              </a:rPr>
              <a:t>top 5</a:t>
            </a:r>
            <a:r>
              <a:rPr kumimoji="0" lang="nl-NL" sz="1600" b="0" i="0" u="none" strike="noStrike" kern="0" cap="none" spc="0" normalizeH="0" baseline="0" noProof="0" dirty="0">
                <a:ln>
                  <a:noFill/>
                </a:ln>
                <a:solidFill>
                  <a:srgbClr val="000000"/>
                </a:solidFill>
                <a:effectLst/>
                <a:uLnTx/>
                <a:uFillTx/>
                <a:latin typeface="Verdana"/>
                <a:ea typeface="Verdana"/>
                <a:sym typeface="Verdana"/>
              </a:rPr>
              <a:t> per afdeling</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endParaRPr lang="nl-NL" sz="1600" dirty="0">
              <a:latin typeface="Verdana"/>
              <a:ea typeface="Verdana"/>
              <a:sym typeface="Verdana"/>
            </a:endParaRPr>
          </a:p>
          <a:p>
            <a:pPr marR="0" lvl="0" algn="l" defTabSz="457200" rtl="0" eaLnBrk="1" fontAlgn="auto" latinLnBrk="0" hangingPunct="0">
              <a:lnSpc>
                <a:spcPts val="2300"/>
              </a:lnSpc>
              <a:spcBef>
                <a:spcPts val="0"/>
              </a:spcBef>
              <a:spcAft>
                <a:spcPts val="0"/>
              </a:spcAft>
              <a:buClrTx/>
              <a:buSzTx/>
              <a:tabLst/>
              <a:defRPr sz="1600">
                <a:latin typeface="Verdana"/>
                <a:ea typeface="Verdana"/>
                <a:cs typeface="Verdana"/>
                <a:sym typeface="Verdana"/>
              </a:defRPr>
            </a:pPr>
            <a:endParaRPr lang="nl-NL" sz="1600" dirty="0">
              <a:latin typeface="Verdana"/>
              <a:ea typeface="Verdana"/>
              <a:sym typeface="Verdana"/>
            </a:endParaRPr>
          </a:p>
          <a:p>
            <a:pPr marR="0" lvl="0" algn="l" defTabSz="457200" rtl="0" eaLnBrk="1" fontAlgn="auto" latinLnBrk="0" hangingPunct="0">
              <a:lnSpc>
                <a:spcPts val="2300"/>
              </a:lnSpc>
              <a:spcBef>
                <a:spcPts val="0"/>
              </a:spcBef>
              <a:spcAft>
                <a:spcPts val="0"/>
              </a:spcAft>
              <a:buClrTx/>
              <a:buSzTx/>
              <a:tabLst/>
              <a:defRPr sz="1600">
                <a:latin typeface="Verdana"/>
                <a:ea typeface="Verdana"/>
                <a:cs typeface="Verdana"/>
                <a:sym typeface="Verdana"/>
              </a:defRPr>
            </a:pPr>
            <a:endParaRPr lang="nl-NL" sz="1600" dirty="0">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lang="nl-NL" sz="1600" b="0" i="0" u="none" strike="noStrike" kern="0" cap="none" spc="0" normalizeH="0" baseline="0" noProof="0" dirty="0">
              <a:ln>
                <a:noFill/>
              </a:ln>
              <a:solidFill>
                <a:srgbClr val="000000"/>
              </a:solidFill>
              <a:effectLst/>
              <a:uLnTx/>
              <a:uFillTx/>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r>
              <a:rPr kumimoji="0" lang="nl-NL" sz="1600" b="1" i="0" u="none" strike="noStrike" kern="0" cap="none" spc="0" normalizeH="0" baseline="0" noProof="0" dirty="0">
                <a:ln>
                  <a:noFill/>
                </a:ln>
                <a:solidFill>
                  <a:srgbClr val="000000"/>
                </a:solidFill>
                <a:effectLst/>
                <a:uLnTx/>
                <a:uFillTx/>
                <a:latin typeface="Verdana"/>
                <a:ea typeface="Verdana"/>
                <a:sym typeface="Verdana"/>
              </a:rPr>
              <a:t>Doorontwikkeling</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kumimoji="0" lang="nl-NL" sz="1600" b="0" i="0" u="none" strike="noStrike" kern="0" cap="none" spc="0" normalizeH="0" baseline="0" noProof="0" dirty="0">
                <a:ln>
                  <a:noFill/>
                </a:ln>
                <a:solidFill>
                  <a:srgbClr val="000000"/>
                </a:solidFill>
                <a:effectLst/>
                <a:uLnTx/>
                <a:uFillTx/>
                <a:latin typeface="Verdana"/>
                <a:ea typeface="Verdana"/>
                <a:sym typeface="Verdana"/>
              </a:rPr>
              <a:t>Jaarrekening 2016 weerstandsvermogen o.b.v. Monte Carlo</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kumimoji="0" lang="nl-NL" sz="1600" b="0" i="0" u="none" strike="noStrike" kern="0" cap="none" spc="0" normalizeH="0" baseline="0" noProof="0" dirty="0">
                <a:ln>
                  <a:noFill/>
                </a:ln>
                <a:solidFill>
                  <a:srgbClr val="000000"/>
                </a:solidFill>
                <a:effectLst/>
                <a:uLnTx/>
                <a:uFillTx/>
                <a:latin typeface="Verdana"/>
                <a:ea typeface="Verdana"/>
                <a:sym typeface="Verdana"/>
              </a:rPr>
              <a:t>Nieuwe nota risicomanagement en weerstandsvermogen</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kumimoji="0" lang="nl-NL" sz="1600" b="0" i="0" u="none" strike="noStrike" kern="0" cap="none" spc="0" normalizeH="0" baseline="0" noProof="0" dirty="0">
                <a:ln>
                  <a:noFill/>
                </a:ln>
                <a:solidFill>
                  <a:srgbClr val="000000"/>
                </a:solidFill>
                <a:effectLst/>
                <a:uLnTx/>
                <a:uFillTx/>
                <a:latin typeface="Verdana"/>
                <a:ea typeface="Verdana"/>
                <a:sym typeface="Verdana"/>
              </a:rPr>
              <a:t>Koppelen aan A3 methodiek en managementgesprekken</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kumimoji="0" lang="nl-NL" sz="1600" b="0" i="0" u="none" strike="noStrike" kern="0" cap="none" spc="0" normalizeH="0" baseline="0" noProof="0" dirty="0">
                <a:ln>
                  <a:noFill/>
                </a:ln>
                <a:solidFill>
                  <a:srgbClr val="000000"/>
                </a:solidFill>
                <a:effectLst/>
                <a:uLnTx/>
                <a:uFillTx/>
                <a:latin typeface="Verdana"/>
                <a:ea typeface="Verdana"/>
                <a:sym typeface="Verdana"/>
              </a:rPr>
              <a:t>Ook </a:t>
            </a:r>
            <a:r>
              <a:rPr kumimoji="0" lang="nl-NL" sz="1600" b="0" i="0" u="none" strike="noStrike" kern="0" cap="none" spc="0" normalizeH="0" baseline="0" noProof="0" dirty="0" err="1">
                <a:ln>
                  <a:noFill/>
                </a:ln>
                <a:solidFill>
                  <a:srgbClr val="000000"/>
                </a:solidFill>
                <a:effectLst/>
                <a:uLnTx/>
                <a:uFillTx/>
                <a:latin typeface="Verdana"/>
                <a:ea typeface="Verdana"/>
                <a:sym typeface="Verdana"/>
              </a:rPr>
              <a:t>VIC’s</a:t>
            </a:r>
            <a:r>
              <a:rPr kumimoji="0" lang="nl-NL" sz="1600" b="0" i="0" u="none" strike="noStrike" kern="0" cap="none" spc="0" normalizeH="0" baseline="0" noProof="0" dirty="0">
                <a:ln>
                  <a:noFill/>
                </a:ln>
                <a:solidFill>
                  <a:srgbClr val="000000"/>
                </a:solidFill>
                <a:effectLst/>
                <a:uLnTx/>
                <a:uFillTx/>
                <a:latin typeface="Verdana"/>
                <a:ea typeface="Verdana"/>
                <a:sym typeface="Verdana"/>
              </a:rPr>
              <a:t>, accountant, bezuinigingsrisico’s monitoren</a:t>
            </a: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sz="1600" b="0" i="0" u="none" strike="noStrike" kern="0" cap="none" spc="0" normalizeH="0" baseline="0" noProof="0" dirty="0">
              <a:ln>
                <a:noFill/>
              </a:ln>
              <a:solidFill>
                <a:srgbClr val="000000"/>
              </a:solidFill>
              <a:effectLst/>
              <a:uLnTx/>
              <a:uFillTx/>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sz="1600" b="0" i="0" u="none" strike="noStrike" kern="0" cap="none" spc="0" normalizeH="0" baseline="0" noProof="0" dirty="0">
              <a:ln>
                <a:noFill/>
              </a:ln>
              <a:solidFill>
                <a:srgbClr val="000000"/>
              </a:solidFill>
              <a:effectLst/>
              <a:uLnTx/>
              <a:uFillTx/>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Pct val="100000"/>
              <a:buFont typeface="Arial"/>
              <a:buChar char="•"/>
              <a:tabLst/>
              <a:defRPr sz="1600">
                <a:latin typeface="Verdana"/>
                <a:ea typeface="Verdana"/>
                <a:cs typeface="Verdana"/>
                <a:sym typeface="Verdana"/>
              </a:defRPr>
            </a:pPr>
            <a:endParaRPr kumimoji="0" sz="1600" b="0" i="0" u="none" strike="noStrike" kern="0" cap="none" spc="0" normalizeH="0" baseline="0" noProof="0" dirty="0">
              <a:ln>
                <a:noFill/>
              </a:ln>
              <a:solidFill>
                <a:srgbClr val="000000"/>
              </a:solidFill>
              <a:effectLst/>
              <a:uLnTx/>
              <a:uFillTx/>
              <a:latin typeface="Verdana"/>
              <a:ea typeface="Verdana"/>
              <a:sym typeface="Verdana"/>
            </a:endParaRPr>
          </a:p>
        </p:txBody>
      </p:sp>
      <p:pic>
        <p:nvPicPr>
          <p:cNvPr id="93" name="pasted-image.pdf"/>
          <p:cNvPicPr>
            <a:picLocks noChangeAspect="1"/>
          </p:cNvPicPr>
          <p:nvPr/>
        </p:nvPicPr>
        <p:blipFill rotWithShape="1">
          <a:blip r:embed="rId2" cstate="print"/>
          <a:srcRect t="42689" r="21041"/>
          <a:stretch/>
        </p:blipFill>
        <p:spPr>
          <a:xfrm>
            <a:off x="8178633" y="-8710"/>
            <a:ext cx="974076" cy="1113597"/>
          </a:xfrm>
          <a:prstGeom prst="rect">
            <a:avLst/>
          </a:prstGeom>
          <a:ln w="12700">
            <a:miter lim="400000"/>
          </a:ln>
        </p:spPr>
      </p:pic>
      <p:pic>
        <p:nvPicPr>
          <p:cNvPr id="2" name="Afbeelding 1"/>
          <p:cNvPicPr>
            <a:picLocks noChangeAspect="1"/>
          </p:cNvPicPr>
          <p:nvPr/>
        </p:nvPicPr>
        <p:blipFill>
          <a:blip r:embed="rId3"/>
          <a:stretch>
            <a:fillRect/>
          </a:stretch>
        </p:blipFill>
        <p:spPr>
          <a:xfrm>
            <a:off x="762000" y="1677946"/>
            <a:ext cx="3375102" cy="692784"/>
          </a:xfrm>
          <a:prstGeom prst="rect">
            <a:avLst/>
          </a:prstGeom>
        </p:spPr>
      </p:pic>
    </p:spTree>
    <p:extLst>
      <p:ext uri="{BB962C8B-B14F-4D97-AF65-F5344CB8AC3E}">
        <p14:creationId xmlns:p14="http://schemas.microsoft.com/office/powerpoint/2010/main" val="764294614"/>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p:nvPr/>
        </p:nvSpPr>
        <p:spPr>
          <a:xfrm>
            <a:off x="762000" y="1109434"/>
            <a:ext cx="8383810" cy="1"/>
          </a:xfrm>
          <a:prstGeom prst="line">
            <a:avLst/>
          </a:prstGeom>
          <a:ln w="12700">
            <a:solidFill>
              <a:srgbClr val="ED135B"/>
            </a:solidFill>
          </a:ln>
          <a:effectLst>
            <a:outerShdw blurRad="38100" dist="20000" dir="5400000" rotWithShape="0">
              <a:srgbClr val="000000">
                <a:alpha val="38000"/>
              </a:srgbClr>
            </a:outerShdw>
          </a:effectLst>
        </p:spPr>
        <p:txBody>
          <a:bodyPr lIns="45719" rIns="45719"/>
          <a:lstStyle/>
          <a:p>
            <a:pPr>
              <a:defRPr>
                <a:latin typeface="+mj-lt"/>
                <a:ea typeface="+mj-ea"/>
                <a:cs typeface="+mj-cs"/>
                <a:sym typeface="Helvetica"/>
              </a:defRPr>
            </a:pPr>
            <a:endParaRPr/>
          </a:p>
        </p:txBody>
      </p:sp>
      <p:sp>
        <p:nvSpPr>
          <p:cNvPr id="91" name="Shape 91"/>
          <p:cNvSpPr/>
          <p:nvPr/>
        </p:nvSpPr>
        <p:spPr>
          <a:xfrm>
            <a:off x="763587" y="341313"/>
            <a:ext cx="6705601" cy="666849"/>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defTabSz="457200">
              <a:lnSpc>
                <a:spcPts val="2600"/>
              </a:lnSpc>
              <a:defRPr sz="2400" b="1">
                <a:latin typeface="Verdana"/>
                <a:ea typeface="Verdana"/>
                <a:cs typeface="Verdana"/>
                <a:sym typeface="Verdana"/>
              </a:defRPr>
            </a:lvl1pPr>
          </a:lstStyle>
          <a:p>
            <a:r>
              <a:rPr lang="nl-NL" i="1" dirty="0"/>
              <a:t>4. Hoe zijn we begonnen?</a:t>
            </a:r>
            <a:br>
              <a:rPr lang="nl-NL" dirty="0"/>
            </a:br>
            <a:r>
              <a:rPr lang="nl-NL" dirty="0"/>
              <a:t>Succesfactoren</a:t>
            </a:r>
            <a:endParaRPr dirty="0"/>
          </a:p>
        </p:txBody>
      </p:sp>
      <p:sp>
        <p:nvSpPr>
          <p:cNvPr id="92" name="Shape 92"/>
          <p:cNvSpPr/>
          <p:nvPr/>
        </p:nvSpPr>
        <p:spPr>
          <a:xfrm>
            <a:off x="763585" y="1219199"/>
            <a:ext cx="7521193" cy="1723549"/>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r>
              <a:rPr lang="nl-NL" sz="1600" dirty="0">
                <a:latin typeface="Verdana" panose="020B0604030504040204" pitchFamily="34" charset="0"/>
                <a:ea typeface="Verdana" panose="020B0604030504040204" pitchFamily="34" charset="0"/>
              </a:rPr>
              <a:t>Succesfactoren:</a:t>
            </a:r>
          </a:p>
          <a:p>
            <a:pPr lvl="0"/>
            <a:endParaRPr lang="nl-NL" sz="1600" dirty="0">
              <a:latin typeface="Verdana" panose="020B0604030504040204" pitchFamily="34" charset="0"/>
              <a:ea typeface="Verdana" panose="020B0604030504040204" pitchFamily="34" charset="0"/>
            </a:endParaRPr>
          </a:p>
          <a:p>
            <a:pPr marL="285750" lvl="0" indent="-285750">
              <a:buFont typeface="Wingdings" panose="05000000000000000000" pitchFamily="2" charset="2"/>
              <a:buChar char="ü"/>
            </a:pPr>
            <a:r>
              <a:rPr lang="nl-NL" sz="1600" dirty="0">
                <a:latin typeface="Verdana" panose="020B0604030504040204" pitchFamily="34" charset="0"/>
                <a:ea typeface="Verdana" panose="020B0604030504040204" pitchFamily="34" charset="0"/>
              </a:rPr>
              <a:t>Urgentie</a:t>
            </a:r>
          </a:p>
          <a:p>
            <a:pPr marL="285750" lvl="0" indent="-285750">
              <a:buFont typeface="Wingdings" panose="05000000000000000000" pitchFamily="2" charset="2"/>
              <a:buChar char="ü"/>
            </a:pPr>
            <a:r>
              <a:rPr lang="nl-NL" sz="1600" dirty="0">
                <a:latin typeface="Verdana" panose="020B0604030504040204" pitchFamily="34" charset="0"/>
                <a:ea typeface="Verdana" panose="020B0604030504040204" pitchFamily="34" charset="0"/>
              </a:rPr>
              <a:t>Behoefte bij college en directie (inzicht en sturing)</a:t>
            </a:r>
          </a:p>
          <a:p>
            <a:pPr marL="285750" lvl="0" indent="-285750">
              <a:buFont typeface="Wingdings" panose="05000000000000000000" pitchFamily="2" charset="2"/>
              <a:buChar char="ü"/>
            </a:pPr>
            <a:r>
              <a:rPr lang="nl-NL" sz="1600" dirty="0">
                <a:latin typeface="Verdana" panose="020B0604030504040204" pitchFamily="34" charset="0"/>
                <a:ea typeface="Verdana" panose="020B0604030504040204" pitchFamily="34" charset="0"/>
              </a:rPr>
              <a:t>Trekker c.q. boegbeeld</a:t>
            </a:r>
          </a:p>
          <a:p>
            <a:pPr marL="285750" lvl="0" indent="-285750">
              <a:buFont typeface="Wingdings" panose="05000000000000000000" pitchFamily="2" charset="2"/>
              <a:buChar char="ü"/>
            </a:pPr>
            <a:r>
              <a:rPr lang="nl-NL" sz="1600" dirty="0">
                <a:latin typeface="Verdana" panose="020B0604030504040204" pitchFamily="34" charset="0"/>
                <a:ea typeface="Verdana" panose="020B0604030504040204" pitchFamily="34" charset="0"/>
              </a:rPr>
              <a:t>Toegevoegde waarde</a:t>
            </a:r>
          </a:p>
          <a:p>
            <a:pPr marL="285750" lvl="0" indent="-285750">
              <a:buFont typeface="Wingdings" panose="05000000000000000000" pitchFamily="2" charset="2"/>
              <a:buChar char="ü"/>
            </a:pPr>
            <a:r>
              <a:rPr lang="nl-NL" sz="1600" dirty="0">
                <a:latin typeface="Verdana" panose="020B0604030504040204" pitchFamily="34" charset="0"/>
                <a:ea typeface="Verdana" panose="020B0604030504040204" pitchFamily="34" charset="0"/>
              </a:rPr>
              <a:t>Klein beginnen: een top 5 risico’s per afdeling</a:t>
            </a:r>
          </a:p>
        </p:txBody>
      </p:sp>
      <p:pic>
        <p:nvPicPr>
          <p:cNvPr id="93" name="pasted-image.pdf"/>
          <p:cNvPicPr>
            <a:picLocks noChangeAspect="1"/>
          </p:cNvPicPr>
          <p:nvPr/>
        </p:nvPicPr>
        <p:blipFill rotWithShape="1">
          <a:blip r:embed="rId2" cstate="print"/>
          <a:srcRect t="42689" r="21041"/>
          <a:stretch/>
        </p:blipFill>
        <p:spPr>
          <a:xfrm>
            <a:off x="8178633" y="-8710"/>
            <a:ext cx="974076" cy="1113597"/>
          </a:xfrm>
          <a:prstGeom prst="rect">
            <a:avLst/>
          </a:prstGeom>
          <a:ln w="12700">
            <a:miter lim="400000"/>
          </a:ln>
        </p:spPr>
      </p:pic>
    </p:spTree>
    <p:extLst>
      <p:ext uri="{BB962C8B-B14F-4D97-AF65-F5344CB8AC3E}">
        <p14:creationId xmlns:p14="http://schemas.microsoft.com/office/powerpoint/2010/main" val="3275144030"/>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p:nvPr/>
        </p:nvSpPr>
        <p:spPr>
          <a:xfrm>
            <a:off x="762000" y="1109434"/>
            <a:ext cx="8383810" cy="1"/>
          </a:xfrm>
          <a:prstGeom prst="line">
            <a:avLst/>
          </a:prstGeom>
          <a:ln w="12700">
            <a:solidFill>
              <a:srgbClr val="ED135B"/>
            </a:solidFill>
          </a:ln>
          <a:effectLst>
            <a:outerShdw blurRad="38100" dist="20000" dir="5400000" rotWithShape="0">
              <a:srgbClr val="000000">
                <a:alpha val="38000"/>
              </a:srgbClr>
            </a:outerShdw>
          </a:effectLst>
        </p:spPr>
        <p:txBody>
          <a:bodyPr lIns="45719" rIns="45719"/>
          <a:lstStyle/>
          <a:p>
            <a:pPr>
              <a:defRPr>
                <a:latin typeface="+mj-lt"/>
                <a:ea typeface="+mj-ea"/>
                <a:cs typeface="+mj-cs"/>
                <a:sym typeface="Helvetica"/>
              </a:defRPr>
            </a:pPr>
            <a:endParaRPr/>
          </a:p>
        </p:txBody>
      </p:sp>
      <p:sp>
        <p:nvSpPr>
          <p:cNvPr id="91" name="Shape 91"/>
          <p:cNvSpPr/>
          <p:nvPr/>
        </p:nvSpPr>
        <p:spPr>
          <a:xfrm>
            <a:off x="763587" y="341313"/>
            <a:ext cx="6705601" cy="666849"/>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defTabSz="457200">
              <a:lnSpc>
                <a:spcPts val="2600"/>
              </a:lnSpc>
              <a:defRPr sz="2400" b="1">
                <a:latin typeface="Verdana"/>
                <a:ea typeface="Verdana"/>
                <a:cs typeface="Verdana"/>
                <a:sym typeface="Verdana"/>
              </a:defRPr>
            </a:lvl1pPr>
          </a:lstStyle>
          <a:p>
            <a:r>
              <a:rPr lang="nl-NL" i="1" dirty="0"/>
              <a:t>5a. Waar staan we nu?</a:t>
            </a:r>
            <a:br>
              <a:rPr lang="nl-NL" dirty="0"/>
            </a:br>
            <a:r>
              <a:rPr lang="nl-NL" dirty="0"/>
              <a:t>Risicomanagement</a:t>
            </a:r>
            <a:endParaRPr dirty="0"/>
          </a:p>
        </p:txBody>
      </p:sp>
      <p:sp>
        <p:nvSpPr>
          <p:cNvPr id="92" name="Shape 92"/>
          <p:cNvSpPr/>
          <p:nvPr/>
        </p:nvSpPr>
        <p:spPr>
          <a:xfrm>
            <a:off x="763585" y="1219199"/>
            <a:ext cx="7521193" cy="560409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marL="285750" indent="-285750" defTabSz="457200">
              <a:lnSpc>
                <a:spcPts val="2300"/>
              </a:lnSpc>
              <a:buFont typeface="Arial" panose="020B0604020202020204" pitchFamily="34" charset="0"/>
              <a:buChar char="•"/>
              <a:defRPr sz="1600">
                <a:latin typeface="Verdana"/>
                <a:ea typeface="Verdana"/>
                <a:cs typeface="Verdana"/>
                <a:sym typeface="Verdana"/>
              </a:defRPr>
            </a:pPr>
            <a:r>
              <a:rPr lang="nl-NL" dirty="0"/>
              <a:t>3x per jaar update (weerstandsvermogen jaarrekening en begroting)</a:t>
            </a:r>
          </a:p>
          <a:p>
            <a:pPr marL="285750" indent="-285750" defTabSz="457200">
              <a:lnSpc>
                <a:spcPts val="2300"/>
              </a:lnSpc>
              <a:buFont typeface="Arial" panose="020B0604020202020204" pitchFamily="34" charset="0"/>
              <a:buChar char="•"/>
              <a:defRPr sz="1600">
                <a:latin typeface="Verdana"/>
                <a:ea typeface="Verdana"/>
                <a:cs typeface="Verdana"/>
                <a:sym typeface="Verdana"/>
              </a:defRPr>
            </a:pPr>
            <a:endParaRPr lang="nl-NL" dirty="0"/>
          </a:p>
          <a:p>
            <a:pPr marL="285750" indent="-285750" defTabSz="457200">
              <a:lnSpc>
                <a:spcPts val="2300"/>
              </a:lnSpc>
              <a:buFont typeface="Arial" panose="020B0604020202020204" pitchFamily="34" charset="0"/>
              <a:buChar char="•"/>
              <a:defRPr sz="1600">
                <a:latin typeface="Verdana"/>
                <a:ea typeface="Verdana"/>
                <a:cs typeface="Verdana"/>
                <a:sym typeface="Verdana"/>
              </a:defRPr>
            </a:pPr>
            <a:r>
              <a:rPr lang="nl-NL" dirty="0"/>
              <a:t>Dagelijks inzicht via dashboards: sommige afdelingshoofden muteren vaker!</a:t>
            </a:r>
          </a:p>
          <a:p>
            <a:pPr marL="285750" indent="-285750" defTabSz="457200">
              <a:lnSpc>
                <a:spcPts val="2300"/>
              </a:lnSpc>
              <a:buFont typeface="Arial" panose="020B0604020202020204" pitchFamily="34" charset="0"/>
              <a:buChar char="•"/>
              <a:defRPr sz="1600">
                <a:latin typeface="Verdana"/>
                <a:ea typeface="Verdana"/>
                <a:cs typeface="Verdana"/>
                <a:sym typeface="Verdana"/>
              </a:defRPr>
            </a:pPr>
            <a:endParaRPr lang="nl-NL" dirty="0"/>
          </a:p>
          <a:p>
            <a:pPr marL="285750" indent="-285750" defTabSz="457200">
              <a:lnSpc>
                <a:spcPts val="2300"/>
              </a:lnSpc>
              <a:buFont typeface="Arial" panose="020B0604020202020204" pitchFamily="34" charset="0"/>
              <a:buChar char="•"/>
              <a:defRPr sz="1600">
                <a:latin typeface="Verdana"/>
                <a:ea typeface="Verdana"/>
                <a:cs typeface="Verdana"/>
                <a:sym typeface="Verdana"/>
              </a:defRPr>
            </a:pPr>
            <a:r>
              <a:rPr lang="nl-NL" dirty="0"/>
              <a:t>Brede blik, niet alleen financieel</a:t>
            </a:r>
          </a:p>
          <a:p>
            <a:pPr marL="285750" indent="-285750" defTabSz="457200">
              <a:lnSpc>
                <a:spcPts val="2300"/>
              </a:lnSpc>
              <a:buFont typeface="Arial" panose="020B0604020202020204" pitchFamily="34" charset="0"/>
              <a:buChar char="•"/>
              <a:defRPr sz="1600">
                <a:latin typeface="Verdana"/>
                <a:ea typeface="Verdana"/>
                <a:cs typeface="Verdana"/>
                <a:sym typeface="Verdana"/>
              </a:defRPr>
            </a:pPr>
            <a:endParaRPr lang="nl-NL" dirty="0"/>
          </a:p>
          <a:p>
            <a:pPr marL="285750" indent="-285750" defTabSz="457200">
              <a:lnSpc>
                <a:spcPts val="2300"/>
              </a:lnSpc>
              <a:buFont typeface="Arial" panose="020B0604020202020204" pitchFamily="34" charset="0"/>
              <a:buChar char="•"/>
              <a:defRPr sz="1600">
                <a:latin typeface="Verdana"/>
                <a:ea typeface="Verdana"/>
                <a:cs typeface="Verdana"/>
                <a:sym typeface="Verdana"/>
              </a:defRPr>
            </a:pPr>
            <a:r>
              <a:rPr lang="nl-NL" dirty="0"/>
              <a:t>Proces:</a:t>
            </a:r>
          </a:p>
          <a:p>
            <a:pPr lvl="3" defTabSz="457200">
              <a:lnSpc>
                <a:spcPts val="2300"/>
              </a:lnSpc>
              <a:defRPr sz="1600">
                <a:latin typeface="Verdana"/>
                <a:ea typeface="Verdana"/>
                <a:cs typeface="Verdana"/>
                <a:sym typeface="Verdana"/>
              </a:defRPr>
            </a:pPr>
            <a:r>
              <a:rPr lang="nl-NL" dirty="0"/>
              <a:t>	o 3 keer per jaar update gesprek met team </a:t>
            </a:r>
            <a:r>
              <a:rPr lang="nl-NL" dirty="0" err="1"/>
              <a:t>concerncontrol</a:t>
            </a:r>
            <a:endParaRPr lang="nl-NL" dirty="0"/>
          </a:p>
          <a:p>
            <a:pPr lvl="3" defTabSz="457200">
              <a:lnSpc>
                <a:spcPts val="2300"/>
              </a:lnSpc>
              <a:defRPr sz="1600">
                <a:latin typeface="Verdana"/>
                <a:ea typeface="Verdana"/>
                <a:cs typeface="Verdana"/>
                <a:sym typeface="Verdana"/>
              </a:defRPr>
            </a:pPr>
            <a:r>
              <a:rPr lang="nl-NL" dirty="0"/>
              <a:t>	o afdelingshoofd bespreekt risico’s met directie managementgesprek</a:t>
            </a:r>
          </a:p>
          <a:p>
            <a:pPr lvl="3" defTabSz="457200">
              <a:lnSpc>
                <a:spcPts val="2300"/>
              </a:lnSpc>
              <a:defRPr sz="1600">
                <a:latin typeface="Verdana"/>
                <a:ea typeface="Verdana"/>
                <a:cs typeface="Verdana"/>
                <a:sym typeface="Verdana"/>
              </a:defRPr>
            </a:pPr>
            <a:r>
              <a:rPr lang="nl-NL" dirty="0"/>
              <a:t>	o afdelingshoofd bespreek risico’s met portefeuillehouder</a:t>
            </a:r>
          </a:p>
          <a:p>
            <a:pPr lvl="3" defTabSz="457200">
              <a:lnSpc>
                <a:spcPts val="2300"/>
              </a:lnSpc>
              <a:defRPr sz="1600">
                <a:latin typeface="Verdana"/>
                <a:ea typeface="Verdana"/>
                <a:cs typeface="Verdana"/>
                <a:sym typeface="Verdana"/>
              </a:defRPr>
            </a:pPr>
            <a:endParaRPr lang="nl-NL" dirty="0"/>
          </a:p>
          <a:p>
            <a:pPr marL="285750" lvl="3" indent="-285750" defTabSz="457200">
              <a:lnSpc>
                <a:spcPts val="2300"/>
              </a:lnSpc>
              <a:buFont typeface="Arial" panose="020B0604020202020204" pitchFamily="34" charset="0"/>
              <a:buChar char="•"/>
              <a:defRPr sz="1600">
                <a:latin typeface="Verdana"/>
                <a:ea typeface="Verdana"/>
                <a:cs typeface="Verdana"/>
                <a:sym typeface="Verdana"/>
              </a:defRPr>
            </a:pPr>
            <a:r>
              <a:rPr lang="nl-NL" dirty="0"/>
              <a:t>team </a:t>
            </a:r>
            <a:r>
              <a:rPr lang="nl-NL" dirty="0" err="1"/>
              <a:t>concerncontrol</a:t>
            </a:r>
            <a:r>
              <a:rPr lang="nl-NL" dirty="0"/>
              <a:t> maakt:</a:t>
            </a:r>
          </a:p>
          <a:p>
            <a:pPr lvl="4" defTabSz="457200">
              <a:lnSpc>
                <a:spcPts val="2300"/>
              </a:lnSpc>
              <a:defRPr sz="1600">
                <a:latin typeface="Verdana"/>
                <a:ea typeface="Verdana"/>
                <a:cs typeface="Verdana"/>
                <a:sym typeface="Verdana"/>
              </a:defRPr>
            </a:pPr>
            <a:r>
              <a:rPr lang="nl-NL" dirty="0"/>
              <a:t>	o control agenda t.b.v. directie en college;</a:t>
            </a:r>
          </a:p>
          <a:p>
            <a:pPr lvl="4" defTabSz="457200">
              <a:lnSpc>
                <a:spcPts val="2300"/>
              </a:lnSpc>
              <a:defRPr sz="1600">
                <a:latin typeface="Verdana"/>
                <a:ea typeface="Verdana"/>
                <a:cs typeface="Verdana"/>
                <a:sym typeface="Verdana"/>
              </a:defRPr>
            </a:pPr>
            <a:r>
              <a:rPr lang="nl-NL" dirty="0"/>
              <a:t>	o overzicht top 10 belangrijkste risico’s voor gemeenteraad;</a:t>
            </a:r>
          </a:p>
          <a:p>
            <a:pPr lvl="4" defTabSz="457200">
              <a:lnSpc>
                <a:spcPts val="2300"/>
              </a:lnSpc>
              <a:defRPr sz="1600">
                <a:latin typeface="Verdana"/>
                <a:ea typeface="Verdana"/>
                <a:cs typeface="Verdana"/>
                <a:sym typeface="Verdana"/>
              </a:defRPr>
            </a:pPr>
            <a:r>
              <a:rPr lang="nl-NL" dirty="0"/>
              <a:t>	o overzicht </a:t>
            </a:r>
            <a:r>
              <a:rPr lang="nl-NL" dirty="0" err="1"/>
              <a:t>bedrijfsvoeringsrisico’s</a:t>
            </a:r>
            <a:r>
              <a:rPr lang="nl-NL" dirty="0"/>
              <a:t> voor directie.</a:t>
            </a:r>
          </a:p>
          <a:p>
            <a:pPr lvl="1" defTabSz="457200">
              <a:lnSpc>
                <a:spcPts val="2300"/>
              </a:lnSpc>
              <a:defRPr sz="1600">
                <a:latin typeface="Verdana"/>
                <a:ea typeface="Verdana"/>
                <a:cs typeface="Verdana"/>
                <a:sym typeface="Verdana"/>
              </a:defRPr>
            </a:pPr>
            <a:endParaRPr lang="nl-NL" dirty="0"/>
          </a:p>
          <a:p>
            <a:pPr marL="285750" lvl="1" indent="-285750" defTabSz="457200">
              <a:lnSpc>
                <a:spcPts val="2300"/>
              </a:lnSpc>
              <a:buFont typeface="Arial" panose="020B0604020202020204" pitchFamily="34" charset="0"/>
              <a:buChar char="•"/>
              <a:defRPr sz="1600">
                <a:latin typeface="Verdana"/>
                <a:ea typeface="Verdana"/>
                <a:cs typeface="Verdana"/>
                <a:sym typeface="Verdana"/>
              </a:defRPr>
            </a:pPr>
            <a:r>
              <a:rPr lang="nl-NL" dirty="0"/>
              <a:t>Risk </a:t>
            </a:r>
            <a:r>
              <a:rPr lang="nl-NL" dirty="0" err="1"/>
              <a:t>appetite</a:t>
            </a:r>
            <a:r>
              <a:rPr lang="nl-NL" dirty="0"/>
              <a:t> laten bepalen door het college</a:t>
            </a:r>
            <a:endParaRPr dirty="0"/>
          </a:p>
          <a:p>
            <a:pPr defTabSz="457200">
              <a:lnSpc>
                <a:spcPts val="2300"/>
              </a:lnSpc>
              <a:buSzPct val="100000"/>
              <a:buFont typeface="Arial"/>
              <a:buChar char="•"/>
              <a:defRPr sz="1600">
                <a:latin typeface="Verdana"/>
                <a:ea typeface="Verdana"/>
                <a:cs typeface="Verdana"/>
                <a:sym typeface="Verdana"/>
              </a:defRPr>
            </a:pPr>
            <a:endParaRPr dirty="0"/>
          </a:p>
        </p:txBody>
      </p:sp>
      <p:pic>
        <p:nvPicPr>
          <p:cNvPr id="93" name="pasted-image.pdf"/>
          <p:cNvPicPr>
            <a:picLocks noChangeAspect="1"/>
          </p:cNvPicPr>
          <p:nvPr/>
        </p:nvPicPr>
        <p:blipFill rotWithShape="1">
          <a:blip r:embed="rId2" cstate="print"/>
          <a:srcRect t="42689" r="21041"/>
          <a:stretch/>
        </p:blipFill>
        <p:spPr>
          <a:xfrm>
            <a:off x="8178633" y="-8710"/>
            <a:ext cx="974076" cy="1113597"/>
          </a:xfrm>
          <a:prstGeom prst="rect">
            <a:avLst/>
          </a:prstGeom>
          <a:ln w="12700">
            <a:miter lim="400000"/>
          </a:ln>
        </p:spPr>
      </p:pic>
    </p:spTree>
    <p:extLst>
      <p:ext uri="{BB962C8B-B14F-4D97-AF65-F5344CB8AC3E}">
        <p14:creationId xmlns:p14="http://schemas.microsoft.com/office/powerpoint/2010/main" val="1715918442"/>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p:nvPr/>
        </p:nvSpPr>
        <p:spPr>
          <a:xfrm>
            <a:off x="762000" y="1109434"/>
            <a:ext cx="8383810" cy="1"/>
          </a:xfrm>
          <a:prstGeom prst="line">
            <a:avLst/>
          </a:prstGeom>
          <a:ln w="12700">
            <a:solidFill>
              <a:srgbClr val="ED135B"/>
            </a:solidFill>
          </a:ln>
          <a:effectLst>
            <a:outerShdw blurRad="38100" dist="20000" dir="5400000" rotWithShape="0">
              <a:srgbClr val="000000">
                <a:alpha val="38000"/>
              </a:srgbClr>
            </a:outerShdw>
          </a:effectLst>
        </p:spPr>
        <p:txBody>
          <a:bodyPr lIns="45719" rIns="45719"/>
          <a:lstStyle/>
          <a:p>
            <a:pPr marL="0" marR="0" lvl="0" indent="0" algn="l" defTabSz="914400" rtl="0" eaLnBrk="1" fontAlgn="auto" latinLnBrk="0" hangingPunct="0">
              <a:lnSpc>
                <a:spcPct val="100000"/>
              </a:lnSpc>
              <a:spcBef>
                <a:spcPts val="0"/>
              </a:spcBef>
              <a:spcAft>
                <a:spcPts val="0"/>
              </a:spcAft>
              <a:buClrTx/>
              <a:buSzTx/>
              <a:buFontTx/>
              <a:buNone/>
              <a:tabLst/>
              <a:defRPr>
                <a:latin typeface="+mj-lt"/>
                <a:ea typeface="+mj-ea"/>
                <a:cs typeface="+mj-cs"/>
                <a:sym typeface="Helvetica"/>
              </a:defRPr>
            </a:pPr>
            <a:endParaRPr kumimoji="0" sz="1800" b="0" i="0" u="none" strike="noStrike" kern="0" cap="none" spc="0" normalizeH="0" baseline="0" noProof="0">
              <a:ln>
                <a:noFill/>
              </a:ln>
              <a:solidFill>
                <a:srgbClr val="000000"/>
              </a:solidFill>
              <a:effectLst/>
              <a:uLnTx/>
              <a:uFillTx/>
              <a:latin typeface="Helvetica"/>
              <a:cs typeface="Helvetica"/>
              <a:sym typeface="Helvetica"/>
            </a:endParaRPr>
          </a:p>
        </p:txBody>
      </p:sp>
      <p:sp>
        <p:nvSpPr>
          <p:cNvPr id="91" name="Shape 91"/>
          <p:cNvSpPr/>
          <p:nvPr/>
        </p:nvSpPr>
        <p:spPr>
          <a:xfrm>
            <a:off x="763587" y="341313"/>
            <a:ext cx="6705601" cy="666849"/>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defTabSz="457200">
              <a:lnSpc>
                <a:spcPts val="2600"/>
              </a:lnSpc>
              <a:defRPr sz="2400" b="1">
                <a:latin typeface="Verdana"/>
                <a:ea typeface="Verdana"/>
                <a:cs typeface="Verdana"/>
                <a:sym typeface="Verdana"/>
              </a:defRPr>
            </a:lvl1pPr>
          </a:lstStyle>
          <a:p>
            <a:pPr marL="0" marR="0" lvl="0" indent="0" algn="l" defTabSz="457200" rtl="0" eaLnBrk="1" fontAlgn="auto" latinLnBrk="0" hangingPunct="0">
              <a:lnSpc>
                <a:spcPts val="2600"/>
              </a:lnSpc>
              <a:spcBef>
                <a:spcPts val="0"/>
              </a:spcBef>
              <a:spcAft>
                <a:spcPts val="0"/>
              </a:spcAft>
              <a:buClrTx/>
              <a:buSzTx/>
              <a:buFontTx/>
              <a:buNone/>
              <a:tabLst/>
              <a:defRPr/>
            </a:pPr>
            <a:r>
              <a:rPr kumimoji="0" lang="nl-NL" sz="2400" b="1" i="1" u="none" strike="noStrike" kern="0" cap="none" spc="0" normalizeH="0" baseline="0" noProof="0" dirty="0">
                <a:ln>
                  <a:noFill/>
                </a:ln>
                <a:solidFill>
                  <a:srgbClr val="000000"/>
                </a:solidFill>
                <a:effectLst/>
                <a:uLnTx/>
                <a:uFillTx/>
                <a:latin typeface="Verdana"/>
                <a:ea typeface="Verdana"/>
                <a:sym typeface="Verdana"/>
              </a:rPr>
              <a:t>5b.</a:t>
            </a:r>
            <a:r>
              <a:rPr kumimoji="0" lang="nl-NL" sz="2400" b="1" i="1" u="none" strike="noStrike" kern="0" cap="none" spc="0" normalizeH="0" noProof="0" dirty="0">
                <a:ln>
                  <a:noFill/>
                </a:ln>
                <a:solidFill>
                  <a:srgbClr val="000000"/>
                </a:solidFill>
                <a:effectLst/>
                <a:uLnTx/>
                <a:uFillTx/>
                <a:latin typeface="Verdana"/>
                <a:ea typeface="Verdana"/>
                <a:sym typeface="Verdana"/>
              </a:rPr>
              <a:t> Waar staan we nu?</a:t>
            </a:r>
            <a:br>
              <a:rPr kumimoji="0" lang="nl-NL" sz="2400" b="1" i="0" u="none" strike="noStrike" kern="0" cap="none" spc="0" normalizeH="0" baseline="0" noProof="0" dirty="0">
                <a:ln>
                  <a:noFill/>
                </a:ln>
                <a:solidFill>
                  <a:srgbClr val="000000"/>
                </a:solidFill>
                <a:effectLst/>
                <a:uLnTx/>
                <a:uFillTx/>
                <a:latin typeface="Verdana"/>
                <a:ea typeface="Verdana"/>
                <a:sym typeface="Verdana"/>
              </a:rPr>
            </a:br>
            <a:r>
              <a:rPr kumimoji="0" lang="nl-NL" sz="2400" b="1" i="0" u="none" strike="noStrike" kern="0" cap="none" spc="0" normalizeH="0" baseline="0" noProof="0" dirty="0">
                <a:ln>
                  <a:noFill/>
                </a:ln>
                <a:solidFill>
                  <a:srgbClr val="000000"/>
                </a:solidFill>
                <a:effectLst/>
                <a:uLnTx/>
                <a:uFillTx/>
                <a:latin typeface="Verdana"/>
                <a:ea typeface="Verdana"/>
                <a:sym typeface="Verdana"/>
              </a:rPr>
              <a:t>Risk </a:t>
            </a:r>
            <a:r>
              <a:rPr kumimoji="0" lang="nl-NL" sz="2400" b="1" i="0" u="none" strike="noStrike" kern="0" cap="none" spc="0" normalizeH="0" baseline="0" noProof="0" dirty="0" err="1">
                <a:ln>
                  <a:noFill/>
                </a:ln>
                <a:solidFill>
                  <a:srgbClr val="000000"/>
                </a:solidFill>
                <a:effectLst/>
                <a:uLnTx/>
                <a:uFillTx/>
                <a:latin typeface="Verdana"/>
                <a:ea typeface="Verdana"/>
                <a:sym typeface="Verdana"/>
              </a:rPr>
              <a:t>Appetite</a:t>
            </a:r>
            <a:r>
              <a:rPr kumimoji="0" lang="nl-NL" sz="2400" b="1" i="0" u="none" strike="noStrike" kern="0" cap="none" spc="0" normalizeH="0" baseline="0" noProof="0" dirty="0">
                <a:ln>
                  <a:noFill/>
                </a:ln>
                <a:solidFill>
                  <a:srgbClr val="000000"/>
                </a:solidFill>
                <a:effectLst/>
                <a:uLnTx/>
                <a:uFillTx/>
                <a:latin typeface="Verdana"/>
                <a:ea typeface="Verdana"/>
                <a:sym typeface="Verdana"/>
              </a:rPr>
              <a:t> voorleggen college </a:t>
            </a:r>
            <a:endParaRPr kumimoji="0" sz="2400" b="1" i="0" u="none" strike="noStrike" kern="0" cap="none" spc="0" normalizeH="0" baseline="0" noProof="0" dirty="0">
              <a:ln>
                <a:noFill/>
              </a:ln>
              <a:solidFill>
                <a:srgbClr val="000000"/>
              </a:solidFill>
              <a:effectLst/>
              <a:uLnTx/>
              <a:uFillTx/>
              <a:latin typeface="Verdana"/>
              <a:ea typeface="Verdana"/>
              <a:sym typeface="Verdana"/>
            </a:endParaRPr>
          </a:p>
        </p:txBody>
      </p:sp>
      <p:sp>
        <p:nvSpPr>
          <p:cNvPr id="92" name="Shape 92"/>
          <p:cNvSpPr/>
          <p:nvPr/>
        </p:nvSpPr>
        <p:spPr>
          <a:xfrm>
            <a:off x="763585" y="1219199"/>
            <a:ext cx="7521193" cy="442428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r>
              <a:rPr kumimoji="0" lang="nl-NL" sz="1600" b="1" i="0" u="none" strike="noStrike" kern="0" cap="none" spc="0" normalizeH="0" baseline="0" noProof="0" dirty="0">
                <a:ln>
                  <a:noFill/>
                </a:ln>
                <a:solidFill>
                  <a:srgbClr val="000000"/>
                </a:solidFill>
                <a:effectLst/>
                <a:uLnTx/>
                <a:uFillTx/>
                <a:latin typeface="Verdana"/>
                <a:ea typeface="Verdana"/>
                <a:sym typeface="Verdana"/>
              </a:rPr>
              <a:t>Sociaal domein 2019 </a:t>
            </a: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lang="nl-NL" sz="1600" b="1" i="0" u="none" strike="noStrike" kern="0" cap="none" spc="0" normalizeH="0" baseline="0" noProof="0" dirty="0">
              <a:ln>
                <a:noFill/>
              </a:ln>
              <a:solidFill>
                <a:srgbClr val="000000"/>
              </a:solidFill>
              <a:effectLst/>
              <a:uLnTx/>
              <a:uFillTx/>
              <a:latin typeface="Verdana"/>
              <a:ea typeface="Verdana"/>
              <a:sym typeface="Verdana"/>
            </a:endParaRP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kumimoji="0" lang="nl-NL" sz="1600" b="1" i="0" u="none" strike="noStrike" kern="0" cap="none" spc="0" normalizeH="0" baseline="0" noProof="0" dirty="0">
                <a:ln>
                  <a:noFill/>
                </a:ln>
                <a:solidFill>
                  <a:srgbClr val="000000"/>
                </a:solidFill>
                <a:effectLst/>
                <a:uLnTx/>
                <a:uFillTx/>
                <a:latin typeface="Verdana"/>
                <a:ea typeface="Verdana"/>
                <a:sym typeface="Verdana"/>
              </a:rPr>
              <a:t>Financiële</a:t>
            </a:r>
            <a:r>
              <a:rPr kumimoji="0" lang="nl-NL" sz="1600" b="0" i="0" u="none" strike="noStrike" kern="0" cap="none" spc="0" normalizeH="0" baseline="0" noProof="0" dirty="0">
                <a:ln>
                  <a:noFill/>
                </a:ln>
                <a:solidFill>
                  <a:srgbClr val="000000"/>
                </a:solidFill>
                <a:effectLst/>
                <a:uLnTx/>
                <a:uFillTx/>
                <a:latin typeface="Verdana"/>
                <a:ea typeface="Verdana"/>
                <a:sym typeface="Verdana"/>
              </a:rPr>
              <a:t> risk </a:t>
            </a:r>
            <a:r>
              <a:rPr kumimoji="0" lang="nl-NL" sz="1600" b="0" i="0" u="none" strike="noStrike" kern="0" cap="none" spc="0" normalizeH="0" baseline="0" noProof="0" dirty="0" err="1">
                <a:ln>
                  <a:noFill/>
                </a:ln>
                <a:solidFill>
                  <a:srgbClr val="000000"/>
                </a:solidFill>
                <a:effectLst/>
                <a:uLnTx/>
                <a:uFillTx/>
                <a:latin typeface="Verdana"/>
                <a:ea typeface="Verdana"/>
                <a:sym typeface="Verdana"/>
              </a:rPr>
              <a:t>appetite</a:t>
            </a:r>
            <a:r>
              <a:rPr kumimoji="0" lang="nl-NL" sz="1600" b="0" i="0" u="none" strike="noStrike" kern="0" cap="none" spc="0" normalizeH="0" baseline="0" noProof="0" dirty="0">
                <a:ln>
                  <a:noFill/>
                </a:ln>
                <a:solidFill>
                  <a:srgbClr val="000000"/>
                </a:solidFill>
                <a:effectLst/>
                <a:uLnTx/>
                <a:uFillTx/>
                <a:latin typeface="Verdana"/>
                <a:ea typeface="Verdana"/>
                <a:sym typeface="Verdana"/>
              </a:rPr>
              <a:t> laten bepalen door college </a:t>
            </a:r>
            <a:r>
              <a:rPr kumimoji="0" lang="nl-NL" sz="1600" b="0" i="1" u="none" strike="noStrike" kern="0" cap="none" spc="0" normalizeH="0" baseline="0" noProof="0" dirty="0">
                <a:ln>
                  <a:noFill/>
                </a:ln>
                <a:solidFill>
                  <a:srgbClr val="000000"/>
                </a:solidFill>
                <a:effectLst/>
                <a:uLnTx/>
                <a:uFillTx/>
                <a:latin typeface="Verdana"/>
                <a:ea typeface="Verdana"/>
                <a:sym typeface="Verdana"/>
              </a:rPr>
              <a:t>in hoeverre is het college en/of de Raad bereid het risico te nemen dat het bedrag van de begroting niet overeenkomt met de realisatie?</a:t>
            </a:r>
            <a:r>
              <a:rPr kumimoji="0" lang="nl-NL" sz="1600" b="0" i="0" u="none" strike="noStrike" kern="0" cap="none" spc="0" normalizeH="0" baseline="0" noProof="0" dirty="0">
                <a:ln>
                  <a:noFill/>
                </a:ln>
                <a:solidFill>
                  <a:srgbClr val="000000"/>
                </a:solidFill>
                <a:effectLst/>
                <a:uLnTx/>
                <a:uFillTx/>
                <a:latin typeface="Verdana"/>
                <a:ea typeface="Verdana"/>
                <a:sym typeface="Verdana"/>
              </a:rPr>
              <a:t> </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kumimoji="0" lang="nl-NL" sz="1600" b="0" i="0" u="sng" strike="noStrike" kern="0" cap="none" spc="0" normalizeH="0" baseline="0" noProof="0" dirty="0">
                <a:ln>
                  <a:noFill/>
                </a:ln>
                <a:solidFill>
                  <a:srgbClr val="000000"/>
                </a:solidFill>
                <a:effectLst/>
                <a:uLnTx/>
                <a:uFillTx/>
                <a:latin typeface="Verdana"/>
                <a:ea typeface="Verdana"/>
                <a:sym typeface="Verdana"/>
              </a:rPr>
              <a:t>Vooruitkijken</a:t>
            </a:r>
            <a:r>
              <a:rPr kumimoji="0" lang="nl-NL" sz="1600" b="0" i="0" u="none" strike="noStrike" kern="0" cap="none" spc="0" normalizeH="0" baseline="0" noProof="0" dirty="0">
                <a:ln>
                  <a:noFill/>
                </a:ln>
                <a:solidFill>
                  <a:srgbClr val="000000"/>
                </a:solidFill>
                <a:effectLst/>
                <a:uLnTx/>
                <a:uFillTx/>
                <a:latin typeface="Verdana"/>
                <a:ea typeface="Verdana"/>
                <a:sym typeface="Verdana"/>
              </a:rPr>
              <a:t> 4 jaar naar ontwikkelingen P,  Q en/of externe ontwikkelingen en de </a:t>
            </a:r>
            <a:r>
              <a:rPr kumimoji="0" lang="nl-NL" sz="1600" b="0" i="0" u="none" strike="noStrike" kern="0" cap="none" spc="0" normalizeH="0" baseline="0" noProof="0" dirty="0" err="1">
                <a:ln>
                  <a:noFill/>
                </a:ln>
                <a:solidFill>
                  <a:srgbClr val="000000"/>
                </a:solidFill>
                <a:effectLst/>
                <a:uLnTx/>
                <a:uFillTx/>
                <a:latin typeface="Verdana"/>
                <a:ea typeface="Verdana"/>
                <a:sym typeface="Verdana"/>
              </a:rPr>
              <a:t>beheersmogelijkheden</a:t>
            </a:r>
            <a:endParaRPr kumimoji="0" lang="nl-NL" sz="1600" b="0" i="0" u="none" strike="noStrike" kern="0" cap="none" spc="0" normalizeH="0" baseline="0" noProof="0" dirty="0">
              <a:ln>
                <a:noFill/>
              </a:ln>
              <a:solidFill>
                <a:srgbClr val="000000"/>
              </a:solidFill>
              <a:effectLst/>
              <a:uLnTx/>
              <a:uFillTx/>
              <a:latin typeface="Verdana"/>
              <a:ea typeface="Verdana"/>
              <a:sym typeface="Verdana"/>
            </a:endParaRP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kumimoji="0" lang="nl-NL" sz="1600" b="0" i="0" u="sng" strike="noStrike" kern="0" cap="none" spc="0" normalizeH="0" baseline="0" noProof="0" dirty="0">
                <a:ln>
                  <a:noFill/>
                </a:ln>
                <a:solidFill>
                  <a:srgbClr val="000000"/>
                </a:solidFill>
                <a:effectLst/>
                <a:uLnTx/>
                <a:uFillTx/>
                <a:latin typeface="Verdana"/>
                <a:ea typeface="Verdana"/>
                <a:sym typeface="Verdana"/>
              </a:rPr>
              <a:t>Verschillende scenario’s </a:t>
            </a:r>
            <a:r>
              <a:rPr kumimoji="0" lang="nl-NL" sz="1600" b="0" i="0" u="none" strike="noStrike" kern="0" cap="none" spc="0" normalizeH="0" baseline="0" noProof="0" dirty="0">
                <a:ln>
                  <a:noFill/>
                </a:ln>
                <a:solidFill>
                  <a:srgbClr val="000000"/>
                </a:solidFill>
                <a:effectLst/>
                <a:uLnTx/>
                <a:uFillTx/>
                <a:latin typeface="Verdana"/>
                <a:ea typeface="Verdana"/>
                <a:sym typeface="Verdana"/>
              </a:rPr>
              <a:t>voorleggen o.b.v. onzekerheden </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lang="nl-NL" sz="1600" dirty="0">
                <a:latin typeface="Verdana"/>
                <a:ea typeface="Verdana"/>
                <a:sym typeface="Verdana"/>
              </a:rPr>
              <a:t>Risk </a:t>
            </a:r>
            <a:r>
              <a:rPr lang="nl-NL" sz="1600" dirty="0" err="1">
                <a:latin typeface="Verdana"/>
                <a:ea typeface="Verdana"/>
                <a:sym typeface="Verdana"/>
              </a:rPr>
              <a:t>appetite</a:t>
            </a:r>
            <a:r>
              <a:rPr lang="nl-NL" sz="1600" dirty="0">
                <a:latin typeface="Verdana"/>
                <a:ea typeface="Verdana"/>
                <a:sym typeface="Verdana"/>
              </a:rPr>
              <a:t>: </a:t>
            </a:r>
            <a:endParaRPr kumimoji="0" lang="nl-NL" sz="1600" b="0" i="0" u="none" strike="noStrike" kern="0" cap="none" spc="0" normalizeH="0" baseline="0" noProof="0" dirty="0">
              <a:ln>
                <a:noFill/>
              </a:ln>
              <a:solidFill>
                <a:srgbClr val="000000"/>
              </a:solidFill>
              <a:effectLst/>
              <a:uLnTx/>
              <a:uFillTx/>
              <a:latin typeface="Verdana"/>
              <a:ea typeface="Verdana"/>
              <a:sym typeface="Verdana"/>
            </a:endParaRPr>
          </a:p>
          <a:p>
            <a:pPr marR="0" lvl="0" algn="l" defTabSz="457200" rtl="0" eaLnBrk="1" fontAlgn="auto" latinLnBrk="0" hangingPunct="0">
              <a:lnSpc>
                <a:spcPts val="2300"/>
              </a:lnSpc>
              <a:spcBef>
                <a:spcPts val="0"/>
              </a:spcBef>
              <a:spcAft>
                <a:spcPts val="0"/>
              </a:spcAft>
              <a:buClrTx/>
              <a:buSzTx/>
              <a:tabLst/>
              <a:defRPr sz="1600">
                <a:latin typeface="Verdana"/>
                <a:ea typeface="Verdana"/>
                <a:cs typeface="Verdana"/>
                <a:sym typeface="Verdana"/>
              </a:defRPr>
            </a:pPr>
            <a:endParaRPr lang="nl-NL" sz="1600" dirty="0">
              <a:latin typeface="Verdana"/>
              <a:ea typeface="Verdana"/>
              <a:sym typeface="Verdana"/>
            </a:endParaRPr>
          </a:p>
          <a:p>
            <a:pPr marR="0" lvl="0" algn="l" defTabSz="457200" rtl="0" eaLnBrk="1" fontAlgn="auto" latinLnBrk="0" hangingPunct="0">
              <a:lnSpc>
                <a:spcPts val="2300"/>
              </a:lnSpc>
              <a:spcBef>
                <a:spcPts val="0"/>
              </a:spcBef>
              <a:spcAft>
                <a:spcPts val="0"/>
              </a:spcAft>
              <a:buClrTx/>
              <a:buSzTx/>
              <a:tabLst/>
              <a:defRPr sz="1600">
                <a:latin typeface="Verdana"/>
                <a:ea typeface="Verdana"/>
                <a:cs typeface="Verdana"/>
                <a:sym typeface="Verdana"/>
              </a:defRPr>
            </a:pPr>
            <a:endParaRPr lang="nl-NL" sz="1600" dirty="0">
              <a:latin typeface="Verdana"/>
              <a:ea typeface="Verdana"/>
              <a:sym typeface="Verdana"/>
            </a:endParaRPr>
          </a:p>
          <a:p>
            <a:pPr marR="0" lvl="0" algn="l" defTabSz="457200" rtl="0" eaLnBrk="1" fontAlgn="auto" latinLnBrk="0" hangingPunct="0">
              <a:lnSpc>
                <a:spcPts val="2300"/>
              </a:lnSpc>
              <a:spcBef>
                <a:spcPts val="0"/>
              </a:spcBef>
              <a:spcAft>
                <a:spcPts val="0"/>
              </a:spcAft>
              <a:buClrTx/>
              <a:buSzTx/>
              <a:tabLst/>
              <a:defRPr sz="1600">
                <a:latin typeface="Verdana"/>
                <a:ea typeface="Verdana"/>
                <a:cs typeface="Verdana"/>
                <a:sym typeface="Verdana"/>
              </a:defRPr>
            </a:pPr>
            <a:endParaRPr lang="nl-NL" sz="1600" dirty="0">
              <a:latin typeface="Verdana"/>
              <a:ea typeface="Verdana"/>
              <a:sym typeface="Verdana"/>
            </a:endParaRPr>
          </a:p>
          <a:p>
            <a:pPr marR="0" lvl="0" algn="l" defTabSz="457200" rtl="0" eaLnBrk="1" fontAlgn="auto" latinLnBrk="0" hangingPunct="0">
              <a:lnSpc>
                <a:spcPts val="2300"/>
              </a:lnSpc>
              <a:spcBef>
                <a:spcPts val="0"/>
              </a:spcBef>
              <a:spcAft>
                <a:spcPts val="0"/>
              </a:spcAft>
              <a:buClrTx/>
              <a:buSzTx/>
              <a:tabLst/>
              <a:defRPr sz="1600">
                <a:latin typeface="Verdana"/>
                <a:ea typeface="Verdana"/>
                <a:cs typeface="Verdana"/>
                <a:sym typeface="Verdana"/>
              </a:defRPr>
            </a:pPr>
            <a:endParaRPr kumimoji="0" lang="nl-NL" sz="1600" b="0" i="0" u="none" strike="noStrike" kern="0" cap="none" spc="0" normalizeH="0" baseline="0" noProof="0" dirty="0">
              <a:ln>
                <a:noFill/>
              </a:ln>
              <a:solidFill>
                <a:srgbClr val="000000"/>
              </a:solidFill>
              <a:effectLst/>
              <a:uLnTx/>
              <a:uFillTx/>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lang="nl-NL" sz="1600" b="0" i="0" u="none" strike="noStrike" kern="0" cap="none" spc="0" normalizeH="0" baseline="0" noProof="0" dirty="0">
              <a:ln>
                <a:noFill/>
              </a:ln>
              <a:solidFill>
                <a:srgbClr val="000000"/>
              </a:solidFill>
              <a:effectLst/>
              <a:uLnTx/>
              <a:uFillTx/>
              <a:latin typeface="Verdana"/>
              <a:ea typeface="Verdana"/>
              <a:sym typeface="Verdana"/>
            </a:endParaRP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endParaRPr kumimoji="0" lang="nl-NL" sz="1600" b="0" i="0" u="none" strike="noStrike" kern="0" cap="none" spc="0" normalizeH="0" baseline="0" noProof="0" dirty="0">
              <a:ln>
                <a:noFill/>
              </a:ln>
              <a:solidFill>
                <a:srgbClr val="000000"/>
              </a:solidFill>
              <a:effectLst/>
              <a:uLnTx/>
              <a:uFillTx/>
              <a:latin typeface="Verdana"/>
              <a:ea typeface="Verdana"/>
              <a:sym typeface="Verdana"/>
            </a:endParaRPr>
          </a:p>
        </p:txBody>
      </p:sp>
      <p:pic>
        <p:nvPicPr>
          <p:cNvPr id="93" name="pasted-image.pdf"/>
          <p:cNvPicPr>
            <a:picLocks noChangeAspect="1"/>
          </p:cNvPicPr>
          <p:nvPr/>
        </p:nvPicPr>
        <p:blipFill rotWithShape="1">
          <a:blip r:embed="rId3" cstate="print"/>
          <a:srcRect t="42689" r="21041"/>
          <a:stretch/>
        </p:blipFill>
        <p:spPr>
          <a:xfrm>
            <a:off x="8178633" y="-8710"/>
            <a:ext cx="974076" cy="1113597"/>
          </a:xfrm>
          <a:prstGeom prst="rect">
            <a:avLst/>
          </a:prstGeom>
          <a:ln w="12700">
            <a:miter lim="400000"/>
          </a:ln>
        </p:spPr>
      </p:pic>
      <p:pic>
        <p:nvPicPr>
          <p:cNvPr id="3" name="Afbeelding 2"/>
          <p:cNvPicPr>
            <a:picLocks noChangeAspect="1"/>
          </p:cNvPicPr>
          <p:nvPr/>
        </p:nvPicPr>
        <p:blipFill>
          <a:blip r:embed="rId4"/>
          <a:stretch>
            <a:fillRect/>
          </a:stretch>
        </p:blipFill>
        <p:spPr>
          <a:xfrm>
            <a:off x="721079" y="4879217"/>
            <a:ext cx="7606204" cy="874034"/>
          </a:xfrm>
          <a:prstGeom prst="rect">
            <a:avLst/>
          </a:prstGeom>
        </p:spPr>
      </p:pic>
      <p:pic>
        <p:nvPicPr>
          <p:cNvPr id="4" name="Afbeelding 3"/>
          <p:cNvPicPr>
            <a:picLocks noChangeAspect="1"/>
          </p:cNvPicPr>
          <p:nvPr/>
        </p:nvPicPr>
        <p:blipFill>
          <a:blip r:embed="rId5"/>
          <a:stretch>
            <a:fillRect/>
          </a:stretch>
        </p:blipFill>
        <p:spPr>
          <a:xfrm>
            <a:off x="2622120" y="3674998"/>
            <a:ext cx="1268072" cy="763200"/>
          </a:xfrm>
          <a:prstGeom prst="rect">
            <a:avLst/>
          </a:prstGeom>
        </p:spPr>
      </p:pic>
    </p:spTree>
    <p:extLst>
      <p:ext uri="{BB962C8B-B14F-4D97-AF65-F5344CB8AC3E}">
        <p14:creationId xmlns:p14="http://schemas.microsoft.com/office/powerpoint/2010/main" val="595938954"/>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p:nvPr/>
        </p:nvSpPr>
        <p:spPr>
          <a:xfrm>
            <a:off x="762000" y="1109434"/>
            <a:ext cx="8383810" cy="1"/>
          </a:xfrm>
          <a:prstGeom prst="line">
            <a:avLst/>
          </a:prstGeom>
          <a:ln w="12700">
            <a:solidFill>
              <a:srgbClr val="ED135B"/>
            </a:solidFill>
          </a:ln>
          <a:effectLst>
            <a:outerShdw blurRad="38100" dist="20000" dir="5400000" rotWithShape="0">
              <a:srgbClr val="000000">
                <a:alpha val="38000"/>
              </a:srgbClr>
            </a:outerShdw>
          </a:effectLst>
        </p:spPr>
        <p:txBody>
          <a:bodyPr lIns="45719" rIns="45719"/>
          <a:lstStyle/>
          <a:p>
            <a:pPr>
              <a:defRPr>
                <a:latin typeface="+mj-lt"/>
                <a:ea typeface="+mj-ea"/>
                <a:cs typeface="+mj-cs"/>
                <a:sym typeface="Helvetica"/>
              </a:defRPr>
            </a:pPr>
            <a:endParaRPr/>
          </a:p>
        </p:txBody>
      </p:sp>
      <p:sp>
        <p:nvSpPr>
          <p:cNvPr id="91" name="Shape 91"/>
          <p:cNvSpPr/>
          <p:nvPr/>
        </p:nvSpPr>
        <p:spPr>
          <a:xfrm>
            <a:off x="763587" y="341313"/>
            <a:ext cx="6705601" cy="666849"/>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defTabSz="457200">
              <a:lnSpc>
                <a:spcPts val="2600"/>
              </a:lnSpc>
              <a:defRPr sz="2400" b="1">
                <a:latin typeface="Verdana"/>
                <a:ea typeface="Verdana"/>
                <a:cs typeface="Verdana"/>
                <a:sym typeface="Verdana"/>
              </a:defRPr>
            </a:lvl1pPr>
          </a:lstStyle>
          <a:p>
            <a:r>
              <a:rPr lang="nl-NL" i="1" dirty="0"/>
              <a:t>5b. Waar staan we nu?</a:t>
            </a:r>
            <a:br>
              <a:rPr lang="nl-NL" dirty="0"/>
            </a:br>
            <a:r>
              <a:rPr lang="nl-NL" dirty="0"/>
              <a:t>Advisering risk </a:t>
            </a:r>
            <a:r>
              <a:rPr lang="nl-NL" dirty="0" err="1"/>
              <a:t>appetite</a:t>
            </a:r>
            <a:endParaRPr dirty="0"/>
          </a:p>
        </p:txBody>
      </p:sp>
      <p:sp>
        <p:nvSpPr>
          <p:cNvPr id="92" name="Shape 92"/>
          <p:cNvSpPr/>
          <p:nvPr/>
        </p:nvSpPr>
        <p:spPr>
          <a:xfrm>
            <a:off x="763585" y="1219199"/>
            <a:ext cx="7521193" cy="5235279"/>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defTabSz="457200">
              <a:lnSpc>
                <a:spcPts val="2300"/>
              </a:lnSpc>
              <a:defRPr sz="1600">
                <a:latin typeface="Verdana"/>
                <a:ea typeface="Verdana"/>
                <a:cs typeface="Verdana"/>
                <a:sym typeface="Verdana"/>
              </a:defRPr>
            </a:pPr>
            <a:r>
              <a:rPr lang="nl-NL" sz="1600" b="1" dirty="0">
                <a:latin typeface="Verdana" panose="020B0604030504040204" pitchFamily="34" charset="0"/>
                <a:ea typeface="Verdana" panose="020B0604030504040204" pitchFamily="34" charset="0"/>
                <a:cs typeface="Times New Roman" panose="02020603050405020304" pitchFamily="18" charset="0"/>
              </a:rPr>
              <a:t>Hoge risk </a:t>
            </a:r>
            <a:r>
              <a:rPr lang="nl-NL" sz="1600" b="1" dirty="0" err="1">
                <a:latin typeface="Verdana" panose="020B0604030504040204" pitchFamily="34" charset="0"/>
                <a:ea typeface="Verdana" panose="020B0604030504040204" pitchFamily="34" charset="0"/>
                <a:cs typeface="Times New Roman" panose="02020603050405020304" pitchFamily="18" charset="0"/>
              </a:rPr>
              <a:t>appetite</a:t>
            </a:r>
            <a:endParaRPr lang="nl-NL" sz="1600" dirty="0">
              <a:latin typeface="Verdana" panose="020B0604030504040204" pitchFamily="34" charset="0"/>
              <a:ea typeface="Verdana" panose="020B0604030504040204" pitchFamily="34" charset="0"/>
              <a:cs typeface="Times New Roman" panose="02020603050405020304" pitchFamily="18" charset="0"/>
            </a:endParaRPr>
          </a:p>
          <a:p>
            <a:pPr marL="285750" indent="-285750" defTabSz="457200">
              <a:lnSpc>
                <a:spcPts val="2300"/>
              </a:lnSpc>
              <a:buFont typeface="Arial" panose="020B0604020202020204" pitchFamily="34" charset="0"/>
              <a:buChar char="•"/>
              <a:defRPr sz="1600">
                <a:latin typeface="Verdana"/>
                <a:ea typeface="Verdana"/>
                <a:cs typeface="Verdana"/>
                <a:sym typeface="Verdana"/>
              </a:defRPr>
            </a:pPr>
            <a:r>
              <a:rPr lang="nl-NL" sz="1600" dirty="0">
                <a:latin typeface="Verdana" panose="020B0604030504040204" pitchFamily="34" charset="0"/>
                <a:ea typeface="Verdana" panose="020B0604030504040204" pitchFamily="34" charset="0"/>
                <a:cs typeface="Times New Roman" panose="02020603050405020304" pitchFamily="18" charset="0"/>
              </a:rPr>
              <a:t>Doeltreffende </a:t>
            </a:r>
            <a:r>
              <a:rPr lang="nl-NL" sz="1600" dirty="0" err="1">
                <a:latin typeface="Verdana" panose="020B0604030504040204" pitchFamily="34" charset="0"/>
                <a:ea typeface="Verdana" panose="020B0604030504040204" pitchFamily="34" charset="0"/>
                <a:cs typeface="Times New Roman" panose="02020603050405020304" pitchFamily="18" charset="0"/>
              </a:rPr>
              <a:t>beheersmogelijkheden</a:t>
            </a:r>
            <a:r>
              <a:rPr lang="nl-NL" sz="1600" dirty="0">
                <a:latin typeface="Verdana" panose="020B0604030504040204" pitchFamily="34" charset="0"/>
                <a:ea typeface="Verdana" panose="020B0604030504040204" pitchFamily="34" charset="0"/>
                <a:cs typeface="Times New Roman" panose="02020603050405020304" pitchFamily="18" charset="0"/>
              </a:rPr>
              <a:t> en/of er een grotere kans dat besparingen snel kunnen worden gerealiseerd; en/of</a:t>
            </a:r>
          </a:p>
          <a:p>
            <a:pPr marL="285750" indent="-285750" defTabSz="457200">
              <a:lnSpc>
                <a:spcPts val="2300"/>
              </a:lnSpc>
              <a:buFont typeface="Arial" panose="020B0604020202020204" pitchFamily="34" charset="0"/>
              <a:buChar char="•"/>
              <a:defRPr sz="1600">
                <a:latin typeface="Verdana"/>
                <a:ea typeface="Verdana"/>
                <a:cs typeface="Verdana"/>
                <a:sym typeface="Verdana"/>
              </a:defRPr>
            </a:pPr>
            <a:r>
              <a:rPr lang="nl-NL" sz="1600" dirty="0">
                <a:latin typeface="Verdana" panose="020B0604030504040204" pitchFamily="34" charset="0"/>
                <a:ea typeface="Verdana" panose="020B0604030504040204" pitchFamily="34" charset="0"/>
                <a:cs typeface="Times New Roman" panose="02020603050405020304" pitchFamily="18" charset="0"/>
              </a:rPr>
              <a:t>Hoge mate van onzekerheid over de toekomstscenario’s. </a:t>
            </a:r>
          </a:p>
          <a:p>
            <a:pPr marL="1371600">
              <a:lnSpc>
                <a:spcPct val="115000"/>
              </a:lnSpc>
            </a:pPr>
            <a:r>
              <a:rPr lang="nl-NL" sz="1600" dirty="0">
                <a:latin typeface="Verdana" panose="020B0604030504040204" pitchFamily="34" charset="0"/>
                <a:ea typeface="Verdana" panose="020B0604030504040204" pitchFamily="34" charset="0"/>
                <a:cs typeface="Times New Roman" panose="02020603050405020304" pitchFamily="18" charset="0"/>
              </a:rPr>
              <a:t> </a:t>
            </a:r>
            <a:endParaRPr lang="nl-NL" sz="1600" dirty="0">
              <a:latin typeface="Verdana" panose="020B0604030504040204" pitchFamily="34" charset="0"/>
              <a:ea typeface="Verdana" panose="020B0604030504040204" pitchFamily="34" charset="0"/>
            </a:endParaRPr>
          </a:p>
          <a:p>
            <a:pPr lvl="0">
              <a:lnSpc>
                <a:spcPct val="115000"/>
              </a:lnSpc>
              <a:spcAft>
                <a:spcPts val="1000"/>
              </a:spcAft>
            </a:pPr>
            <a:r>
              <a:rPr lang="nl-NL" sz="1600" b="1" dirty="0">
                <a:latin typeface="Verdana" panose="020B0604030504040204" pitchFamily="34" charset="0"/>
                <a:ea typeface="Verdana" panose="020B0604030504040204" pitchFamily="34" charset="0"/>
                <a:cs typeface="Times New Roman" panose="02020603050405020304" pitchFamily="18" charset="0"/>
              </a:rPr>
              <a:t>Gemiddelde</a:t>
            </a:r>
            <a:r>
              <a:rPr lang="nl-NL" sz="1600" dirty="0">
                <a:latin typeface="Verdana" panose="020B0604030504040204" pitchFamily="34" charset="0"/>
                <a:ea typeface="Verdana" panose="020B0604030504040204" pitchFamily="34" charset="0"/>
                <a:cs typeface="Times New Roman" panose="02020603050405020304" pitchFamily="18" charset="0"/>
              </a:rPr>
              <a:t> </a:t>
            </a:r>
            <a:r>
              <a:rPr lang="nl-NL" sz="1600" b="1" dirty="0">
                <a:latin typeface="Verdana" panose="020B0604030504040204" pitchFamily="34" charset="0"/>
                <a:ea typeface="Verdana" panose="020B0604030504040204" pitchFamily="34" charset="0"/>
                <a:cs typeface="Times New Roman" panose="02020603050405020304" pitchFamily="18" charset="0"/>
              </a:rPr>
              <a:t>risk </a:t>
            </a:r>
            <a:r>
              <a:rPr lang="nl-NL" sz="1600" b="1" dirty="0" err="1">
                <a:latin typeface="Verdana" panose="020B0604030504040204" pitchFamily="34" charset="0"/>
                <a:ea typeface="Verdana" panose="020B0604030504040204" pitchFamily="34" charset="0"/>
                <a:cs typeface="Times New Roman" panose="02020603050405020304" pitchFamily="18" charset="0"/>
              </a:rPr>
              <a:t>appetite</a:t>
            </a:r>
            <a:r>
              <a:rPr lang="nl-NL" sz="1600" dirty="0">
                <a:latin typeface="Verdana" panose="020B0604030504040204" pitchFamily="34" charset="0"/>
                <a:ea typeface="Verdana" panose="020B0604030504040204" pitchFamily="34" charset="0"/>
                <a:cs typeface="Times New Roman" panose="02020603050405020304" pitchFamily="18" charset="0"/>
              </a:rPr>
              <a:t>: </a:t>
            </a:r>
          </a:p>
          <a:p>
            <a:pPr marL="285750" lvl="0" indent="-285750" defTabSz="457200">
              <a:lnSpc>
                <a:spcPts val="2300"/>
              </a:lnSpc>
              <a:buFont typeface="Arial" panose="020B0604020202020204" pitchFamily="34" charset="0"/>
              <a:buChar char="•"/>
              <a:defRPr sz="1600">
                <a:latin typeface="Verdana"/>
                <a:ea typeface="Verdana"/>
                <a:cs typeface="Verdana"/>
                <a:sym typeface="Verdana"/>
              </a:defRPr>
            </a:pPr>
            <a:r>
              <a:rPr lang="nl-NL" sz="1600" dirty="0">
                <a:latin typeface="Verdana" panose="020B0604030504040204" pitchFamily="34" charset="0"/>
                <a:ea typeface="Verdana" panose="020B0604030504040204" pitchFamily="34" charset="0"/>
                <a:cs typeface="Times New Roman" panose="02020603050405020304" pitchFamily="18" charset="0"/>
              </a:rPr>
              <a:t>Weinig mogelijkheden voor beheersing zijn en/of de kans dat beheersmaatregelen snel kunnen worden gerealiseerd beperkt is; en/of</a:t>
            </a:r>
          </a:p>
          <a:p>
            <a:pPr marL="285750" lvl="0" indent="-285750" defTabSz="457200">
              <a:lnSpc>
                <a:spcPts val="2300"/>
              </a:lnSpc>
              <a:buFont typeface="Arial" panose="020B0604020202020204" pitchFamily="34" charset="0"/>
              <a:buChar char="•"/>
              <a:defRPr sz="1600">
                <a:latin typeface="Verdana"/>
                <a:ea typeface="Verdana"/>
                <a:cs typeface="Verdana"/>
                <a:sym typeface="Verdana"/>
              </a:defRPr>
            </a:pPr>
            <a:r>
              <a:rPr lang="nl-NL" sz="1600" dirty="0">
                <a:latin typeface="Verdana" panose="020B0604030504040204" pitchFamily="34" charset="0"/>
                <a:ea typeface="Verdana" panose="020B0604030504040204" pitchFamily="34" charset="0"/>
                <a:cs typeface="Times New Roman" panose="02020603050405020304" pitchFamily="18" charset="0"/>
              </a:rPr>
              <a:t>Gemiddelde onzekerheid is over de toekomstscenario’s. </a:t>
            </a:r>
          </a:p>
          <a:p>
            <a:pPr lvl="0" defTabSz="457200">
              <a:lnSpc>
                <a:spcPts val="2300"/>
              </a:lnSpc>
              <a:defRPr sz="1600">
                <a:latin typeface="Verdana"/>
                <a:ea typeface="Verdana"/>
                <a:cs typeface="Verdana"/>
                <a:sym typeface="Verdana"/>
              </a:defRPr>
            </a:pPr>
            <a:endParaRPr lang="nl-NL" sz="1600" dirty="0">
              <a:latin typeface="Verdana" panose="020B0604030504040204" pitchFamily="34" charset="0"/>
              <a:ea typeface="Verdana" panose="020B0604030504040204" pitchFamily="34" charset="0"/>
            </a:endParaRPr>
          </a:p>
          <a:p>
            <a:pPr lvl="0">
              <a:lnSpc>
                <a:spcPct val="115000"/>
              </a:lnSpc>
              <a:spcAft>
                <a:spcPts val="1000"/>
              </a:spcAft>
            </a:pPr>
            <a:r>
              <a:rPr lang="nl-NL" sz="1600" b="1" dirty="0">
                <a:latin typeface="Verdana" panose="020B0604030504040204" pitchFamily="34" charset="0"/>
                <a:ea typeface="Verdana" panose="020B0604030504040204" pitchFamily="34" charset="0"/>
                <a:cs typeface="Times New Roman" panose="02020603050405020304" pitchFamily="18" charset="0"/>
              </a:rPr>
              <a:t>Lage risk </a:t>
            </a:r>
            <a:r>
              <a:rPr lang="nl-NL" sz="1600" b="1" dirty="0" err="1">
                <a:latin typeface="Verdana" panose="020B0604030504040204" pitchFamily="34" charset="0"/>
                <a:ea typeface="Verdana" panose="020B0604030504040204" pitchFamily="34" charset="0"/>
                <a:cs typeface="Times New Roman" panose="02020603050405020304" pitchFamily="18" charset="0"/>
              </a:rPr>
              <a:t>appetite</a:t>
            </a:r>
            <a:r>
              <a:rPr lang="nl-NL" sz="1600" dirty="0">
                <a:latin typeface="Verdana" panose="020B0604030504040204" pitchFamily="34" charset="0"/>
                <a:ea typeface="Verdana" panose="020B0604030504040204" pitchFamily="34" charset="0"/>
                <a:cs typeface="Times New Roman" panose="02020603050405020304" pitchFamily="18" charset="0"/>
              </a:rPr>
              <a:t>: </a:t>
            </a:r>
          </a:p>
          <a:p>
            <a:pPr marL="285750" indent="-285750" defTabSz="457200">
              <a:lnSpc>
                <a:spcPts val="2300"/>
              </a:lnSpc>
              <a:buFont typeface="Arial" panose="020B0604020202020204" pitchFamily="34" charset="0"/>
              <a:buChar char="•"/>
              <a:defRPr sz="1600">
                <a:latin typeface="Verdana"/>
                <a:ea typeface="Verdana"/>
                <a:cs typeface="Verdana"/>
                <a:sym typeface="Verdana"/>
              </a:defRPr>
            </a:pPr>
            <a:r>
              <a:rPr lang="nl-NL" sz="1600" dirty="0">
                <a:latin typeface="Verdana" panose="020B0604030504040204" pitchFamily="34" charset="0"/>
                <a:ea typeface="Verdana" panose="020B0604030504040204" pitchFamily="34" charset="0"/>
                <a:cs typeface="Times New Roman" panose="02020603050405020304" pitchFamily="18" charset="0"/>
              </a:rPr>
              <a:t>Geen of nauwelijks </a:t>
            </a:r>
            <a:r>
              <a:rPr lang="nl-NL" sz="1600" dirty="0" err="1">
                <a:latin typeface="Verdana" panose="020B0604030504040204" pitchFamily="34" charset="0"/>
                <a:ea typeface="Verdana" panose="020B0604030504040204" pitchFamily="34" charset="0"/>
                <a:cs typeface="Times New Roman" panose="02020603050405020304" pitchFamily="18" charset="0"/>
              </a:rPr>
              <a:t>beheersmogelijkheden</a:t>
            </a:r>
            <a:r>
              <a:rPr lang="nl-NL" sz="1600" dirty="0">
                <a:latin typeface="Verdana" panose="020B0604030504040204" pitchFamily="34" charset="0"/>
                <a:ea typeface="Verdana" panose="020B0604030504040204" pitchFamily="34" charset="0"/>
                <a:cs typeface="Times New Roman" panose="02020603050405020304" pitchFamily="18" charset="0"/>
              </a:rPr>
              <a:t> zijn en/of er een lage kans is dat besparingen snel kunnen worden gerealiseerd; en/of</a:t>
            </a:r>
          </a:p>
          <a:p>
            <a:pPr marL="285750" indent="-285750" defTabSz="457200">
              <a:lnSpc>
                <a:spcPts val="2300"/>
              </a:lnSpc>
              <a:buFont typeface="Arial" panose="020B0604020202020204" pitchFamily="34" charset="0"/>
              <a:buChar char="•"/>
              <a:defRPr sz="1600">
                <a:latin typeface="Verdana"/>
                <a:ea typeface="Verdana"/>
                <a:cs typeface="Verdana"/>
                <a:sym typeface="Verdana"/>
              </a:defRPr>
            </a:pPr>
            <a:r>
              <a:rPr lang="nl-NL" sz="1600" dirty="0">
                <a:latin typeface="Verdana" panose="020B0604030504040204" pitchFamily="34" charset="0"/>
                <a:ea typeface="Verdana" panose="020B0604030504040204" pitchFamily="34" charset="0"/>
                <a:cs typeface="Times New Roman" panose="02020603050405020304" pitchFamily="18" charset="0"/>
              </a:rPr>
              <a:t>Grote mate van zekerheid is over de toekomstscenario’s.</a:t>
            </a:r>
          </a:p>
          <a:p>
            <a:pPr defTabSz="457200">
              <a:lnSpc>
                <a:spcPts val="2300"/>
              </a:lnSpc>
              <a:defRPr sz="1600">
                <a:latin typeface="Verdana"/>
                <a:ea typeface="Verdana"/>
                <a:cs typeface="Verdana"/>
                <a:sym typeface="Verdana"/>
              </a:defRPr>
            </a:pPr>
            <a:endParaRPr lang="nl-NL" dirty="0"/>
          </a:p>
          <a:p>
            <a:pPr marL="285750" indent="-285750" defTabSz="457200">
              <a:lnSpc>
                <a:spcPts val="2300"/>
              </a:lnSpc>
              <a:buFont typeface="Arial" panose="020B0604020202020204" pitchFamily="34" charset="0"/>
              <a:buChar char="•"/>
              <a:defRPr sz="1600">
                <a:latin typeface="Verdana"/>
                <a:ea typeface="Verdana"/>
                <a:cs typeface="Verdana"/>
                <a:sym typeface="Verdana"/>
              </a:defRPr>
            </a:pPr>
            <a:endParaRPr lang="nl-NL" dirty="0"/>
          </a:p>
        </p:txBody>
      </p:sp>
      <p:pic>
        <p:nvPicPr>
          <p:cNvPr id="93" name="pasted-image.pdf"/>
          <p:cNvPicPr>
            <a:picLocks noChangeAspect="1"/>
          </p:cNvPicPr>
          <p:nvPr/>
        </p:nvPicPr>
        <p:blipFill rotWithShape="1">
          <a:blip r:embed="rId3" cstate="print"/>
          <a:srcRect t="42689" r="21041"/>
          <a:stretch/>
        </p:blipFill>
        <p:spPr>
          <a:xfrm>
            <a:off x="8178633" y="-8710"/>
            <a:ext cx="974076" cy="1113597"/>
          </a:xfrm>
          <a:prstGeom prst="rect">
            <a:avLst/>
          </a:prstGeom>
          <a:ln w="12700">
            <a:miter lim="400000"/>
          </a:ln>
        </p:spPr>
      </p:pic>
    </p:spTree>
    <p:extLst>
      <p:ext uri="{BB962C8B-B14F-4D97-AF65-F5344CB8AC3E}">
        <p14:creationId xmlns:p14="http://schemas.microsoft.com/office/powerpoint/2010/main" val="1663554121"/>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p:nvPr/>
        </p:nvSpPr>
        <p:spPr>
          <a:xfrm>
            <a:off x="762000" y="1109434"/>
            <a:ext cx="8383810" cy="1"/>
          </a:xfrm>
          <a:prstGeom prst="line">
            <a:avLst/>
          </a:prstGeom>
          <a:ln w="12700">
            <a:solidFill>
              <a:srgbClr val="ED135B"/>
            </a:solidFill>
          </a:ln>
          <a:effectLst>
            <a:outerShdw blurRad="38100" dist="20000" dir="5400000" rotWithShape="0">
              <a:srgbClr val="000000">
                <a:alpha val="38000"/>
              </a:srgbClr>
            </a:outerShdw>
          </a:effectLst>
        </p:spPr>
        <p:txBody>
          <a:bodyPr lIns="45719" rIns="45719"/>
          <a:lstStyle/>
          <a:p>
            <a:pPr marL="0" marR="0" lvl="0" indent="0" algn="l" defTabSz="914400" rtl="0" eaLnBrk="1" fontAlgn="auto" latinLnBrk="0" hangingPunct="0">
              <a:lnSpc>
                <a:spcPct val="100000"/>
              </a:lnSpc>
              <a:spcBef>
                <a:spcPts val="0"/>
              </a:spcBef>
              <a:spcAft>
                <a:spcPts val="0"/>
              </a:spcAft>
              <a:buClrTx/>
              <a:buSzTx/>
              <a:buFontTx/>
              <a:buNone/>
              <a:tabLst/>
              <a:defRPr>
                <a:latin typeface="+mj-lt"/>
                <a:ea typeface="+mj-ea"/>
                <a:cs typeface="+mj-cs"/>
                <a:sym typeface="Helvetica"/>
              </a:defRPr>
            </a:pPr>
            <a:endParaRPr kumimoji="0" sz="1800" b="0" i="0" u="none" strike="noStrike" kern="0" cap="none" spc="0" normalizeH="0" baseline="0" noProof="0">
              <a:ln>
                <a:noFill/>
              </a:ln>
              <a:solidFill>
                <a:srgbClr val="000000"/>
              </a:solidFill>
              <a:effectLst/>
              <a:uLnTx/>
              <a:uFillTx/>
              <a:latin typeface="Helvetica"/>
              <a:cs typeface="Helvetica"/>
              <a:sym typeface="Helvetica"/>
            </a:endParaRPr>
          </a:p>
        </p:txBody>
      </p:sp>
      <p:sp>
        <p:nvSpPr>
          <p:cNvPr id="91" name="Shape 91"/>
          <p:cNvSpPr/>
          <p:nvPr/>
        </p:nvSpPr>
        <p:spPr>
          <a:xfrm>
            <a:off x="763587" y="341313"/>
            <a:ext cx="6705601" cy="666849"/>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defTabSz="457200">
              <a:lnSpc>
                <a:spcPts val="2600"/>
              </a:lnSpc>
              <a:defRPr sz="2400" b="1">
                <a:latin typeface="Verdana"/>
                <a:ea typeface="Verdana"/>
                <a:cs typeface="Verdana"/>
                <a:sym typeface="Verdana"/>
              </a:defRPr>
            </a:lvl1pPr>
          </a:lstStyle>
          <a:p>
            <a:pPr marL="0" marR="0" lvl="0" indent="0" algn="l" defTabSz="457200" rtl="0" eaLnBrk="1" fontAlgn="auto" latinLnBrk="0" hangingPunct="0">
              <a:lnSpc>
                <a:spcPts val="2600"/>
              </a:lnSpc>
              <a:spcBef>
                <a:spcPts val="0"/>
              </a:spcBef>
              <a:spcAft>
                <a:spcPts val="0"/>
              </a:spcAft>
              <a:buClrTx/>
              <a:buSzTx/>
              <a:buFontTx/>
              <a:buNone/>
              <a:tabLst/>
              <a:defRPr/>
            </a:pPr>
            <a:r>
              <a:rPr lang="nl-NL" i="1" noProof="0" dirty="0"/>
              <a:t>5b. Waar staan we nu?</a:t>
            </a:r>
            <a:br>
              <a:rPr kumimoji="0" lang="nl-NL" sz="2400" b="1" i="0" u="none" strike="noStrike" kern="0" cap="none" spc="0" normalizeH="0" baseline="0" noProof="0" dirty="0">
                <a:ln>
                  <a:noFill/>
                </a:ln>
                <a:solidFill>
                  <a:srgbClr val="000000"/>
                </a:solidFill>
                <a:effectLst/>
                <a:uLnTx/>
                <a:uFillTx/>
                <a:latin typeface="Verdana"/>
                <a:ea typeface="Verdana"/>
                <a:sym typeface="Verdana"/>
              </a:rPr>
            </a:br>
            <a:r>
              <a:rPr kumimoji="0" lang="nl-NL" sz="2400" b="1" i="0" u="none" strike="noStrike" kern="0" cap="none" spc="0" normalizeH="0" baseline="0" noProof="0" dirty="0">
                <a:ln>
                  <a:noFill/>
                </a:ln>
                <a:solidFill>
                  <a:srgbClr val="000000"/>
                </a:solidFill>
                <a:effectLst/>
                <a:uLnTx/>
                <a:uFillTx/>
                <a:latin typeface="Verdana"/>
                <a:ea typeface="Verdana"/>
                <a:sym typeface="Verdana"/>
              </a:rPr>
              <a:t>Risk </a:t>
            </a:r>
            <a:r>
              <a:rPr kumimoji="0" lang="nl-NL" sz="2400" b="1" i="0" u="none" strike="noStrike" kern="0" cap="none" spc="0" normalizeH="0" baseline="0" noProof="0" dirty="0" err="1">
                <a:ln>
                  <a:noFill/>
                </a:ln>
                <a:solidFill>
                  <a:srgbClr val="000000"/>
                </a:solidFill>
                <a:effectLst/>
                <a:uLnTx/>
                <a:uFillTx/>
                <a:latin typeface="Verdana"/>
                <a:ea typeface="Verdana"/>
                <a:sym typeface="Verdana"/>
              </a:rPr>
              <a:t>Appetite</a:t>
            </a:r>
            <a:r>
              <a:rPr kumimoji="0" lang="nl-NL" sz="2400" b="1" i="0" u="none" strike="noStrike" kern="0" cap="none" spc="0" normalizeH="0" baseline="0" noProof="0" dirty="0">
                <a:ln>
                  <a:noFill/>
                </a:ln>
                <a:solidFill>
                  <a:srgbClr val="000000"/>
                </a:solidFill>
                <a:effectLst/>
                <a:uLnTx/>
                <a:uFillTx/>
                <a:latin typeface="Verdana"/>
                <a:ea typeface="Verdana"/>
                <a:sym typeface="Verdana"/>
              </a:rPr>
              <a:t> doorontwikkeling</a:t>
            </a:r>
            <a:endParaRPr kumimoji="0" sz="2400" b="1" i="0" u="none" strike="noStrike" kern="0" cap="none" spc="0" normalizeH="0" baseline="0" noProof="0" dirty="0">
              <a:ln>
                <a:noFill/>
              </a:ln>
              <a:solidFill>
                <a:srgbClr val="000000"/>
              </a:solidFill>
              <a:effectLst/>
              <a:uLnTx/>
              <a:uFillTx/>
              <a:latin typeface="Verdana"/>
              <a:ea typeface="Verdana"/>
              <a:sym typeface="Verdana"/>
            </a:endParaRPr>
          </a:p>
        </p:txBody>
      </p:sp>
      <p:sp>
        <p:nvSpPr>
          <p:cNvPr id="92" name="Shape 92"/>
          <p:cNvSpPr/>
          <p:nvPr/>
        </p:nvSpPr>
        <p:spPr>
          <a:xfrm>
            <a:off x="763585" y="1219199"/>
            <a:ext cx="7521193" cy="5014193"/>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lang="nl-NL" sz="1600" b="1" dirty="0">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lang="nl-NL" sz="1600" b="1" dirty="0">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lang="nl-NL" sz="1600" b="1" i="0" u="none" strike="noStrike" kern="0" cap="none" spc="0" normalizeH="0" baseline="0" noProof="0" dirty="0">
              <a:ln>
                <a:noFill/>
              </a:ln>
              <a:solidFill>
                <a:srgbClr val="000000"/>
              </a:solidFill>
              <a:effectLst/>
              <a:uLnTx/>
              <a:uFillTx/>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r>
              <a:rPr lang="nl-NL" sz="1600" b="1" dirty="0">
                <a:latin typeface="Verdana"/>
                <a:ea typeface="Verdana"/>
                <a:sym typeface="Verdana"/>
              </a:rPr>
              <a:t>																										Met stoplicht-kleuren</a:t>
            </a:r>
            <a:endParaRPr kumimoji="0" lang="nl-NL" sz="1600" b="1" i="0" u="none" strike="noStrike" kern="0" cap="none" spc="0" normalizeH="0" baseline="0" noProof="0" dirty="0">
              <a:ln>
                <a:noFill/>
              </a:ln>
              <a:solidFill>
                <a:srgbClr val="000000"/>
              </a:solidFill>
              <a:effectLst/>
              <a:uLnTx/>
              <a:uFillTx/>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lang="nl-NL" sz="1600" b="1" i="0" u="none" strike="noStrike" kern="0" cap="none" spc="0" normalizeH="0" baseline="0" noProof="0" dirty="0">
              <a:ln>
                <a:noFill/>
              </a:ln>
              <a:solidFill>
                <a:srgbClr val="000000"/>
              </a:solidFill>
              <a:effectLst/>
              <a:uLnTx/>
              <a:uFillTx/>
              <a:latin typeface="Verdana"/>
              <a:ea typeface="Verdana"/>
              <a:sym typeface="Verdana"/>
            </a:endParaRP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endParaRPr lang="nl-NL" sz="1600" u="sng" dirty="0">
              <a:latin typeface="Verdana"/>
              <a:ea typeface="Verdana"/>
              <a:sym typeface="Verdana"/>
            </a:endParaRPr>
          </a:p>
          <a:p>
            <a:pPr marR="0" lvl="0" algn="l" defTabSz="457200" rtl="0" eaLnBrk="1" fontAlgn="auto" latinLnBrk="0" hangingPunct="0">
              <a:lnSpc>
                <a:spcPts val="2300"/>
              </a:lnSpc>
              <a:spcBef>
                <a:spcPts val="0"/>
              </a:spcBef>
              <a:spcAft>
                <a:spcPts val="0"/>
              </a:spcAft>
              <a:buClrTx/>
              <a:buSzTx/>
              <a:tabLst/>
              <a:defRPr sz="1600">
                <a:latin typeface="Verdana"/>
                <a:ea typeface="Verdana"/>
                <a:cs typeface="Verdana"/>
                <a:sym typeface="Verdana"/>
              </a:defRPr>
            </a:pPr>
            <a:endParaRPr lang="nl-NL" sz="1600" u="sng" dirty="0">
              <a:latin typeface="Verdana"/>
              <a:ea typeface="Verdana"/>
              <a:sym typeface="Verdana"/>
            </a:endParaRP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endParaRPr lang="nl-NL" sz="1600" u="sng" dirty="0">
              <a:latin typeface="Verdana"/>
              <a:ea typeface="Verdana"/>
              <a:sym typeface="Verdana"/>
            </a:endParaRPr>
          </a:p>
          <a:p>
            <a:pPr marR="0" lvl="0" algn="l" defTabSz="457200" rtl="0" eaLnBrk="1" fontAlgn="auto" latinLnBrk="0" hangingPunct="0">
              <a:lnSpc>
                <a:spcPts val="2300"/>
              </a:lnSpc>
              <a:spcBef>
                <a:spcPts val="0"/>
              </a:spcBef>
              <a:spcAft>
                <a:spcPts val="0"/>
              </a:spcAft>
              <a:buClrTx/>
              <a:buSzTx/>
              <a:tabLst/>
              <a:defRPr sz="1600">
                <a:latin typeface="Verdana"/>
                <a:ea typeface="Verdana"/>
                <a:cs typeface="Verdana"/>
                <a:sym typeface="Verdana"/>
              </a:defRPr>
            </a:pPr>
            <a:endParaRPr lang="nl-NL" sz="1600" b="1" dirty="0">
              <a:latin typeface="Verdana"/>
              <a:ea typeface="Verdana"/>
              <a:sym typeface="Verdana"/>
            </a:endParaRPr>
          </a:p>
          <a:p>
            <a:pPr marR="0" lvl="0" algn="l" defTabSz="457200" rtl="0" eaLnBrk="1" fontAlgn="auto" latinLnBrk="0" hangingPunct="0">
              <a:lnSpc>
                <a:spcPts val="2300"/>
              </a:lnSpc>
              <a:spcBef>
                <a:spcPts val="0"/>
              </a:spcBef>
              <a:spcAft>
                <a:spcPts val="0"/>
              </a:spcAft>
              <a:buClrTx/>
              <a:buSzTx/>
              <a:tabLst/>
              <a:defRPr sz="1600">
                <a:latin typeface="Verdana"/>
                <a:ea typeface="Verdana"/>
                <a:cs typeface="Verdana"/>
                <a:sym typeface="Verdana"/>
              </a:defRPr>
            </a:pPr>
            <a:endParaRPr lang="nl-NL" sz="1600" b="1" dirty="0">
              <a:latin typeface="Verdana"/>
              <a:ea typeface="Verdana"/>
              <a:sym typeface="Verdana"/>
            </a:endParaRPr>
          </a:p>
          <a:p>
            <a:pPr marR="0" lvl="0" algn="l" defTabSz="457200" rtl="0" eaLnBrk="1" fontAlgn="auto" latinLnBrk="0" hangingPunct="0">
              <a:lnSpc>
                <a:spcPts val="2300"/>
              </a:lnSpc>
              <a:spcBef>
                <a:spcPts val="0"/>
              </a:spcBef>
              <a:spcAft>
                <a:spcPts val="0"/>
              </a:spcAft>
              <a:buClrTx/>
              <a:buSzTx/>
              <a:tabLst/>
              <a:defRPr sz="1600">
                <a:latin typeface="Verdana"/>
                <a:ea typeface="Verdana"/>
                <a:cs typeface="Verdana"/>
                <a:sym typeface="Verdana"/>
              </a:defRPr>
            </a:pPr>
            <a:r>
              <a:rPr lang="nl-NL" sz="1600" b="1" dirty="0">
                <a:latin typeface="Verdana"/>
                <a:ea typeface="Verdana"/>
                <a:sym typeface="Verdana"/>
              </a:rPr>
              <a:t>Proces: aanpak op maat</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lang="nl-NL" sz="1600" dirty="0">
                <a:latin typeface="Verdana"/>
                <a:ea typeface="Verdana"/>
                <a:sym typeface="Verdana"/>
              </a:rPr>
              <a:t>De aanpak op maat, sowieso goede gesprekken met de lijn</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lang="nl-NL" sz="1600" dirty="0">
                <a:latin typeface="Verdana"/>
                <a:ea typeface="Verdana"/>
                <a:sym typeface="Verdana"/>
              </a:rPr>
              <a:t>Vertrouwen: </a:t>
            </a:r>
            <a:r>
              <a:rPr lang="nl-NL" sz="1600" dirty="0" err="1">
                <a:latin typeface="Verdana"/>
                <a:ea typeface="Verdana"/>
                <a:sym typeface="Verdana"/>
              </a:rPr>
              <a:t>concerncontrol</a:t>
            </a:r>
            <a:r>
              <a:rPr lang="nl-NL" sz="1600" dirty="0">
                <a:latin typeface="Verdana"/>
                <a:ea typeface="Verdana"/>
                <a:sym typeface="Verdana"/>
              </a:rPr>
              <a:t> stelt kritische vragen, de lijn beantwoord deze. Hier gaan we vanuit, de medewerkers in de lijn kennen hun werkterrein het beste!</a:t>
            </a:r>
          </a:p>
          <a:p>
            <a:pPr marR="0" lvl="0" algn="l" defTabSz="457200" rtl="0" eaLnBrk="1" fontAlgn="auto" latinLnBrk="0" hangingPunct="0">
              <a:lnSpc>
                <a:spcPts val="2300"/>
              </a:lnSpc>
              <a:spcBef>
                <a:spcPts val="0"/>
              </a:spcBef>
              <a:spcAft>
                <a:spcPts val="0"/>
              </a:spcAft>
              <a:buClrTx/>
              <a:buSzTx/>
              <a:tabLst/>
              <a:defRPr sz="1600">
                <a:latin typeface="Verdana"/>
                <a:ea typeface="Verdana"/>
                <a:cs typeface="Verdana"/>
                <a:sym typeface="Verdana"/>
              </a:defRPr>
            </a:pPr>
            <a:endParaRPr lang="nl-NL" sz="1600" dirty="0">
              <a:latin typeface="Verdana"/>
              <a:ea typeface="Verdana"/>
              <a:sym typeface="Verdana"/>
            </a:endParaRPr>
          </a:p>
        </p:txBody>
      </p:sp>
      <p:pic>
        <p:nvPicPr>
          <p:cNvPr id="93" name="pasted-image.pdf"/>
          <p:cNvPicPr>
            <a:picLocks noChangeAspect="1"/>
          </p:cNvPicPr>
          <p:nvPr/>
        </p:nvPicPr>
        <p:blipFill rotWithShape="1">
          <a:blip r:embed="rId3" cstate="print"/>
          <a:srcRect t="42689" r="21041"/>
          <a:stretch/>
        </p:blipFill>
        <p:spPr>
          <a:xfrm>
            <a:off x="8178633" y="-8710"/>
            <a:ext cx="974076" cy="1113597"/>
          </a:xfrm>
          <a:prstGeom prst="rect">
            <a:avLst/>
          </a:prstGeom>
          <a:ln w="12700">
            <a:miter lim="400000"/>
          </a:ln>
        </p:spPr>
      </p:pic>
      <p:pic>
        <p:nvPicPr>
          <p:cNvPr id="2" name="Afbeelding 1"/>
          <p:cNvPicPr>
            <a:picLocks noChangeAspect="1"/>
          </p:cNvPicPr>
          <p:nvPr/>
        </p:nvPicPr>
        <p:blipFill>
          <a:blip r:embed="rId4"/>
          <a:stretch>
            <a:fillRect/>
          </a:stretch>
        </p:blipFill>
        <p:spPr>
          <a:xfrm>
            <a:off x="762000" y="1446110"/>
            <a:ext cx="4215722" cy="2554453"/>
          </a:xfrm>
          <a:prstGeom prst="rect">
            <a:avLst/>
          </a:prstGeom>
        </p:spPr>
      </p:pic>
    </p:spTree>
    <p:extLst>
      <p:ext uri="{BB962C8B-B14F-4D97-AF65-F5344CB8AC3E}">
        <p14:creationId xmlns:p14="http://schemas.microsoft.com/office/powerpoint/2010/main" val="1645841501"/>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p:nvPr/>
        </p:nvSpPr>
        <p:spPr>
          <a:xfrm>
            <a:off x="762000" y="1109434"/>
            <a:ext cx="8383810" cy="1"/>
          </a:xfrm>
          <a:prstGeom prst="line">
            <a:avLst/>
          </a:prstGeom>
          <a:ln w="12700">
            <a:solidFill>
              <a:srgbClr val="ED135B"/>
            </a:solidFill>
          </a:ln>
          <a:effectLst>
            <a:outerShdw blurRad="38100" dist="20000" dir="5400000" rotWithShape="0">
              <a:srgbClr val="000000">
                <a:alpha val="38000"/>
              </a:srgbClr>
            </a:outerShdw>
          </a:effectLst>
        </p:spPr>
        <p:txBody>
          <a:bodyPr lIns="45719" rIns="45719"/>
          <a:lstStyle/>
          <a:p>
            <a:pPr marL="0" marR="0" lvl="0" indent="0" algn="l" defTabSz="914400" rtl="0" eaLnBrk="1" fontAlgn="auto" latinLnBrk="0" hangingPunct="0">
              <a:lnSpc>
                <a:spcPct val="100000"/>
              </a:lnSpc>
              <a:spcBef>
                <a:spcPts val="0"/>
              </a:spcBef>
              <a:spcAft>
                <a:spcPts val="0"/>
              </a:spcAft>
              <a:buClrTx/>
              <a:buSzTx/>
              <a:buFontTx/>
              <a:buNone/>
              <a:tabLst/>
              <a:defRPr>
                <a:latin typeface="+mj-lt"/>
                <a:ea typeface="+mj-ea"/>
                <a:cs typeface="+mj-cs"/>
                <a:sym typeface="Helvetica"/>
              </a:defRPr>
            </a:pPr>
            <a:endParaRPr kumimoji="0" sz="1800" b="0" i="0" u="none" strike="noStrike" kern="0" cap="none" spc="0" normalizeH="0" baseline="0" noProof="0">
              <a:ln>
                <a:noFill/>
              </a:ln>
              <a:solidFill>
                <a:srgbClr val="000000"/>
              </a:solidFill>
              <a:effectLst/>
              <a:uLnTx/>
              <a:uFillTx/>
              <a:latin typeface="Helvetica"/>
              <a:cs typeface="Helvetica"/>
              <a:sym typeface="Helvetica"/>
            </a:endParaRPr>
          </a:p>
        </p:txBody>
      </p:sp>
      <p:sp>
        <p:nvSpPr>
          <p:cNvPr id="91" name="Shape 91"/>
          <p:cNvSpPr/>
          <p:nvPr/>
        </p:nvSpPr>
        <p:spPr>
          <a:xfrm>
            <a:off x="763587" y="341313"/>
            <a:ext cx="6705601" cy="666849"/>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defTabSz="457200">
              <a:lnSpc>
                <a:spcPts val="2600"/>
              </a:lnSpc>
              <a:defRPr sz="2400" b="1">
                <a:latin typeface="Verdana"/>
                <a:ea typeface="Verdana"/>
                <a:cs typeface="Verdana"/>
                <a:sym typeface="Verdana"/>
              </a:defRPr>
            </a:lvl1pPr>
          </a:lstStyle>
          <a:p>
            <a:pPr marL="0" marR="0" lvl="0" indent="0" algn="l" defTabSz="457200" rtl="0" eaLnBrk="1" fontAlgn="auto" latinLnBrk="0" hangingPunct="0">
              <a:lnSpc>
                <a:spcPts val="2600"/>
              </a:lnSpc>
              <a:spcBef>
                <a:spcPts val="0"/>
              </a:spcBef>
              <a:spcAft>
                <a:spcPts val="0"/>
              </a:spcAft>
              <a:buClrTx/>
              <a:buSzTx/>
              <a:buFontTx/>
              <a:buNone/>
              <a:tabLst/>
              <a:defRPr/>
            </a:pPr>
            <a:r>
              <a:rPr kumimoji="0" lang="nl-NL" sz="2400" b="1" i="1" u="none" strike="noStrike" kern="0" cap="none" spc="0" normalizeH="0" baseline="0" noProof="0" dirty="0">
                <a:ln>
                  <a:noFill/>
                </a:ln>
                <a:solidFill>
                  <a:srgbClr val="000000"/>
                </a:solidFill>
                <a:effectLst/>
                <a:uLnTx/>
                <a:uFillTx/>
                <a:latin typeface="Verdana"/>
                <a:ea typeface="Verdana"/>
                <a:sym typeface="Verdana"/>
              </a:rPr>
              <a:t>5c.</a:t>
            </a:r>
            <a:r>
              <a:rPr kumimoji="0" lang="nl-NL" sz="2400" b="1" i="1" u="none" strike="noStrike" kern="0" cap="none" spc="0" normalizeH="0" noProof="0" dirty="0">
                <a:ln>
                  <a:noFill/>
                </a:ln>
                <a:solidFill>
                  <a:srgbClr val="000000"/>
                </a:solidFill>
                <a:effectLst/>
                <a:uLnTx/>
                <a:uFillTx/>
                <a:latin typeface="Verdana"/>
                <a:ea typeface="Verdana"/>
                <a:sym typeface="Verdana"/>
              </a:rPr>
              <a:t> Waar staan we nu?</a:t>
            </a:r>
            <a:r>
              <a:rPr kumimoji="0" lang="nl-NL" sz="2400" b="1" i="0" u="none" strike="noStrike" kern="0" cap="none" spc="0" normalizeH="0" baseline="0" noProof="0" dirty="0">
                <a:ln>
                  <a:noFill/>
                </a:ln>
                <a:solidFill>
                  <a:srgbClr val="000000"/>
                </a:solidFill>
                <a:effectLst/>
                <a:uLnTx/>
                <a:uFillTx/>
                <a:latin typeface="Verdana"/>
                <a:ea typeface="Verdana"/>
                <a:sym typeface="Verdana"/>
              </a:rPr>
              <a:t> </a:t>
            </a:r>
            <a:br>
              <a:rPr kumimoji="0" lang="nl-NL" sz="2400" b="1" i="0" u="none" strike="noStrike" kern="0" cap="none" spc="0" normalizeH="0" baseline="0" noProof="0" dirty="0">
                <a:ln>
                  <a:noFill/>
                </a:ln>
                <a:solidFill>
                  <a:srgbClr val="000000"/>
                </a:solidFill>
                <a:effectLst/>
                <a:uLnTx/>
                <a:uFillTx/>
                <a:latin typeface="Verdana"/>
                <a:ea typeface="Verdana"/>
                <a:sym typeface="Verdana"/>
              </a:rPr>
            </a:br>
            <a:r>
              <a:rPr kumimoji="0" lang="nl-NL" sz="2400" b="1" i="0" u="none" strike="noStrike" kern="0" cap="none" spc="0" normalizeH="0" baseline="0" noProof="0" dirty="0">
                <a:ln>
                  <a:noFill/>
                </a:ln>
                <a:solidFill>
                  <a:srgbClr val="000000"/>
                </a:solidFill>
                <a:effectLst/>
                <a:uLnTx/>
                <a:uFillTx/>
                <a:latin typeface="Verdana"/>
                <a:ea typeface="Verdana"/>
                <a:sym typeface="Verdana"/>
              </a:rPr>
              <a:t>Nota</a:t>
            </a:r>
            <a:r>
              <a:rPr kumimoji="0" lang="nl-NL" sz="2400" b="1" i="0" u="none" strike="noStrike" kern="0" cap="none" spc="0" normalizeH="0" noProof="0" dirty="0">
                <a:ln>
                  <a:noFill/>
                </a:ln>
                <a:solidFill>
                  <a:srgbClr val="000000"/>
                </a:solidFill>
                <a:effectLst/>
                <a:uLnTx/>
                <a:uFillTx/>
                <a:latin typeface="Verdana"/>
                <a:ea typeface="Verdana"/>
                <a:sym typeface="Verdana"/>
              </a:rPr>
              <a:t> Samenwerken</a:t>
            </a:r>
            <a:endParaRPr kumimoji="0" sz="2400" b="1" i="0" u="none" strike="noStrike" kern="0" cap="none" spc="0" normalizeH="0" baseline="0" noProof="0" dirty="0">
              <a:ln>
                <a:noFill/>
              </a:ln>
              <a:solidFill>
                <a:srgbClr val="000000"/>
              </a:solidFill>
              <a:effectLst/>
              <a:uLnTx/>
              <a:uFillTx/>
              <a:latin typeface="Verdana"/>
              <a:ea typeface="Verdana"/>
              <a:sym typeface="Verdana"/>
            </a:endParaRPr>
          </a:p>
        </p:txBody>
      </p:sp>
      <p:sp>
        <p:nvSpPr>
          <p:cNvPr id="92" name="Shape 92"/>
          <p:cNvSpPr/>
          <p:nvPr/>
        </p:nvSpPr>
        <p:spPr>
          <a:xfrm>
            <a:off x="763585" y="1219199"/>
            <a:ext cx="7521193" cy="560409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lang="nl-NL" sz="1600" b="1" dirty="0">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lang="nl-NL" sz="1600" b="1" i="0" u="none" strike="noStrike" kern="0" cap="none" spc="0" normalizeH="0" baseline="0" noProof="0" dirty="0">
              <a:ln>
                <a:noFill/>
              </a:ln>
              <a:solidFill>
                <a:srgbClr val="000000"/>
              </a:solidFill>
              <a:effectLst/>
              <a:uLnTx/>
              <a:uFillTx/>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lang="nl-NL" sz="1600" b="1" dirty="0">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lang="nl-NL" sz="1600" b="1" i="0" u="none" strike="noStrike" kern="0" cap="none" spc="0" normalizeH="0" baseline="0" noProof="0" dirty="0">
              <a:ln>
                <a:noFill/>
              </a:ln>
              <a:solidFill>
                <a:srgbClr val="000000"/>
              </a:solidFill>
              <a:effectLst/>
              <a:uLnTx/>
              <a:uFillTx/>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lang="nl-NL" sz="1600" b="1" i="0" u="none" strike="noStrike" kern="0" cap="none" spc="0" normalizeH="0" baseline="0" noProof="0" dirty="0">
              <a:ln>
                <a:noFill/>
              </a:ln>
              <a:solidFill>
                <a:srgbClr val="000000"/>
              </a:solidFill>
              <a:effectLst/>
              <a:uLnTx/>
              <a:uFillTx/>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lang="nl-NL" sz="1600" b="1" dirty="0">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lang="nl-NL" sz="1600" b="1" i="0" u="none" strike="noStrike" kern="0" cap="none" spc="0" normalizeH="0" baseline="0" noProof="0" dirty="0">
              <a:ln>
                <a:noFill/>
              </a:ln>
              <a:solidFill>
                <a:srgbClr val="000000"/>
              </a:solidFill>
              <a:effectLst/>
              <a:uLnTx/>
              <a:uFillTx/>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lang="nl-NL" sz="1600" b="1" i="0" u="none" strike="noStrike" kern="0" cap="none" spc="0" normalizeH="0" baseline="0" noProof="0" dirty="0">
              <a:ln>
                <a:noFill/>
              </a:ln>
              <a:solidFill>
                <a:srgbClr val="000000"/>
              </a:solidFill>
              <a:effectLst/>
              <a:uLnTx/>
              <a:uFillTx/>
              <a:latin typeface="Verdana"/>
              <a:ea typeface="Verdana"/>
              <a:sym typeface="Verdana"/>
            </a:endParaRP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endParaRPr kumimoji="0" lang="nl-NL" sz="1600" b="0" i="0" u="none" strike="noStrike" kern="0" cap="none" spc="0" normalizeH="0" baseline="0" noProof="0" dirty="0">
              <a:ln>
                <a:noFill/>
              </a:ln>
              <a:solidFill>
                <a:srgbClr val="000000"/>
              </a:solidFill>
              <a:effectLst/>
              <a:uLnTx/>
              <a:uFillTx/>
              <a:latin typeface="Verdana"/>
              <a:ea typeface="Verdana"/>
              <a:sym typeface="Verdana"/>
            </a:endParaRPr>
          </a:p>
          <a:p>
            <a:pPr marR="0" lvl="0" algn="l" defTabSz="457200" rtl="0" eaLnBrk="1" fontAlgn="auto" latinLnBrk="0" hangingPunct="0">
              <a:lnSpc>
                <a:spcPts val="2300"/>
              </a:lnSpc>
              <a:spcBef>
                <a:spcPts val="0"/>
              </a:spcBef>
              <a:spcAft>
                <a:spcPts val="0"/>
              </a:spcAft>
              <a:buClrTx/>
              <a:buSzTx/>
              <a:tabLst/>
              <a:defRPr sz="1600">
                <a:latin typeface="Verdana"/>
                <a:ea typeface="Verdana"/>
                <a:cs typeface="Verdana"/>
                <a:sym typeface="Verdana"/>
              </a:defRPr>
            </a:pPr>
            <a:endParaRPr kumimoji="0" lang="nl-NL" sz="1600" b="0" i="0" u="none" strike="noStrike" kern="0" cap="none" spc="0" normalizeH="0" baseline="0" noProof="0" dirty="0">
              <a:ln>
                <a:noFill/>
              </a:ln>
              <a:solidFill>
                <a:srgbClr val="000000"/>
              </a:solidFill>
              <a:effectLst/>
              <a:uLnTx/>
              <a:uFillTx/>
              <a:latin typeface="Verdana"/>
              <a:ea typeface="Verdana"/>
              <a:sym typeface="Verdana"/>
            </a:endParaRPr>
          </a:p>
          <a:p>
            <a:pPr marR="0" lvl="0" algn="l" defTabSz="457200" rtl="0" eaLnBrk="1" fontAlgn="auto" latinLnBrk="0" hangingPunct="0">
              <a:lnSpc>
                <a:spcPts val="2300"/>
              </a:lnSpc>
              <a:spcBef>
                <a:spcPts val="0"/>
              </a:spcBef>
              <a:spcAft>
                <a:spcPts val="0"/>
              </a:spcAft>
              <a:buClrTx/>
              <a:buSzTx/>
              <a:tabLst/>
              <a:defRPr sz="1600">
                <a:latin typeface="Verdana"/>
                <a:ea typeface="Verdana"/>
                <a:cs typeface="Verdana"/>
                <a:sym typeface="Verdana"/>
              </a:defRPr>
            </a:pPr>
            <a:endParaRPr lang="nl-NL" sz="1600" dirty="0">
              <a:latin typeface="Verdana"/>
              <a:ea typeface="Verdana"/>
              <a:sym typeface="Verdana"/>
            </a:endParaRPr>
          </a:p>
          <a:p>
            <a:pPr marR="0" lvl="0" algn="l" defTabSz="457200" rtl="0" eaLnBrk="1" fontAlgn="auto" latinLnBrk="0" hangingPunct="0">
              <a:lnSpc>
                <a:spcPts val="2300"/>
              </a:lnSpc>
              <a:spcBef>
                <a:spcPts val="0"/>
              </a:spcBef>
              <a:spcAft>
                <a:spcPts val="0"/>
              </a:spcAft>
              <a:buClrTx/>
              <a:buSzTx/>
              <a:tabLst/>
              <a:defRPr sz="1600">
                <a:latin typeface="Verdana"/>
                <a:ea typeface="Verdana"/>
                <a:cs typeface="Verdana"/>
                <a:sym typeface="Verdana"/>
              </a:defRPr>
            </a:pPr>
            <a:endParaRPr kumimoji="0" lang="nl-NL" sz="1600" b="0" i="0" u="none" strike="noStrike" kern="0" cap="none" spc="0" normalizeH="0" baseline="0" noProof="0" dirty="0">
              <a:ln>
                <a:noFill/>
              </a:ln>
              <a:solidFill>
                <a:srgbClr val="000000"/>
              </a:solidFill>
              <a:effectLst/>
              <a:uLnTx/>
              <a:uFillTx/>
              <a:latin typeface="Verdana"/>
              <a:ea typeface="Verdana"/>
              <a:sym typeface="Verdana"/>
            </a:endParaRPr>
          </a:p>
          <a:p>
            <a:pPr marR="0" lvl="0" algn="l" defTabSz="457200" rtl="0" eaLnBrk="1" fontAlgn="auto" latinLnBrk="0" hangingPunct="0">
              <a:lnSpc>
                <a:spcPts val="2300"/>
              </a:lnSpc>
              <a:spcBef>
                <a:spcPts val="0"/>
              </a:spcBef>
              <a:spcAft>
                <a:spcPts val="0"/>
              </a:spcAft>
              <a:buClrTx/>
              <a:buSzTx/>
              <a:tabLst/>
              <a:defRPr sz="1600">
                <a:latin typeface="Verdana"/>
                <a:ea typeface="Verdana"/>
                <a:cs typeface="Verdana"/>
                <a:sym typeface="Verdana"/>
              </a:defRPr>
            </a:pPr>
            <a:endParaRPr lang="nl-NL" sz="1600" dirty="0">
              <a:latin typeface="Verdana"/>
              <a:ea typeface="Verdana"/>
              <a:sym typeface="Verdana"/>
            </a:endParaRPr>
          </a:p>
          <a:p>
            <a:pPr marR="0" lvl="0" algn="l" defTabSz="457200" rtl="0" eaLnBrk="1" fontAlgn="auto" latinLnBrk="0" hangingPunct="0">
              <a:lnSpc>
                <a:spcPts val="2300"/>
              </a:lnSpc>
              <a:spcBef>
                <a:spcPts val="0"/>
              </a:spcBef>
              <a:spcAft>
                <a:spcPts val="0"/>
              </a:spcAft>
              <a:buClrTx/>
              <a:buSzTx/>
              <a:tabLst/>
              <a:defRPr sz="1600">
                <a:latin typeface="Verdana"/>
                <a:ea typeface="Verdana"/>
                <a:cs typeface="Verdana"/>
                <a:sym typeface="Verdana"/>
              </a:defRPr>
            </a:pPr>
            <a:endParaRPr kumimoji="0" lang="nl-NL" sz="1600" b="0" i="0" u="none" strike="noStrike" kern="0" cap="none" spc="0" normalizeH="0" baseline="0" noProof="0" dirty="0">
              <a:ln>
                <a:noFill/>
              </a:ln>
              <a:solidFill>
                <a:srgbClr val="000000"/>
              </a:solidFill>
              <a:effectLst/>
              <a:uLnTx/>
              <a:uFillTx/>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lang="nl-NL" sz="1600" b="0" i="0" u="none" strike="noStrike" kern="0" cap="none" spc="0" normalizeH="0" baseline="0" noProof="0" dirty="0">
              <a:ln>
                <a:noFill/>
              </a:ln>
              <a:solidFill>
                <a:srgbClr val="000000"/>
              </a:solidFill>
              <a:effectLst/>
              <a:uLnTx/>
              <a:uFillTx/>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lang="nl-NL" sz="1600" dirty="0">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lang="nl-NL" sz="1600" b="0" i="0" u="none" strike="noStrike" kern="0" cap="none" spc="0" normalizeH="0" baseline="0" noProof="0" dirty="0">
              <a:ln>
                <a:noFill/>
              </a:ln>
              <a:solidFill>
                <a:srgbClr val="000000"/>
              </a:solidFill>
              <a:effectLst/>
              <a:uLnTx/>
              <a:uFillTx/>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lang="nl-NL" sz="1600" b="0" i="0" u="none" strike="noStrike" kern="0" cap="none" spc="0" normalizeH="0" baseline="0" noProof="0" dirty="0">
              <a:ln>
                <a:noFill/>
              </a:ln>
              <a:solidFill>
                <a:srgbClr val="000000"/>
              </a:solidFill>
              <a:effectLst/>
              <a:uLnTx/>
              <a:uFillTx/>
              <a:latin typeface="Verdana"/>
              <a:ea typeface="Verdana"/>
              <a:sym typeface="Verdana"/>
            </a:endParaRPr>
          </a:p>
          <a:p>
            <a:pPr marR="0" lvl="0" algn="l" defTabSz="457200" rtl="0" eaLnBrk="1" fontAlgn="auto" latinLnBrk="0" hangingPunct="0">
              <a:lnSpc>
                <a:spcPts val="2300"/>
              </a:lnSpc>
              <a:spcBef>
                <a:spcPts val="0"/>
              </a:spcBef>
              <a:spcAft>
                <a:spcPts val="0"/>
              </a:spcAft>
              <a:buClrTx/>
              <a:buSzTx/>
              <a:tabLst/>
              <a:defRPr sz="1600">
                <a:latin typeface="Verdana"/>
                <a:ea typeface="Verdana"/>
                <a:cs typeface="Verdana"/>
                <a:sym typeface="Verdana"/>
              </a:defRPr>
            </a:pPr>
            <a:endParaRPr kumimoji="0" lang="nl-NL" sz="1600" i="0" u="none" strike="noStrike" kern="0" cap="none" spc="0" normalizeH="0" baseline="0" noProof="0" dirty="0">
              <a:ln>
                <a:noFill/>
              </a:ln>
              <a:solidFill>
                <a:srgbClr val="000000"/>
              </a:solidFill>
              <a:effectLst/>
              <a:uLnTx/>
              <a:uFillTx/>
              <a:latin typeface="Verdana"/>
              <a:ea typeface="Verdana"/>
              <a:sym typeface="Verdana"/>
            </a:endParaRPr>
          </a:p>
        </p:txBody>
      </p:sp>
      <p:pic>
        <p:nvPicPr>
          <p:cNvPr id="93" name="pasted-image.pdf"/>
          <p:cNvPicPr>
            <a:picLocks noChangeAspect="1"/>
          </p:cNvPicPr>
          <p:nvPr/>
        </p:nvPicPr>
        <p:blipFill rotWithShape="1">
          <a:blip r:embed="rId2" cstate="print"/>
          <a:srcRect t="42689" r="21041"/>
          <a:stretch/>
        </p:blipFill>
        <p:spPr>
          <a:xfrm>
            <a:off x="8178633" y="-8710"/>
            <a:ext cx="974076" cy="1113597"/>
          </a:xfrm>
          <a:prstGeom prst="rect">
            <a:avLst/>
          </a:prstGeom>
          <a:ln w="12700">
            <a:miter lim="400000"/>
          </a:ln>
        </p:spPr>
      </p:pic>
      <p:pic>
        <p:nvPicPr>
          <p:cNvPr id="2" name="Afbeelding 1"/>
          <p:cNvPicPr>
            <a:picLocks noChangeAspect="1"/>
          </p:cNvPicPr>
          <p:nvPr/>
        </p:nvPicPr>
        <p:blipFill>
          <a:blip r:embed="rId3"/>
          <a:stretch>
            <a:fillRect/>
          </a:stretch>
        </p:blipFill>
        <p:spPr>
          <a:xfrm>
            <a:off x="762000" y="1219199"/>
            <a:ext cx="6301307" cy="2625545"/>
          </a:xfrm>
          <a:prstGeom prst="rect">
            <a:avLst/>
          </a:prstGeom>
        </p:spPr>
      </p:pic>
      <p:pic>
        <p:nvPicPr>
          <p:cNvPr id="6" name="Afbeelding 5"/>
          <p:cNvPicPr>
            <a:picLocks noChangeAspect="1"/>
          </p:cNvPicPr>
          <p:nvPr/>
        </p:nvPicPr>
        <p:blipFill>
          <a:blip r:embed="rId4"/>
          <a:stretch>
            <a:fillRect/>
          </a:stretch>
        </p:blipFill>
        <p:spPr>
          <a:xfrm>
            <a:off x="1567621" y="3558757"/>
            <a:ext cx="6255834" cy="3047447"/>
          </a:xfrm>
          <a:prstGeom prst="rect">
            <a:avLst/>
          </a:prstGeom>
        </p:spPr>
      </p:pic>
    </p:spTree>
    <p:extLst>
      <p:ext uri="{BB962C8B-B14F-4D97-AF65-F5344CB8AC3E}">
        <p14:creationId xmlns:p14="http://schemas.microsoft.com/office/powerpoint/2010/main" val="3953725425"/>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p:nvPr/>
        </p:nvSpPr>
        <p:spPr>
          <a:xfrm>
            <a:off x="762000" y="1109434"/>
            <a:ext cx="8383810" cy="1"/>
          </a:xfrm>
          <a:prstGeom prst="line">
            <a:avLst/>
          </a:prstGeom>
          <a:ln w="12700">
            <a:solidFill>
              <a:srgbClr val="ED135B"/>
            </a:solidFill>
          </a:ln>
          <a:effectLst>
            <a:outerShdw blurRad="38100" dist="20000" dir="5400000" rotWithShape="0">
              <a:srgbClr val="000000">
                <a:alpha val="38000"/>
              </a:srgbClr>
            </a:outerShdw>
          </a:effectLst>
        </p:spPr>
        <p:txBody>
          <a:bodyPr lIns="45719" rIns="45719"/>
          <a:lstStyle/>
          <a:p>
            <a:pPr marL="0" marR="0" lvl="0" indent="0" algn="l" defTabSz="914400" rtl="0" eaLnBrk="1" fontAlgn="auto" latinLnBrk="0" hangingPunct="0">
              <a:lnSpc>
                <a:spcPct val="100000"/>
              </a:lnSpc>
              <a:spcBef>
                <a:spcPts val="0"/>
              </a:spcBef>
              <a:spcAft>
                <a:spcPts val="0"/>
              </a:spcAft>
              <a:buClrTx/>
              <a:buSzTx/>
              <a:buFontTx/>
              <a:buNone/>
              <a:tabLst/>
              <a:defRPr>
                <a:latin typeface="+mj-lt"/>
                <a:ea typeface="+mj-ea"/>
                <a:cs typeface="+mj-cs"/>
                <a:sym typeface="Helvetica"/>
              </a:defRPr>
            </a:pPr>
            <a:endParaRPr kumimoji="0" sz="1800" b="0" i="0" u="none" strike="noStrike" kern="0" cap="none" spc="0" normalizeH="0" baseline="0" noProof="0">
              <a:ln>
                <a:noFill/>
              </a:ln>
              <a:solidFill>
                <a:srgbClr val="000000"/>
              </a:solidFill>
              <a:effectLst/>
              <a:uLnTx/>
              <a:uFillTx/>
              <a:latin typeface="Helvetica"/>
              <a:cs typeface="Helvetica"/>
              <a:sym typeface="Helvetica"/>
            </a:endParaRPr>
          </a:p>
        </p:txBody>
      </p:sp>
      <p:sp>
        <p:nvSpPr>
          <p:cNvPr id="91" name="Shape 91"/>
          <p:cNvSpPr/>
          <p:nvPr/>
        </p:nvSpPr>
        <p:spPr>
          <a:xfrm>
            <a:off x="763587" y="341313"/>
            <a:ext cx="6705601" cy="666849"/>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defTabSz="457200">
              <a:lnSpc>
                <a:spcPts val="2600"/>
              </a:lnSpc>
              <a:defRPr sz="2400" b="1">
                <a:latin typeface="Verdana"/>
                <a:ea typeface="Verdana"/>
                <a:cs typeface="Verdana"/>
                <a:sym typeface="Verdana"/>
              </a:defRPr>
            </a:lvl1pPr>
          </a:lstStyle>
          <a:p>
            <a:pPr>
              <a:defRPr/>
            </a:pPr>
            <a:r>
              <a:rPr lang="nl-NL" i="1" dirty="0"/>
              <a:t>5c. Waar staan we nu?</a:t>
            </a:r>
            <a:br>
              <a:rPr lang="nl-NL" dirty="0"/>
            </a:br>
            <a:r>
              <a:rPr lang="nl-NL" dirty="0"/>
              <a:t>Nota Samenwerken</a:t>
            </a:r>
          </a:p>
        </p:txBody>
      </p:sp>
      <p:sp>
        <p:nvSpPr>
          <p:cNvPr id="92" name="Shape 92"/>
          <p:cNvSpPr/>
          <p:nvPr/>
        </p:nvSpPr>
        <p:spPr>
          <a:xfrm>
            <a:off x="763585" y="1219199"/>
            <a:ext cx="7521193" cy="5014193"/>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lang="nl-NL" sz="1600" b="1" dirty="0">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lang="nl-NL" sz="1600" b="1" i="0" u="none" strike="noStrike" kern="0" cap="none" spc="0" normalizeH="0" baseline="0" noProof="0" dirty="0">
              <a:ln>
                <a:noFill/>
              </a:ln>
              <a:solidFill>
                <a:srgbClr val="000000"/>
              </a:solidFill>
              <a:effectLst/>
              <a:uLnTx/>
              <a:uFillTx/>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lang="nl-NL" sz="1600" b="1" dirty="0">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lang="nl-NL" sz="1600" b="1" i="0" u="none" strike="noStrike" kern="0" cap="none" spc="0" normalizeH="0" baseline="0" noProof="0" dirty="0">
              <a:ln>
                <a:noFill/>
              </a:ln>
              <a:solidFill>
                <a:srgbClr val="000000"/>
              </a:solidFill>
              <a:effectLst/>
              <a:uLnTx/>
              <a:uFillTx/>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lang="nl-NL" sz="1600" b="1" i="0" u="none" strike="noStrike" kern="0" cap="none" spc="0" normalizeH="0" baseline="0" noProof="0" dirty="0">
              <a:ln>
                <a:noFill/>
              </a:ln>
              <a:solidFill>
                <a:srgbClr val="000000"/>
              </a:solidFill>
              <a:effectLst/>
              <a:uLnTx/>
              <a:uFillTx/>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lang="nl-NL" sz="1600" b="1" dirty="0">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lang="nl-NL" sz="1600" b="1" i="0" u="none" strike="noStrike" kern="0" cap="none" spc="0" normalizeH="0" baseline="0" noProof="0" dirty="0">
              <a:ln>
                <a:noFill/>
              </a:ln>
              <a:solidFill>
                <a:srgbClr val="000000"/>
              </a:solidFill>
              <a:effectLst/>
              <a:uLnTx/>
              <a:uFillTx/>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lang="nl-NL" sz="1600" b="1" i="0" u="none" strike="noStrike" kern="0" cap="none" spc="0" normalizeH="0" baseline="0" noProof="0" dirty="0">
              <a:ln>
                <a:noFill/>
              </a:ln>
              <a:solidFill>
                <a:srgbClr val="000000"/>
              </a:solidFill>
              <a:effectLst/>
              <a:uLnTx/>
              <a:uFillTx/>
              <a:latin typeface="Verdana"/>
              <a:ea typeface="Verdana"/>
              <a:sym typeface="Verdana"/>
            </a:endParaRP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endParaRPr kumimoji="0" lang="nl-NL" sz="1600" b="0" i="0" u="none" strike="noStrike" kern="0" cap="none" spc="0" normalizeH="0" baseline="0" noProof="0" dirty="0">
              <a:ln>
                <a:noFill/>
              </a:ln>
              <a:solidFill>
                <a:srgbClr val="000000"/>
              </a:solidFill>
              <a:effectLst/>
              <a:uLnTx/>
              <a:uFillTx/>
              <a:latin typeface="Verdana"/>
              <a:ea typeface="Verdana"/>
              <a:sym typeface="Verdana"/>
            </a:endParaRPr>
          </a:p>
          <a:p>
            <a:pPr marR="0" lvl="0" algn="l" defTabSz="457200" rtl="0" eaLnBrk="1" fontAlgn="auto" latinLnBrk="0" hangingPunct="0">
              <a:lnSpc>
                <a:spcPts val="2300"/>
              </a:lnSpc>
              <a:spcBef>
                <a:spcPts val="0"/>
              </a:spcBef>
              <a:spcAft>
                <a:spcPts val="0"/>
              </a:spcAft>
              <a:buClrTx/>
              <a:buSzTx/>
              <a:tabLst/>
              <a:defRPr sz="1600">
                <a:latin typeface="Verdana"/>
                <a:ea typeface="Verdana"/>
                <a:cs typeface="Verdana"/>
                <a:sym typeface="Verdana"/>
              </a:defRPr>
            </a:pPr>
            <a:endParaRPr kumimoji="0" lang="nl-NL" sz="1600" b="0" i="0" u="none" strike="noStrike" kern="0" cap="none" spc="0" normalizeH="0" baseline="0" noProof="0" dirty="0">
              <a:ln>
                <a:noFill/>
              </a:ln>
              <a:solidFill>
                <a:srgbClr val="000000"/>
              </a:solidFill>
              <a:effectLst/>
              <a:uLnTx/>
              <a:uFillTx/>
              <a:latin typeface="Verdana"/>
              <a:ea typeface="Verdana"/>
              <a:sym typeface="Verdana"/>
            </a:endParaRPr>
          </a:p>
          <a:p>
            <a:pPr marR="0" lvl="0" algn="l" defTabSz="457200" rtl="0" eaLnBrk="1" fontAlgn="auto" latinLnBrk="0" hangingPunct="0">
              <a:lnSpc>
                <a:spcPts val="2300"/>
              </a:lnSpc>
              <a:spcBef>
                <a:spcPts val="0"/>
              </a:spcBef>
              <a:spcAft>
                <a:spcPts val="0"/>
              </a:spcAft>
              <a:buClrTx/>
              <a:buSzTx/>
              <a:tabLst/>
              <a:defRPr sz="1600">
                <a:latin typeface="Verdana"/>
                <a:ea typeface="Verdana"/>
                <a:cs typeface="Verdana"/>
                <a:sym typeface="Verdana"/>
              </a:defRPr>
            </a:pPr>
            <a:endParaRPr lang="nl-NL" sz="1600" dirty="0">
              <a:latin typeface="Verdana"/>
              <a:ea typeface="Verdana"/>
              <a:sym typeface="Verdana"/>
            </a:endParaRPr>
          </a:p>
          <a:p>
            <a:pPr marR="0" lvl="0" algn="l" defTabSz="457200" rtl="0" eaLnBrk="1" fontAlgn="auto" latinLnBrk="0" hangingPunct="0">
              <a:lnSpc>
                <a:spcPts val="2300"/>
              </a:lnSpc>
              <a:spcBef>
                <a:spcPts val="0"/>
              </a:spcBef>
              <a:spcAft>
                <a:spcPts val="0"/>
              </a:spcAft>
              <a:buClrTx/>
              <a:buSzTx/>
              <a:tabLst/>
              <a:defRPr sz="1600">
                <a:latin typeface="Verdana"/>
                <a:ea typeface="Verdana"/>
                <a:cs typeface="Verdana"/>
                <a:sym typeface="Verdana"/>
              </a:defRPr>
            </a:pPr>
            <a:endParaRPr kumimoji="0" lang="nl-NL" sz="1600" b="0" i="0" u="none" strike="noStrike" kern="0" cap="none" spc="0" normalizeH="0" baseline="0" noProof="0" dirty="0">
              <a:ln>
                <a:noFill/>
              </a:ln>
              <a:solidFill>
                <a:srgbClr val="000000"/>
              </a:solidFill>
              <a:effectLst/>
              <a:uLnTx/>
              <a:uFillTx/>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lang="nl-NL" sz="1600" b="0" i="0" u="none" strike="noStrike" kern="0" cap="none" spc="0" normalizeH="0" baseline="0" noProof="0" dirty="0">
              <a:ln>
                <a:noFill/>
              </a:ln>
              <a:solidFill>
                <a:srgbClr val="000000"/>
              </a:solidFill>
              <a:effectLst/>
              <a:uLnTx/>
              <a:uFillTx/>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lang="nl-NL" sz="1600" dirty="0">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lang="nl-NL" sz="1600" b="0" i="0" u="none" strike="noStrike" kern="0" cap="none" spc="0" normalizeH="0" baseline="0" noProof="0" dirty="0">
              <a:ln>
                <a:noFill/>
              </a:ln>
              <a:solidFill>
                <a:srgbClr val="000000"/>
              </a:solidFill>
              <a:effectLst/>
              <a:uLnTx/>
              <a:uFillTx/>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lang="nl-NL" sz="1600" b="0" i="0" u="none" strike="noStrike" kern="0" cap="none" spc="0" normalizeH="0" baseline="0" noProof="0" dirty="0">
              <a:ln>
                <a:noFill/>
              </a:ln>
              <a:solidFill>
                <a:srgbClr val="000000"/>
              </a:solidFill>
              <a:effectLst/>
              <a:uLnTx/>
              <a:uFillTx/>
              <a:latin typeface="Verdana"/>
              <a:ea typeface="Verdana"/>
              <a:sym typeface="Verdana"/>
            </a:endParaRPr>
          </a:p>
          <a:p>
            <a:pPr marR="0" lvl="0" algn="l" defTabSz="457200" rtl="0" eaLnBrk="1" fontAlgn="auto" latinLnBrk="0" hangingPunct="0">
              <a:lnSpc>
                <a:spcPts val="2300"/>
              </a:lnSpc>
              <a:spcBef>
                <a:spcPts val="0"/>
              </a:spcBef>
              <a:spcAft>
                <a:spcPts val="0"/>
              </a:spcAft>
              <a:buClrTx/>
              <a:buSzTx/>
              <a:tabLst/>
              <a:defRPr sz="1600">
                <a:latin typeface="Verdana"/>
                <a:ea typeface="Verdana"/>
                <a:cs typeface="Verdana"/>
                <a:sym typeface="Verdana"/>
              </a:defRPr>
            </a:pPr>
            <a:endParaRPr kumimoji="0" lang="nl-NL" sz="1600" i="0" u="none" strike="noStrike" kern="0" cap="none" spc="0" normalizeH="0" baseline="0" noProof="0" dirty="0">
              <a:ln>
                <a:noFill/>
              </a:ln>
              <a:solidFill>
                <a:srgbClr val="000000"/>
              </a:solidFill>
              <a:effectLst/>
              <a:uLnTx/>
              <a:uFillTx/>
              <a:latin typeface="Verdana"/>
              <a:ea typeface="Verdana"/>
              <a:sym typeface="Verdana"/>
            </a:endParaRPr>
          </a:p>
        </p:txBody>
      </p:sp>
      <p:pic>
        <p:nvPicPr>
          <p:cNvPr id="93" name="pasted-image.pdf"/>
          <p:cNvPicPr>
            <a:picLocks noChangeAspect="1"/>
          </p:cNvPicPr>
          <p:nvPr/>
        </p:nvPicPr>
        <p:blipFill rotWithShape="1">
          <a:blip r:embed="rId2" cstate="print"/>
          <a:srcRect t="42689" r="21041"/>
          <a:stretch/>
        </p:blipFill>
        <p:spPr>
          <a:xfrm>
            <a:off x="8178633" y="-8710"/>
            <a:ext cx="974076" cy="1113597"/>
          </a:xfrm>
          <a:prstGeom prst="rect">
            <a:avLst/>
          </a:prstGeom>
          <a:ln w="12700">
            <a:miter lim="400000"/>
          </a:ln>
        </p:spPr>
      </p:pic>
      <p:sp>
        <p:nvSpPr>
          <p:cNvPr id="3" name="Rechthoek 2"/>
          <p:cNvSpPr/>
          <p:nvPr/>
        </p:nvSpPr>
        <p:spPr>
          <a:xfrm>
            <a:off x="512956" y="4772724"/>
            <a:ext cx="7665677" cy="584775"/>
          </a:xfrm>
          <a:prstGeom prst="rect">
            <a:avLst/>
          </a:prstGeom>
        </p:spPr>
        <p:txBody>
          <a:bodyPr wrap="square">
            <a:spAutoFit/>
          </a:bodyPr>
          <a:lstStyle/>
          <a:p>
            <a:pPr marL="285750" indent="-285750">
              <a:buFont typeface="Arial" panose="020B0604020202020204" pitchFamily="34" charset="0"/>
              <a:buChar char="•"/>
            </a:pPr>
            <a:r>
              <a:rPr lang="nl-NL" sz="1600" dirty="0">
                <a:latin typeface="Verdana" panose="020B0604030504040204" pitchFamily="34" charset="0"/>
                <a:ea typeface="Verdana" panose="020B0604030504040204" pitchFamily="34" charset="0"/>
              </a:rPr>
              <a:t>Meer inzicht in en grip op samenwerkingspartner</a:t>
            </a:r>
          </a:p>
          <a:p>
            <a:pPr marL="285750" indent="-285750">
              <a:buFont typeface="Arial" panose="020B0604020202020204" pitchFamily="34" charset="0"/>
              <a:buChar char="•"/>
            </a:pPr>
            <a:r>
              <a:rPr lang="nl-NL" sz="1600" dirty="0">
                <a:latin typeface="Verdana" panose="020B0604030504040204" pitchFamily="34" charset="0"/>
                <a:ea typeface="Verdana" panose="020B0604030504040204" pitchFamily="34" charset="0"/>
              </a:rPr>
              <a:t>Raad meer in positie brengen bij afweging samenwerken of niet</a:t>
            </a:r>
          </a:p>
        </p:txBody>
      </p:sp>
      <p:pic>
        <p:nvPicPr>
          <p:cNvPr id="5" name="Afbeelding 4"/>
          <p:cNvPicPr>
            <a:picLocks noChangeAspect="1"/>
          </p:cNvPicPr>
          <p:nvPr/>
        </p:nvPicPr>
        <p:blipFill>
          <a:blip r:embed="rId3"/>
          <a:stretch>
            <a:fillRect/>
          </a:stretch>
        </p:blipFill>
        <p:spPr>
          <a:xfrm>
            <a:off x="2155151" y="1981165"/>
            <a:ext cx="3584759" cy="2109399"/>
          </a:xfrm>
          <a:prstGeom prst="rect">
            <a:avLst/>
          </a:prstGeom>
        </p:spPr>
      </p:pic>
    </p:spTree>
    <p:extLst>
      <p:ext uri="{BB962C8B-B14F-4D97-AF65-F5344CB8AC3E}">
        <p14:creationId xmlns:p14="http://schemas.microsoft.com/office/powerpoint/2010/main" val="2969954461"/>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p:nvPr/>
        </p:nvSpPr>
        <p:spPr>
          <a:xfrm>
            <a:off x="762000" y="1109434"/>
            <a:ext cx="8383810" cy="1"/>
          </a:xfrm>
          <a:prstGeom prst="line">
            <a:avLst/>
          </a:prstGeom>
          <a:ln w="12700">
            <a:solidFill>
              <a:srgbClr val="ED135B"/>
            </a:solidFill>
          </a:ln>
          <a:effectLst>
            <a:outerShdw blurRad="38100" dist="20000" dir="5400000" rotWithShape="0">
              <a:srgbClr val="000000">
                <a:alpha val="38000"/>
              </a:srgbClr>
            </a:outerShdw>
          </a:effectLst>
        </p:spPr>
        <p:txBody>
          <a:bodyPr lIns="45719" rIns="45719"/>
          <a:lstStyle/>
          <a:p>
            <a:pPr marL="0" marR="0" lvl="0" indent="0" algn="l" defTabSz="914400" rtl="0" eaLnBrk="1" fontAlgn="auto" latinLnBrk="0" hangingPunct="0">
              <a:lnSpc>
                <a:spcPct val="100000"/>
              </a:lnSpc>
              <a:spcBef>
                <a:spcPts val="0"/>
              </a:spcBef>
              <a:spcAft>
                <a:spcPts val="0"/>
              </a:spcAft>
              <a:buClrTx/>
              <a:buSzTx/>
              <a:buFontTx/>
              <a:buNone/>
              <a:tabLst/>
              <a:defRPr>
                <a:latin typeface="+mj-lt"/>
                <a:ea typeface="+mj-ea"/>
                <a:cs typeface="+mj-cs"/>
                <a:sym typeface="Helvetica"/>
              </a:defRPr>
            </a:pPr>
            <a:endParaRPr kumimoji="0" sz="1800" b="0" i="0" u="none" strike="noStrike" kern="0" cap="none" spc="0" normalizeH="0" baseline="0" noProof="0">
              <a:ln>
                <a:noFill/>
              </a:ln>
              <a:solidFill>
                <a:srgbClr val="000000"/>
              </a:solidFill>
              <a:effectLst/>
              <a:uLnTx/>
              <a:uFillTx/>
              <a:latin typeface="Helvetica"/>
              <a:cs typeface="Helvetica"/>
              <a:sym typeface="Helvetica"/>
            </a:endParaRPr>
          </a:p>
        </p:txBody>
      </p:sp>
      <p:sp>
        <p:nvSpPr>
          <p:cNvPr id="91" name="Shape 91"/>
          <p:cNvSpPr/>
          <p:nvPr/>
        </p:nvSpPr>
        <p:spPr>
          <a:xfrm>
            <a:off x="763587" y="341313"/>
            <a:ext cx="6705601" cy="666849"/>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defTabSz="457200">
              <a:lnSpc>
                <a:spcPts val="2600"/>
              </a:lnSpc>
              <a:defRPr sz="2400" b="1">
                <a:latin typeface="Verdana"/>
                <a:ea typeface="Verdana"/>
                <a:cs typeface="Verdana"/>
                <a:sym typeface="Verdana"/>
              </a:defRPr>
            </a:lvl1pPr>
          </a:lstStyle>
          <a:p>
            <a:pPr marL="0" marR="0" lvl="0" indent="0" algn="l" defTabSz="457200" rtl="0" eaLnBrk="1" fontAlgn="auto" latinLnBrk="0" hangingPunct="0">
              <a:lnSpc>
                <a:spcPts val="2600"/>
              </a:lnSpc>
              <a:spcBef>
                <a:spcPts val="0"/>
              </a:spcBef>
              <a:spcAft>
                <a:spcPts val="0"/>
              </a:spcAft>
              <a:buClrTx/>
              <a:buSzTx/>
              <a:buFontTx/>
              <a:buNone/>
              <a:tabLst/>
              <a:defRPr/>
            </a:pPr>
            <a:r>
              <a:rPr lang="nl-NL" i="1" dirty="0"/>
              <a:t>5c. Waar staan we nu?</a:t>
            </a:r>
            <a:br>
              <a:rPr lang="nl-NL" i="1" dirty="0"/>
            </a:br>
            <a:r>
              <a:rPr kumimoji="0" lang="nl-NL" sz="2400" b="1" i="0" u="none" strike="noStrike" kern="0" cap="none" spc="0" normalizeH="0" baseline="0" noProof="0" dirty="0">
                <a:ln>
                  <a:noFill/>
                </a:ln>
                <a:solidFill>
                  <a:srgbClr val="000000"/>
                </a:solidFill>
                <a:effectLst/>
                <a:uLnTx/>
                <a:uFillTx/>
                <a:latin typeface="Verdana"/>
                <a:ea typeface="Verdana"/>
                <a:sym typeface="Verdana"/>
              </a:rPr>
              <a:t>Provinciale samenwerking</a:t>
            </a:r>
            <a:endParaRPr kumimoji="0" sz="2400" b="1" i="0" u="none" strike="noStrike" kern="0" cap="none" spc="0" normalizeH="0" baseline="0" noProof="0" dirty="0">
              <a:ln>
                <a:noFill/>
              </a:ln>
              <a:solidFill>
                <a:srgbClr val="000000"/>
              </a:solidFill>
              <a:effectLst/>
              <a:uLnTx/>
              <a:uFillTx/>
              <a:latin typeface="Verdana"/>
              <a:ea typeface="Verdana"/>
              <a:sym typeface="Verdana"/>
            </a:endParaRPr>
          </a:p>
        </p:txBody>
      </p:sp>
      <p:sp>
        <p:nvSpPr>
          <p:cNvPr id="92" name="Shape 92"/>
          <p:cNvSpPr/>
          <p:nvPr/>
        </p:nvSpPr>
        <p:spPr>
          <a:xfrm>
            <a:off x="763585" y="1219199"/>
            <a:ext cx="7521193" cy="3539430"/>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lang="nl-NL" sz="1600" b="1" dirty="0">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r>
              <a:rPr lang="nl-NL" sz="1600" b="1" noProof="0" dirty="0">
                <a:latin typeface="Verdana"/>
                <a:ea typeface="Verdana"/>
                <a:sym typeface="Verdana"/>
              </a:rPr>
              <a:t>Je hebt elkaar nodig voor </a:t>
            </a:r>
            <a:r>
              <a:rPr lang="nl-NL" sz="1600" b="1" dirty="0">
                <a:latin typeface="Verdana"/>
                <a:ea typeface="Verdana"/>
                <a:sym typeface="Verdana"/>
              </a:rPr>
              <a:t>inzicht</a:t>
            </a:r>
            <a:r>
              <a:rPr lang="nl-NL" sz="1600" b="1" noProof="0" dirty="0">
                <a:latin typeface="Verdana"/>
                <a:ea typeface="Verdana"/>
                <a:sym typeface="Verdana"/>
              </a:rPr>
              <a:t>/beheersing</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lang="nl-NL" sz="1600" noProof="0" dirty="0">
                <a:latin typeface="Verdana"/>
                <a:ea typeface="Verdana"/>
                <a:sym typeface="Verdana"/>
              </a:rPr>
              <a:t>Gedeeld toekomst beeld, onderling vertrouwen </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lang="nl-NL" sz="1600" noProof="0" dirty="0">
                <a:latin typeface="Verdana"/>
                <a:ea typeface="Verdana"/>
                <a:sym typeface="Verdana"/>
              </a:rPr>
              <a:t>Vragenlijst provincie breed vastgesteld</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lang="nl-NL" sz="1600" dirty="0">
                <a:latin typeface="Verdana"/>
                <a:ea typeface="Verdana"/>
                <a:sym typeface="Verdana"/>
              </a:rPr>
              <a:t>Experimenteel b</a:t>
            </a:r>
            <a:r>
              <a:rPr lang="nl-NL" sz="1600" noProof="0" dirty="0" err="1">
                <a:latin typeface="Verdana"/>
                <a:ea typeface="Verdana"/>
                <a:sym typeface="Verdana"/>
              </a:rPr>
              <a:t>egonnen</a:t>
            </a:r>
            <a:r>
              <a:rPr lang="nl-NL" sz="1600" dirty="0">
                <a:latin typeface="Verdana"/>
                <a:ea typeface="Verdana"/>
                <a:sym typeface="Verdana"/>
              </a:rPr>
              <a:t> </a:t>
            </a:r>
            <a:r>
              <a:rPr lang="nl-NL" sz="1600" noProof="0" dirty="0">
                <a:latin typeface="Verdana"/>
                <a:ea typeface="Verdana"/>
                <a:sym typeface="Verdana"/>
              </a:rPr>
              <a:t>met 2 verbonden partijen</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lang="nl-NL" sz="1600" dirty="0">
                <a:latin typeface="Verdana"/>
                <a:ea typeface="Verdana"/>
                <a:sym typeface="Verdana"/>
              </a:rPr>
              <a:t>Ook hier: een goed gesprek is belangrijk </a:t>
            </a:r>
          </a:p>
          <a:p>
            <a:pPr marR="0" lvl="0" algn="l" defTabSz="457200" rtl="0" eaLnBrk="1" fontAlgn="auto" latinLnBrk="0" hangingPunct="0">
              <a:lnSpc>
                <a:spcPts val="2300"/>
              </a:lnSpc>
              <a:spcBef>
                <a:spcPts val="0"/>
              </a:spcBef>
              <a:spcAft>
                <a:spcPts val="0"/>
              </a:spcAft>
              <a:buClrTx/>
              <a:buSzTx/>
              <a:tabLst/>
              <a:defRPr sz="1600">
                <a:latin typeface="Verdana"/>
                <a:ea typeface="Verdana"/>
                <a:cs typeface="Verdana"/>
                <a:sym typeface="Verdana"/>
              </a:defRPr>
            </a:pPr>
            <a:endParaRPr lang="nl-NL" sz="1600" dirty="0">
              <a:latin typeface="Verdana"/>
              <a:ea typeface="Verdana"/>
              <a:sym typeface="Verdana"/>
            </a:endParaRPr>
          </a:p>
          <a:p>
            <a:pPr marR="0" lvl="0" algn="l" defTabSz="457200" rtl="0" eaLnBrk="1" fontAlgn="auto" latinLnBrk="0" hangingPunct="0">
              <a:lnSpc>
                <a:spcPts val="2300"/>
              </a:lnSpc>
              <a:spcBef>
                <a:spcPts val="0"/>
              </a:spcBef>
              <a:spcAft>
                <a:spcPts val="0"/>
              </a:spcAft>
              <a:buClrTx/>
              <a:buSzTx/>
              <a:tabLst/>
              <a:defRPr sz="1600">
                <a:latin typeface="Verdana"/>
                <a:ea typeface="Verdana"/>
                <a:cs typeface="Verdana"/>
                <a:sym typeface="Verdana"/>
              </a:defRPr>
            </a:pPr>
            <a:r>
              <a:rPr lang="nl-NL" sz="1600" b="1" dirty="0">
                <a:latin typeface="Verdana"/>
                <a:ea typeface="Verdana"/>
                <a:sym typeface="Verdana"/>
              </a:rPr>
              <a:t>Doorontwikkeling 2021</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kumimoji="0" lang="nl-NL" sz="1600" i="0" u="none" strike="noStrike" kern="0" cap="none" spc="0" normalizeH="0" baseline="0" noProof="0" dirty="0">
                <a:ln>
                  <a:noFill/>
                </a:ln>
                <a:solidFill>
                  <a:srgbClr val="000000"/>
                </a:solidFill>
                <a:effectLst/>
                <a:uLnTx/>
                <a:uFillTx/>
                <a:latin typeface="Verdana"/>
                <a:ea typeface="Verdana"/>
                <a:sym typeface="Verdana"/>
              </a:rPr>
              <a:t>Alle </a:t>
            </a:r>
            <a:r>
              <a:rPr kumimoji="0" lang="nl-NL" sz="1600" i="0" u="none" strike="noStrike" kern="0" cap="none" spc="0" normalizeH="0" noProof="0" dirty="0">
                <a:ln>
                  <a:noFill/>
                </a:ln>
                <a:solidFill>
                  <a:srgbClr val="000000"/>
                </a:solidFill>
                <a:effectLst/>
                <a:uLnTx/>
                <a:uFillTx/>
                <a:latin typeface="Verdana"/>
                <a:ea typeface="Verdana"/>
                <a:sym typeface="Verdana"/>
              </a:rPr>
              <a:t>verbonden partijen </a:t>
            </a:r>
            <a:r>
              <a:rPr lang="nl-NL" sz="1600" dirty="0">
                <a:latin typeface="Verdana"/>
                <a:ea typeface="Verdana"/>
                <a:sym typeface="Verdana"/>
              </a:rPr>
              <a:t>+</a:t>
            </a:r>
            <a:r>
              <a:rPr kumimoji="0" lang="nl-NL" sz="1600" i="0" u="none" strike="noStrike" kern="0" cap="none" spc="0" normalizeH="0" noProof="0" dirty="0">
                <a:ln>
                  <a:noFill/>
                </a:ln>
                <a:solidFill>
                  <a:srgbClr val="000000"/>
                </a:solidFill>
                <a:effectLst/>
                <a:uLnTx/>
                <a:uFillTx/>
                <a:latin typeface="Verdana"/>
                <a:ea typeface="Verdana"/>
                <a:sym typeface="Verdana"/>
              </a:rPr>
              <a:t> andere samenwerkingspartners</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lang="nl-NL" sz="1600" dirty="0">
                <a:latin typeface="Verdana"/>
                <a:ea typeface="Verdana"/>
                <a:sym typeface="Verdana"/>
              </a:rPr>
              <a:t>Werkzaamheden provinciaal verdelen (efficiency)</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endParaRPr kumimoji="0" lang="nl-NL" sz="1600" i="0" u="none" strike="noStrike" kern="0" cap="none" spc="0" normalizeH="0" baseline="0" noProof="0" dirty="0">
              <a:ln>
                <a:noFill/>
              </a:ln>
              <a:solidFill>
                <a:srgbClr val="000000"/>
              </a:solidFill>
              <a:effectLst/>
              <a:uLnTx/>
              <a:uFillTx/>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lang="nl-NL" sz="1600" b="0" i="0" u="none" strike="noStrike" kern="0" cap="none" spc="0" normalizeH="0" baseline="0" noProof="0" dirty="0">
              <a:ln>
                <a:noFill/>
              </a:ln>
              <a:solidFill>
                <a:srgbClr val="000000"/>
              </a:solidFill>
              <a:effectLst/>
              <a:uLnTx/>
              <a:uFillTx/>
              <a:latin typeface="Verdana"/>
              <a:ea typeface="Verdana"/>
              <a:sym typeface="Verdana"/>
            </a:endParaRPr>
          </a:p>
        </p:txBody>
      </p:sp>
      <p:pic>
        <p:nvPicPr>
          <p:cNvPr id="93" name="pasted-image.pdf"/>
          <p:cNvPicPr>
            <a:picLocks noChangeAspect="1"/>
          </p:cNvPicPr>
          <p:nvPr/>
        </p:nvPicPr>
        <p:blipFill rotWithShape="1">
          <a:blip r:embed="rId3" cstate="print"/>
          <a:srcRect t="42689" r="21041"/>
          <a:stretch/>
        </p:blipFill>
        <p:spPr>
          <a:xfrm>
            <a:off x="8178633" y="-8710"/>
            <a:ext cx="974076" cy="1113597"/>
          </a:xfrm>
          <a:prstGeom prst="rect">
            <a:avLst/>
          </a:prstGeom>
          <a:ln w="12700">
            <a:miter lim="400000"/>
          </a:ln>
        </p:spPr>
      </p:pic>
    </p:spTree>
    <p:extLst>
      <p:ext uri="{BB962C8B-B14F-4D97-AF65-F5344CB8AC3E}">
        <p14:creationId xmlns:p14="http://schemas.microsoft.com/office/powerpoint/2010/main" val="1803179443"/>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p:nvPr/>
        </p:nvSpPr>
        <p:spPr>
          <a:xfrm>
            <a:off x="762000" y="1109434"/>
            <a:ext cx="8383810" cy="1"/>
          </a:xfrm>
          <a:prstGeom prst="line">
            <a:avLst/>
          </a:prstGeom>
          <a:ln w="12700">
            <a:solidFill>
              <a:srgbClr val="ED135B"/>
            </a:solidFill>
          </a:ln>
          <a:effectLst>
            <a:outerShdw blurRad="38100" dist="20000" dir="5400000" rotWithShape="0">
              <a:srgbClr val="000000">
                <a:alpha val="38000"/>
              </a:srgbClr>
            </a:outerShdw>
          </a:effectLst>
        </p:spPr>
        <p:txBody>
          <a:bodyPr lIns="45719" rIns="45719"/>
          <a:lstStyle/>
          <a:p>
            <a:pPr marL="0" marR="0" lvl="0" indent="0" algn="l" defTabSz="914400" rtl="0" eaLnBrk="1" fontAlgn="auto" latinLnBrk="0" hangingPunct="0">
              <a:lnSpc>
                <a:spcPct val="100000"/>
              </a:lnSpc>
              <a:spcBef>
                <a:spcPts val="0"/>
              </a:spcBef>
              <a:spcAft>
                <a:spcPts val="0"/>
              </a:spcAft>
              <a:buClrTx/>
              <a:buSzTx/>
              <a:buFontTx/>
              <a:buNone/>
              <a:tabLst/>
              <a:defRPr>
                <a:latin typeface="+mj-lt"/>
                <a:ea typeface="+mj-ea"/>
                <a:cs typeface="+mj-cs"/>
                <a:sym typeface="Helvetica"/>
              </a:defRPr>
            </a:pPr>
            <a:endParaRPr kumimoji="0" sz="1800" b="0" i="0" u="none" strike="noStrike" kern="0" cap="none" spc="0" normalizeH="0" baseline="0" noProof="0">
              <a:ln>
                <a:noFill/>
              </a:ln>
              <a:solidFill>
                <a:srgbClr val="000000"/>
              </a:solidFill>
              <a:effectLst/>
              <a:uLnTx/>
              <a:uFillTx/>
              <a:latin typeface="Helvetica"/>
              <a:cs typeface="Helvetica"/>
              <a:sym typeface="Helvetica"/>
            </a:endParaRPr>
          </a:p>
        </p:txBody>
      </p:sp>
      <p:sp>
        <p:nvSpPr>
          <p:cNvPr id="91" name="Shape 91"/>
          <p:cNvSpPr/>
          <p:nvPr/>
        </p:nvSpPr>
        <p:spPr>
          <a:xfrm>
            <a:off x="763587" y="341313"/>
            <a:ext cx="6705601" cy="666849"/>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defTabSz="457200">
              <a:lnSpc>
                <a:spcPts val="2600"/>
              </a:lnSpc>
              <a:defRPr sz="2400" b="1">
                <a:latin typeface="Verdana"/>
                <a:ea typeface="Verdana"/>
                <a:cs typeface="Verdana"/>
                <a:sym typeface="Verdana"/>
              </a:defRPr>
            </a:lvl1pPr>
          </a:lstStyle>
          <a:p>
            <a:pPr marL="0" marR="0" lvl="0" indent="0" algn="l" defTabSz="457200" rtl="0" eaLnBrk="1" fontAlgn="auto" latinLnBrk="0" hangingPunct="0">
              <a:lnSpc>
                <a:spcPts val="2600"/>
              </a:lnSpc>
              <a:spcBef>
                <a:spcPts val="0"/>
              </a:spcBef>
              <a:spcAft>
                <a:spcPts val="0"/>
              </a:spcAft>
              <a:buClrTx/>
              <a:buSzTx/>
              <a:buFontTx/>
              <a:buNone/>
              <a:tabLst/>
              <a:defRPr/>
            </a:pPr>
            <a:r>
              <a:rPr kumimoji="0" lang="nl-NL" sz="2400" b="1" i="1" u="none" strike="noStrike" kern="0" cap="none" spc="0" normalizeH="0" baseline="0" noProof="0" dirty="0">
                <a:ln>
                  <a:noFill/>
                </a:ln>
                <a:solidFill>
                  <a:srgbClr val="000000"/>
                </a:solidFill>
                <a:effectLst/>
                <a:uLnTx/>
                <a:uFillTx/>
                <a:latin typeface="Verdana"/>
                <a:ea typeface="Verdana"/>
                <a:sym typeface="Verdana"/>
              </a:rPr>
              <a:t>6. Waar willen we naar toe?</a:t>
            </a:r>
            <a:br>
              <a:rPr kumimoji="0" lang="nl-NL" sz="2400" b="1" i="0" u="none" strike="noStrike" kern="0" cap="none" spc="0" normalizeH="0" baseline="0" noProof="0" dirty="0">
                <a:ln>
                  <a:noFill/>
                </a:ln>
                <a:solidFill>
                  <a:srgbClr val="000000"/>
                </a:solidFill>
                <a:effectLst/>
                <a:uLnTx/>
                <a:uFillTx/>
                <a:latin typeface="Verdana"/>
                <a:ea typeface="Verdana"/>
                <a:sym typeface="Verdana"/>
              </a:rPr>
            </a:br>
            <a:r>
              <a:rPr kumimoji="0" lang="nl-NL" sz="2400" b="1" i="0" u="none" strike="noStrike" kern="0" cap="none" spc="0" normalizeH="0" baseline="0" noProof="0" dirty="0" err="1">
                <a:ln>
                  <a:noFill/>
                </a:ln>
                <a:solidFill>
                  <a:srgbClr val="000000"/>
                </a:solidFill>
                <a:effectLst/>
                <a:uLnTx/>
                <a:uFillTx/>
                <a:latin typeface="Verdana"/>
                <a:ea typeface="Verdana"/>
                <a:sym typeface="Verdana"/>
              </a:rPr>
              <a:t>Self</a:t>
            </a:r>
            <a:r>
              <a:rPr kumimoji="0" lang="nl-NL" sz="2400" b="1" i="0" u="none" strike="noStrike" kern="0" cap="none" spc="0" normalizeH="0" baseline="0" noProof="0" dirty="0">
                <a:ln>
                  <a:noFill/>
                </a:ln>
                <a:solidFill>
                  <a:srgbClr val="000000"/>
                </a:solidFill>
                <a:effectLst/>
                <a:uLnTx/>
                <a:uFillTx/>
                <a:latin typeface="Verdana"/>
                <a:ea typeface="Verdana"/>
                <a:sym typeface="Verdana"/>
              </a:rPr>
              <a:t>-assessment</a:t>
            </a:r>
            <a:r>
              <a:rPr kumimoji="0" lang="nl-NL" sz="2400" b="1" i="0" u="none" strike="noStrike" kern="0" cap="none" spc="0" normalizeH="0" noProof="0" dirty="0">
                <a:ln>
                  <a:noFill/>
                </a:ln>
                <a:solidFill>
                  <a:srgbClr val="000000"/>
                </a:solidFill>
                <a:effectLst/>
                <a:uLnTx/>
                <a:uFillTx/>
                <a:latin typeface="Verdana"/>
                <a:ea typeface="Verdana"/>
                <a:sym typeface="Verdana"/>
              </a:rPr>
              <a:t> </a:t>
            </a:r>
            <a:endParaRPr kumimoji="0" sz="2400" b="1" i="0" u="none" strike="noStrike" kern="0" cap="none" spc="0" normalizeH="0" baseline="0" noProof="0" dirty="0">
              <a:ln>
                <a:noFill/>
              </a:ln>
              <a:solidFill>
                <a:srgbClr val="000000"/>
              </a:solidFill>
              <a:effectLst/>
              <a:uLnTx/>
              <a:uFillTx/>
              <a:latin typeface="Verdana"/>
              <a:ea typeface="Verdana"/>
              <a:sym typeface="Verdana"/>
            </a:endParaRPr>
          </a:p>
        </p:txBody>
      </p:sp>
      <p:sp>
        <p:nvSpPr>
          <p:cNvPr id="92" name="Shape 92"/>
          <p:cNvSpPr/>
          <p:nvPr/>
        </p:nvSpPr>
        <p:spPr>
          <a:xfrm>
            <a:off x="763585" y="1219199"/>
            <a:ext cx="7521193" cy="560409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r>
              <a:rPr lang="nl-NL" sz="1600" b="1" noProof="0" dirty="0">
                <a:latin typeface="Verdana"/>
                <a:ea typeface="Verdana"/>
                <a:sym typeface="Verdana"/>
              </a:rPr>
              <a:t>Waarom?</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lang="nl-NL" sz="1600" noProof="0" dirty="0">
                <a:latin typeface="Verdana"/>
                <a:ea typeface="Verdana"/>
                <a:sym typeface="Verdana"/>
              </a:rPr>
              <a:t>In Control Statement (aanleiding)</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lang="nl-NL" sz="1600" dirty="0">
                <a:latin typeface="Verdana"/>
                <a:ea typeface="Verdana"/>
                <a:sym typeface="Verdana"/>
              </a:rPr>
              <a:t>Visie op control (oorzaak)</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endParaRPr lang="nl-NL" sz="1600" dirty="0">
              <a:latin typeface="Verdana"/>
              <a:ea typeface="Verdana"/>
              <a:sym typeface="Verdana"/>
            </a:endParaRPr>
          </a:p>
          <a:p>
            <a:pPr marR="0" lvl="0" algn="l" defTabSz="457200" rtl="0" eaLnBrk="1" fontAlgn="auto" latinLnBrk="0" hangingPunct="0">
              <a:lnSpc>
                <a:spcPts val="2300"/>
              </a:lnSpc>
              <a:spcBef>
                <a:spcPts val="0"/>
              </a:spcBef>
              <a:spcAft>
                <a:spcPts val="0"/>
              </a:spcAft>
              <a:buClrTx/>
              <a:buSzTx/>
              <a:tabLst/>
              <a:defRPr sz="1600">
                <a:latin typeface="Verdana"/>
                <a:ea typeface="Verdana"/>
                <a:cs typeface="Verdana"/>
                <a:sym typeface="Verdana"/>
              </a:defRPr>
            </a:pPr>
            <a:r>
              <a:rPr lang="nl-NL" sz="1600" b="1" dirty="0">
                <a:latin typeface="Verdana"/>
                <a:ea typeface="Verdana"/>
                <a:sym typeface="Verdana"/>
              </a:rPr>
              <a:t>Wat?</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lang="nl-NL" sz="1600" dirty="0">
                <a:latin typeface="Verdana"/>
                <a:ea typeface="Verdana"/>
                <a:sym typeface="Verdana"/>
              </a:rPr>
              <a:t>Het idee van de </a:t>
            </a:r>
            <a:r>
              <a:rPr lang="nl-NL" sz="1600" dirty="0" err="1">
                <a:latin typeface="Verdana"/>
                <a:ea typeface="Verdana"/>
                <a:sym typeface="Verdana"/>
              </a:rPr>
              <a:t>self</a:t>
            </a:r>
            <a:r>
              <a:rPr lang="nl-NL" sz="1600" dirty="0">
                <a:latin typeface="Verdana"/>
                <a:ea typeface="Verdana"/>
                <a:sym typeface="Verdana"/>
              </a:rPr>
              <a:t>-assessment is om op alle onderwerpen uit de visie op control met een beknopt aantal vragen een beeld te krijgen van de mate van ‘in control’.</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lang="nl-NL" sz="1600" dirty="0">
                <a:latin typeface="Verdana"/>
                <a:ea typeface="Verdana"/>
                <a:sym typeface="Verdana"/>
              </a:rPr>
              <a:t>De vragen zijn gebaseerd op het INK-model en de volwassenheidsstadia uit het </a:t>
            </a:r>
            <a:r>
              <a:rPr lang="nl-NL" sz="1600" dirty="0" err="1">
                <a:latin typeface="Verdana"/>
                <a:ea typeface="Verdana"/>
                <a:sym typeface="Verdana"/>
              </a:rPr>
              <a:t>Overheidsontwikkelmodel</a:t>
            </a:r>
            <a:r>
              <a:rPr lang="nl-NL" sz="1600" dirty="0">
                <a:latin typeface="Verdana"/>
                <a:ea typeface="Verdana"/>
                <a:sym typeface="Verdana"/>
              </a:rPr>
              <a:t>.</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endParaRPr lang="nl-NL" sz="1600" dirty="0">
              <a:latin typeface="Verdana"/>
              <a:ea typeface="Verdana"/>
              <a:sym typeface="Verdana"/>
            </a:endParaRPr>
          </a:p>
          <a:p>
            <a:pPr marR="0" lvl="0" algn="l" defTabSz="457200" rtl="0" eaLnBrk="1" fontAlgn="auto" latinLnBrk="0" hangingPunct="0">
              <a:lnSpc>
                <a:spcPts val="2300"/>
              </a:lnSpc>
              <a:spcBef>
                <a:spcPts val="0"/>
              </a:spcBef>
              <a:spcAft>
                <a:spcPts val="0"/>
              </a:spcAft>
              <a:buClrTx/>
              <a:buSzTx/>
              <a:tabLst/>
              <a:defRPr sz="1600">
                <a:latin typeface="Verdana"/>
                <a:ea typeface="Verdana"/>
                <a:cs typeface="Verdana"/>
                <a:sym typeface="Verdana"/>
              </a:defRPr>
            </a:pPr>
            <a:r>
              <a:rPr lang="nl-NL" sz="1600" b="1" dirty="0">
                <a:latin typeface="Verdana"/>
                <a:ea typeface="Verdana"/>
                <a:sym typeface="Verdana"/>
              </a:rPr>
              <a:t>Waartoe?</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lang="nl-NL" sz="1600" dirty="0">
                <a:latin typeface="Verdana"/>
                <a:ea typeface="Verdana"/>
                <a:sym typeface="Verdana"/>
              </a:rPr>
              <a:t>De </a:t>
            </a:r>
            <a:r>
              <a:rPr lang="nl-NL" sz="1600" dirty="0" err="1">
                <a:latin typeface="Verdana"/>
                <a:ea typeface="Verdana"/>
                <a:sym typeface="Verdana"/>
              </a:rPr>
              <a:t>self</a:t>
            </a:r>
            <a:r>
              <a:rPr lang="nl-NL" sz="1600" dirty="0">
                <a:latin typeface="Verdana"/>
                <a:ea typeface="Verdana"/>
                <a:sym typeface="Verdana"/>
              </a:rPr>
              <a:t>-assessments geven een beeld van waar de organisatie staat.</a:t>
            </a:r>
          </a:p>
          <a:p>
            <a:pPr marL="285750" lvl="0" indent="-285750" defTabSz="457200">
              <a:lnSpc>
                <a:spcPts val="2300"/>
              </a:lnSpc>
              <a:buFont typeface="Arial" panose="020B0604020202020204" pitchFamily="34" charset="0"/>
              <a:buChar char="•"/>
              <a:defRPr sz="1600">
                <a:latin typeface="Verdana"/>
                <a:ea typeface="Verdana"/>
                <a:cs typeface="Verdana"/>
                <a:sym typeface="Verdana"/>
              </a:defRPr>
            </a:pPr>
            <a:r>
              <a:rPr lang="nl-NL" sz="1600" dirty="0">
                <a:latin typeface="Verdana"/>
                <a:ea typeface="Verdana"/>
                <a:sym typeface="Verdana"/>
              </a:rPr>
              <a:t>Het </a:t>
            </a:r>
            <a:r>
              <a:rPr lang="nl-NL" sz="1600" dirty="0" err="1">
                <a:latin typeface="Verdana"/>
                <a:ea typeface="Verdana"/>
                <a:sym typeface="Verdana"/>
              </a:rPr>
              <a:t>self</a:t>
            </a:r>
            <a:r>
              <a:rPr lang="nl-NL" sz="1600" dirty="0">
                <a:latin typeface="Verdana"/>
                <a:ea typeface="Verdana"/>
                <a:sym typeface="Verdana"/>
              </a:rPr>
              <a:t>-assessment is de start voor het gesprek, gevolgd door bijvoorbeeld verdieping op een aantal onderwerpen.</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lang="nl-NL" sz="1600" dirty="0">
                <a:latin typeface="Verdana"/>
                <a:ea typeface="Verdana"/>
                <a:sym typeface="Verdana"/>
              </a:rPr>
              <a:t>Door het </a:t>
            </a:r>
            <a:r>
              <a:rPr lang="nl-NL" sz="1600" dirty="0" err="1">
                <a:latin typeface="Verdana"/>
                <a:ea typeface="Verdana"/>
                <a:sym typeface="Verdana"/>
              </a:rPr>
              <a:t>self</a:t>
            </a:r>
            <a:r>
              <a:rPr lang="nl-NL" sz="1600" dirty="0">
                <a:latin typeface="Verdana"/>
                <a:ea typeface="Verdana"/>
                <a:sym typeface="Verdana"/>
              </a:rPr>
              <a:t>-assessment wordt de aandacht van afdelingshoofden expliciet op alle onderdelen uit de visie gelegd, als versterking van eerste lijn control én voelen ze zich geholpen.</a:t>
            </a:r>
          </a:p>
          <a:p>
            <a:pPr marR="0" lvl="0" algn="l" defTabSz="457200" rtl="0" eaLnBrk="1" fontAlgn="auto" latinLnBrk="0" hangingPunct="0">
              <a:lnSpc>
                <a:spcPts val="2300"/>
              </a:lnSpc>
              <a:spcBef>
                <a:spcPts val="0"/>
              </a:spcBef>
              <a:spcAft>
                <a:spcPts val="0"/>
              </a:spcAft>
              <a:buClrTx/>
              <a:buSzTx/>
              <a:tabLst/>
              <a:defRPr sz="1600">
                <a:latin typeface="Verdana"/>
                <a:ea typeface="Verdana"/>
                <a:cs typeface="Verdana"/>
                <a:sym typeface="Verdana"/>
              </a:defRPr>
            </a:pPr>
            <a:endParaRPr lang="nl-NL" sz="1600" dirty="0">
              <a:latin typeface="Verdana"/>
              <a:ea typeface="Verdana"/>
              <a:sym typeface="Verdana"/>
            </a:endParaRPr>
          </a:p>
        </p:txBody>
      </p:sp>
      <p:pic>
        <p:nvPicPr>
          <p:cNvPr id="93" name="pasted-image.pdf"/>
          <p:cNvPicPr>
            <a:picLocks noChangeAspect="1"/>
          </p:cNvPicPr>
          <p:nvPr/>
        </p:nvPicPr>
        <p:blipFill rotWithShape="1">
          <a:blip r:embed="rId3" cstate="print"/>
          <a:srcRect t="42689" r="21041"/>
          <a:stretch/>
        </p:blipFill>
        <p:spPr>
          <a:xfrm>
            <a:off x="8178633" y="-8710"/>
            <a:ext cx="974076" cy="1113597"/>
          </a:xfrm>
          <a:prstGeom prst="rect">
            <a:avLst/>
          </a:prstGeom>
          <a:ln w="12700">
            <a:miter lim="400000"/>
          </a:ln>
        </p:spPr>
      </p:pic>
    </p:spTree>
    <p:extLst>
      <p:ext uri="{BB962C8B-B14F-4D97-AF65-F5344CB8AC3E}">
        <p14:creationId xmlns:p14="http://schemas.microsoft.com/office/powerpoint/2010/main" val="2815688304"/>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p:nvPr/>
        </p:nvSpPr>
        <p:spPr>
          <a:xfrm>
            <a:off x="762000" y="1109434"/>
            <a:ext cx="8383810" cy="1"/>
          </a:xfrm>
          <a:prstGeom prst="line">
            <a:avLst/>
          </a:prstGeom>
          <a:ln w="12700">
            <a:solidFill>
              <a:srgbClr val="ED135B"/>
            </a:solidFill>
          </a:ln>
          <a:effectLst>
            <a:outerShdw blurRad="38100" dist="20000" dir="5400000" rotWithShape="0">
              <a:srgbClr val="000000">
                <a:alpha val="38000"/>
              </a:srgbClr>
            </a:outerShdw>
          </a:effectLst>
        </p:spPr>
        <p:txBody>
          <a:bodyPr lIns="45719" rIns="45719"/>
          <a:lstStyle/>
          <a:p>
            <a:pPr>
              <a:defRPr>
                <a:latin typeface="+mj-lt"/>
                <a:ea typeface="+mj-ea"/>
                <a:cs typeface="+mj-cs"/>
                <a:sym typeface="Helvetica"/>
              </a:defRPr>
            </a:pPr>
            <a:endParaRPr/>
          </a:p>
        </p:txBody>
      </p:sp>
      <p:sp>
        <p:nvSpPr>
          <p:cNvPr id="91" name="Shape 91"/>
          <p:cNvSpPr/>
          <p:nvPr/>
        </p:nvSpPr>
        <p:spPr>
          <a:xfrm>
            <a:off x="763587" y="341313"/>
            <a:ext cx="6705601" cy="333425"/>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defTabSz="457200">
              <a:lnSpc>
                <a:spcPts val="2600"/>
              </a:lnSpc>
              <a:defRPr sz="2400" b="1">
                <a:latin typeface="Verdana"/>
                <a:ea typeface="Verdana"/>
                <a:cs typeface="Verdana"/>
                <a:sym typeface="Verdana"/>
              </a:defRPr>
            </a:lvl1pPr>
          </a:lstStyle>
          <a:p>
            <a:r>
              <a:rPr lang="nl-NL" i="1" dirty="0"/>
              <a:t>1. </a:t>
            </a:r>
            <a:r>
              <a:rPr lang="nl-NL" dirty="0"/>
              <a:t>Voorstellen</a:t>
            </a:r>
            <a:endParaRPr dirty="0"/>
          </a:p>
        </p:txBody>
      </p:sp>
      <p:sp>
        <p:nvSpPr>
          <p:cNvPr id="92" name="Shape 92"/>
          <p:cNvSpPr/>
          <p:nvPr/>
        </p:nvSpPr>
        <p:spPr>
          <a:xfrm>
            <a:off x="763586" y="1219199"/>
            <a:ext cx="7910514" cy="263790"/>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defTabSz="457200">
              <a:lnSpc>
                <a:spcPts val="2300"/>
              </a:lnSpc>
              <a:defRPr sz="1600" b="1">
                <a:latin typeface="Verdana"/>
                <a:ea typeface="Verdana"/>
                <a:cs typeface="Verdana"/>
                <a:sym typeface="Verdana"/>
              </a:defRPr>
            </a:pPr>
            <a:endParaRPr dirty="0"/>
          </a:p>
        </p:txBody>
      </p:sp>
      <p:pic>
        <p:nvPicPr>
          <p:cNvPr id="93" name="pasted-image.pdf"/>
          <p:cNvPicPr>
            <a:picLocks noChangeAspect="1"/>
          </p:cNvPicPr>
          <p:nvPr/>
        </p:nvPicPr>
        <p:blipFill rotWithShape="1">
          <a:blip r:embed="rId3" cstate="print"/>
          <a:srcRect t="42689" r="21041"/>
          <a:stretch/>
        </p:blipFill>
        <p:spPr>
          <a:xfrm>
            <a:off x="8178633" y="-8710"/>
            <a:ext cx="974076" cy="1113597"/>
          </a:xfrm>
          <a:prstGeom prst="rect">
            <a:avLst/>
          </a:prstGeom>
          <a:ln w="12700">
            <a:miter lim="400000"/>
          </a:ln>
        </p:spPr>
      </p:pic>
      <p:sp>
        <p:nvSpPr>
          <p:cNvPr id="2" name="Tekstvak 1"/>
          <p:cNvSpPr txBox="1"/>
          <p:nvPr/>
        </p:nvSpPr>
        <p:spPr>
          <a:xfrm>
            <a:off x="762000" y="1482989"/>
            <a:ext cx="6451600" cy="50167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nl-NL" sz="1600" b="1" dirty="0">
                <a:latin typeface="Verdana" panose="020B0604030504040204" pitchFamily="34" charset="0"/>
                <a:ea typeface="Verdana" panose="020B0604030504040204" pitchFamily="34" charset="0"/>
              </a:rPr>
              <a:t>Gemeente Heerenveen</a:t>
            </a:r>
          </a:p>
          <a:p>
            <a:pPr marL="285750" marR="0" indent="-285750" algn="l" defTabSz="914400" rtl="0" fontAlgn="auto" latinLnBrk="0" hangingPunct="0">
              <a:lnSpc>
                <a:spcPct val="100000"/>
              </a:lnSpc>
              <a:spcBef>
                <a:spcPts val="0"/>
              </a:spcBef>
              <a:spcAft>
                <a:spcPts val="0"/>
              </a:spcAft>
              <a:buClrTx/>
              <a:buSzTx/>
              <a:buFont typeface="Wingdings" panose="05000000000000000000" pitchFamily="2" charset="2"/>
              <a:buChar char="ü"/>
              <a:tabLst/>
            </a:pPr>
            <a:r>
              <a:rPr kumimoji="0" lang="nl-NL" sz="1600" b="0" i="0" u="none" strike="noStrike" cap="none" spc="0" normalizeH="0" baseline="0" dirty="0">
                <a:ln>
                  <a:noFill/>
                </a:ln>
                <a:solidFill>
                  <a:srgbClr val="000000"/>
                </a:solidFill>
                <a:effectLst/>
                <a:uFillTx/>
                <a:latin typeface="Verdana" panose="020B0604030504040204" pitchFamily="34" charset="0"/>
                <a:ea typeface="Verdana" panose="020B0604030504040204" pitchFamily="34" charset="0"/>
                <a:sym typeface="Calibri"/>
              </a:rPr>
              <a:t>Ambitieus</a:t>
            </a:r>
            <a:r>
              <a:rPr lang="nl-NL" sz="1600" dirty="0">
                <a:latin typeface="Verdana" panose="020B0604030504040204" pitchFamily="34" charset="0"/>
                <a:ea typeface="Verdana" panose="020B0604030504040204" pitchFamily="34" charset="0"/>
              </a:rPr>
              <a:t>, creatief en volop in beweging</a:t>
            </a:r>
          </a:p>
          <a:p>
            <a:pPr marL="285750" marR="0" indent="-285750" algn="l" defTabSz="914400" rtl="0" fontAlgn="auto" latinLnBrk="0" hangingPunct="0">
              <a:lnSpc>
                <a:spcPct val="100000"/>
              </a:lnSpc>
              <a:spcBef>
                <a:spcPts val="0"/>
              </a:spcBef>
              <a:spcAft>
                <a:spcPts val="0"/>
              </a:spcAft>
              <a:buClrTx/>
              <a:buSzTx/>
              <a:buFont typeface="Wingdings" panose="05000000000000000000" pitchFamily="2" charset="2"/>
              <a:buChar char="ü"/>
              <a:tabLst/>
            </a:pPr>
            <a:r>
              <a:rPr lang="nl-NL" sz="1600" dirty="0">
                <a:latin typeface="Verdana" panose="020B0604030504040204" pitchFamily="34" charset="0"/>
                <a:ea typeface="Verdana" panose="020B0604030504040204" pitchFamily="34" charset="0"/>
              </a:rPr>
              <a:t>Werken vanuit de bedoeling </a:t>
            </a:r>
          </a:p>
          <a:p>
            <a:pPr marL="285750" marR="0" indent="-285750" algn="l" defTabSz="914400" rtl="0" fontAlgn="auto" latinLnBrk="0" hangingPunct="0">
              <a:lnSpc>
                <a:spcPct val="100000"/>
              </a:lnSpc>
              <a:spcBef>
                <a:spcPts val="0"/>
              </a:spcBef>
              <a:spcAft>
                <a:spcPts val="0"/>
              </a:spcAft>
              <a:buClrTx/>
              <a:buSzTx/>
              <a:buFont typeface="Wingdings" panose="05000000000000000000" pitchFamily="2" charset="2"/>
              <a:buChar char="ü"/>
              <a:tabLst/>
            </a:pPr>
            <a:r>
              <a:rPr lang="nl-NL" sz="1600" dirty="0">
                <a:latin typeface="Verdana" panose="020B0604030504040204" pitchFamily="34" charset="0"/>
                <a:ea typeface="Verdana" panose="020B0604030504040204" pitchFamily="34" charset="0"/>
              </a:rPr>
              <a:t>Leidende principes</a:t>
            </a:r>
          </a:p>
          <a:p>
            <a:pPr marL="285750" marR="0" indent="-285750" algn="l" defTabSz="914400" rtl="0" fontAlgn="auto" latinLnBrk="0" hangingPunct="0">
              <a:lnSpc>
                <a:spcPct val="100000"/>
              </a:lnSpc>
              <a:spcBef>
                <a:spcPts val="0"/>
              </a:spcBef>
              <a:spcAft>
                <a:spcPts val="0"/>
              </a:spcAft>
              <a:buClrTx/>
              <a:buSzTx/>
              <a:buFont typeface="Wingdings" panose="05000000000000000000" pitchFamily="2" charset="2"/>
              <a:buChar char="ü"/>
              <a:tabLst/>
            </a:pPr>
            <a:r>
              <a:rPr lang="nl-NL" sz="1600" dirty="0">
                <a:latin typeface="Verdana" panose="020B0604030504040204" pitchFamily="34" charset="0"/>
                <a:ea typeface="Verdana" panose="020B0604030504040204" pitchFamily="34" charset="0"/>
              </a:rPr>
              <a:t>Tweekoppige directie en 10 afdelingshoofden</a:t>
            </a:r>
          </a:p>
          <a:p>
            <a:pPr marR="0" algn="l" defTabSz="914400" rtl="0" fontAlgn="auto" latinLnBrk="0" hangingPunct="0">
              <a:lnSpc>
                <a:spcPct val="100000"/>
              </a:lnSpc>
              <a:spcBef>
                <a:spcPts val="0"/>
              </a:spcBef>
              <a:spcAft>
                <a:spcPts val="0"/>
              </a:spcAft>
              <a:buClrTx/>
              <a:buSzTx/>
              <a:tabLst/>
            </a:pPr>
            <a:endParaRPr lang="nl-NL" sz="1600" dirty="0">
              <a:latin typeface="Verdana" panose="020B0604030504040204" pitchFamily="34" charset="0"/>
              <a:ea typeface="Verdana" panose="020B0604030504040204" pitchFamily="34" charset="0"/>
            </a:endParaRPr>
          </a:p>
          <a:p>
            <a:r>
              <a:rPr lang="nl-NL" sz="1600" b="1" dirty="0">
                <a:latin typeface="Verdana" panose="020B0604030504040204" pitchFamily="34" charset="0"/>
                <a:ea typeface="Verdana" panose="020B0604030504040204" pitchFamily="34" charset="0"/>
              </a:rPr>
              <a:t>Team </a:t>
            </a:r>
            <a:r>
              <a:rPr lang="nl-NL" sz="1600" b="1" dirty="0" err="1">
                <a:latin typeface="Verdana" panose="020B0604030504040204" pitchFamily="34" charset="0"/>
                <a:ea typeface="Verdana" panose="020B0604030504040204" pitchFamily="34" charset="0"/>
              </a:rPr>
              <a:t>Concerncontrol</a:t>
            </a:r>
            <a:r>
              <a:rPr lang="nl-NL" sz="1600" b="1" dirty="0">
                <a:latin typeface="Verdana" panose="020B0604030504040204" pitchFamily="34" charset="0"/>
                <a:ea typeface="Verdana" panose="020B0604030504040204" pitchFamily="34" charset="0"/>
              </a:rPr>
              <a:t> en K&amp;A</a:t>
            </a:r>
          </a:p>
          <a:p>
            <a:pPr marL="285750" indent="-285750">
              <a:buFont typeface="Wingdings" panose="05000000000000000000" pitchFamily="2" charset="2"/>
              <a:buChar char="ü"/>
            </a:pPr>
            <a:r>
              <a:rPr lang="nl-NL" sz="1600" dirty="0">
                <a:latin typeface="Verdana" panose="020B0604030504040204" pitchFamily="34" charset="0"/>
                <a:ea typeface="Verdana" panose="020B0604030504040204" pitchFamily="34" charset="0"/>
              </a:rPr>
              <a:t>Concerncontroller (leidinggevende)</a:t>
            </a:r>
          </a:p>
          <a:p>
            <a:pPr marL="285750" indent="-285750">
              <a:buFont typeface="Wingdings" panose="05000000000000000000" pitchFamily="2" charset="2"/>
              <a:buChar char="ü"/>
            </a:pPr>
            <a:r>
              <a:rPr lang="nl-NL" sz="1600" dirty="0">
                <a:latin typeface="Verdana" panose="020B0604030504040204" pitchFamily="34" charset="0"/>
                <a:ea typeface="Verdana" panose="020B0604030504040204" pitchFamily="34" charset="0"/>
              </a:rPr>
              <a:t>Twee businesscontrollers </a:t>
            </a:r>
          </a:p>
          <a:p>
            <a:pPr marL="285750" indent="-285750">
              <a:buFont typeface="Wingdings" panose="05000000000000000000" pitchFamily="2" charset="2"/>
              <a:buChar char="ü"/>
            </a:pPr>
            <a:r>
              <a:rPr lang="nl-NL" sz="1600" dirty="0">
                <a:latin typeface="Verdana" panose="020B0604030504040204" pitchFamily="34" charset="0"/>
                <a:ea typeface="Verdana" panose="020B0604030504040204" pitchFamily="34" charset="0"/>
              </a:rPr>
              <a:t>Drie adviseurs Organisatie en Ontwikkeling</a:t>
            </a:r>
          </a:p>
          <a:p>
            <a:pPr marL="285750" indent="-285750">
              <a:buFont typeface="Wingdings" panose="05000000000000000000" pitchFamily="2" charset="2"/>
              <a:buChar char="ü"/>
            </a:pPr>
            <a:endParaRPr lang="nl-NL" sz="1600" dirty="0">
              <a:latin typeface="Verdana" panose="020B0604030504040204" pitchFamily="34" charset="0"/>
              <a:ea typeface="Verdana" panose="020B0604030504040204" pitchFamily="34" charset="0"/>
            </a:endParaRPr>
          </a:p>
          <a:p>
            <a:pPr marR="0" algn="l" defTabSz="914400" rtl="0" fontAlgn="auto" latinLnBrk="0" hangingPunct="0">
              <a:lnSpc>
                <a:spcPct val="100000"/>
              </a:lnSpc>
              <a:spcBef>
                <a:spcPts val="0"/>
              </a:spcBef>
              <a:spcAft>
                <a:spcPts val="0"/>
              </a:spcAft>
              <a:buClrTx/>
              <a:buSzTx/>
              <a:tabLst/>
            </a:pPr>
            <a:r>
              <a:rPr lang="nl-NL" sz="1600" b="1" dirty="0">
                <a:latin typeface="Verdana" panose="020B0604030504040204" pitchFamily="34" charset="0"/>
                <a:ea typeface="Verdana" panose="020B0604030504040204" pitchFamily="34" charset="0"/>
              </a:rPr>
              <a:t>Marieke Geijtenbeek</a:t>
            </a:r>
          </a:p>
          <a:p>
            <a:pPr marL="285750" marR="0" indent="-285750" algn="l" defTabSz="914400" rtl="0" fontAlgn="auto" latinLnBrk="0" hangingPunct="0">
              <a:lnSpc>
                <a:spcPct val="100000"/>
              </a:lnSpc>
              <a:spcBef>
                <a:spcPts val="0"/>
              </a:spcBef>
              <a:spcAft>
                <a:spcPts val="0"/>
              </a:spcAft>
              <a:buClrTx/>
              <a:buSzTx/>
              <a:buFont typeface="Wingdings" panose="05000000000000000000" pitchFamily="2" charset="2"/>
              <a:buChar char="ü"/>
              <a:tabLst/>
            </a:pPr>
            <a:r>
              <a:rPr lang="nl-NL" sz="1600" dirty="0">
                <a:latin typeface="Verdana" panose="020B0604030504040204" pitchFamily="34" charset="0"/>
                <a:ea typeface="Verdana" panose="020B0604030504040204" pitchFamily="34" charset="0"/>
              </a:rPr>
              <a:t>Concerncontroller </a:t>
            </a:r>
          </a:p>
          <a:p>
            <a:pPr marL="285750" marR="0" indent="-285750" algn="l" defTabSz="914400" rtl="0" fontAlgn="auto" latinLnBrk="0" hangingPunct="0">
              <a:lnSpc>
                <a:spcPct val="100000"/>
              </a:lnSpc>
              <a:spcBef>
                <a:spcPts val="0"/>
              </a:spcBef>
              <a:spcAft>
                <a:spcPts val="0"/>
              </a:spcAft>
              <a:buClrTx/>
              <a:buSzTx/>
              <a:buFont typeface="Wingdings" panose="05000000000000000000" pitchFamily="2" charset="2"/>
              <a:buChar char="ü"/>
              <a:tabLst/>
            </a:pPr>
            <a:r>
              <a:rPr lang="nl-NL" sz="1600" dirty="0">
                <a:latin typeface="Verdana" panose="020B0604030504040204" pitchFamily="34" charset="0"/>
                <a:ea typeface="Verdana" panose="020B0604030504040204" pitchFamily="34" charset="0"/>
              </a:rPr>
              <a:t>Gehele bedrijfsvoering</a:t>
            </a:r>
          </a:p>
          <a:p>
            <a:pPr marL="285750" marR="0" indent="-285750" algn="l" defTabSz="914400" rtl="0" fontAlgn="auto" latinLnBrk="0" hangingPunct="0">
              <a:lnSpc>
                <a:spcPct val="100000"/>
              </a:lnSpc>
              <a:spcBef>
                <a:spcPts val="0"/>
              </a:spcBef>
              <a:spcAft>
                <a:spcPts val="0"/>
              </a:spcAft>
              <a:buClrTx/>
              <a:buSzTx/>
              <a:buFont typeface="Wingdings" panose="05000000000000000000" pitchFamily="2" charset="2"/>
              <a:buChar char="ü"/>
              <a:tabLst/>
            </a:pPr>
            <a:r>
              <a:rPr lang="nl-NL" sz="1600" dirty="0">
                <a:latin typeface="Verdana" panose="020B0604030504040204" pitchFamily="34" charset="0"/>
                <a:ea typeface="Verdana" panose="020B0604030504040204" pitchFamily="34" charset="0"/>
              </a:rPr>
              <a:t>Adviserend over control met name aan de voorkant: gericht op sturen en leren én werken vanuit de bedoeling</a:t>
            </a:r>
          </a:p>
          <a:p>
            <a:pPr marL="285750" marR="0" indent="-285750" algn="l" defTabSz="914400" rtl="0" fontAlgn="auto" latinLnBrk="0" hangingPunct="0">
              <a:lnSpc>
                <a:spcPct val="100000"/>
              </a:lnSpc>
              <a:spcBef>
                <a:spcPts val="0"/>
              </a:spcBef>
              <a:spcAft>
                <a:spcPts val="0"/>
              </a:spcAft>
              <a:buClrTx/>
              <a:buSzTx/>
              <a:buFont typeface="Wingdings" panose="05000000000000000000" pitchFamily="2" charset="2"/>
              <a:buChar char="ü"/>
              <a:tabLst/>
            </a:pPr>
            <a:r>
              <a:rPr lang="nl-NL" sz="1600" dirty="0">
                <a:latin typeface="Verdana" panose="020B0604030504040204" pitchFamily="34" charset="0"/>
                <a:ea typeface="Verdana" panose="020B0604030504040204" pitchFamily="34" charset="0"/>
              </a:rPr>
              <a:t>Control ook gericht op mensen en niet alleen systemen</a:t>
            </a:r>
          </a:p>
          <a:p>
            <a:pPr marL="285750" marR="0" indent="-285750" algn="l" defTabSz="914400" rtl="0" fontAlgn="auto" latinLnBrk="0" hangingPunct="0">
              <a:lnSpc>
                <a:spcPct val="100000"/>
              </a:lnSpc>
              <a:spcBef>
                <a:spcPts val="0"/>
              </a:spcBef>
              <a:spcAft>
                <a:spcPts val="0"/>
              </a:spcAft>
              <a:buClrTx/>
              <a:buSzTx/>
              <a:buFont typeface="Wingdings" panose="05000000000000000000" pitchFamily="2" charset="2"/>
              <a:buChar char="ü"/>
              <a:tabLst/>
            </a:pPr>
            <a:r>
              <a:rPr lang="nl-NL" sz="1600">
                <a:latin typeface="Verdana" panose="020B0604030504040204" pitchFamily="34" charset="0"/>
                <a:ea typeface="Verdana" panose="020B0604030504040204" pitchFamily="34" charset="0"/>
              </a:rPr>
              <a:t>Ga beginnen, </a:t>
            </a:r>
            <a:r>
              <a:rPr lang="nl-NL" sz="1600" dirty="0">
                <a:latin typeface="Verdana" panose="020B0604030504040204" pitchFamily="34" charset="0"/>
                <a:ea typeface="Verdana" panose="020B0604030504040204" pitchFamily="34" charset="0"/>
              </a:rPr>
              <a:t>bouw uit vanuit praktijkervaring</a:t>
            </a:r>
          </a:p>
          <a:p>
            <a:pPr marL="285750" marR="0" indent="-285750" algn="l" defTabSz="914400" rtl="0" fontAlgn="auto" latinLnBrk="0" hangingPunct="0">
              <a:lnSpc>
                <a:spcPct val="100000"/>
              </a:lnSpc>
              <a:spcBef>
                <a:spcPts val="0"/>
              </a:spcBef>
              <a:spcAft>
                <a:spcPts val="0"/>
              </a:spcAft>
              <a:buClrTx/>
              <a:buSzTx/>
              <a:buFont typeface="Wingdings" panose="05000000000000000000" pitchFamily="2" charset="2"/>
              <a:buChar char="ü"/>
              <a:tabLst/>
            </a:pPr>
            <a:r>
              <a:rPr lang="nl-NL" sz="1600" dirty="0">
                <a:latin typeface="Verdana" panose="020B0604030504040204" pitchFamily="34" charset="0"/>
                <a:ea typeface="Verdana" panose="020B0604030504040204" pitchFamily="34" charset="0"/>
              </a:rPr>
              <a:t>Alleen zie je een beeld, samen zie meer facetten</a:t>
            </a:r>
          </a:p>
          <a:p>
            <a:pPr marL="285750" marR="0" indent="-285750" algn="l" defTabSz="914400" rtl="0" fontAlgn="auto" latinLnBrk="0" hangingPunct="0">
              <a:lnSpc>
                <a:spcPct val="100000"/>
              </a:lnSpc>
              <a:spcBef>
                <a:spcPts val="0"/>
              </a:spcBef>
              <a:spcAft>
                <a:spcPts val="0"/>
              </a:spcAft>
              <a:buClrTx/>
              <a:buSzTx/>
              <a:buFont typeface="Wingdings" panose="05000000000000000000" pitchFamily="2" charset="2"/>
              <a:buChar char="ü"/>
              <a:tabLst/>
            </a:pPr>
            <a:endParaRPr lang="nl-NL"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069069355"/>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p:nvPr/>
        </p:nvSpPr>
        <p:spPr>
          <a:xfrm>
            <a:off x="762000" y="1109434"/>
            <a:ext cx="8383810" cy="1"/>
          </a:xfrm>
          <a:prstGeom prst="line">
            <a:avLst/>
          </a:prstGeom>
          <a:ln w="12700">
            <a:solidFill>
              <a:srgbClr val="ED135B"/>
            </a:solidFill>
          </a:ln>
          <a:effectLst>
            <a:outerShdw blurRad="38100" dist="20000" dir="5400000" rotWithShape="0">
              <a:srgbClr val="000000">
                <a:alpha val="38000"/>
              </a:srgbClr>
            </a:outerShdw>
          </a:effectLst>
        </p:spPr>
        <p:txBody>
          <a:bodyPr lIns="45719" rIns="45719"/>
          <a:lstStyle/>
          <a:p>
            <a:pPr marL="0" marR="0" lvl="0" indent="0" algn="l" defTabSz="914400" rtl="0" eaLnBrk="1" fontAlgn="auto" latinLnBrk="0" hangingPunct="0">
              <a:lnSpc>
                <a:spcPct val="100000"/>
              </a:lnSpc>
              <a:spcBef>
                <a:spcPts val="0"/>
              </a:spcBef>
              <a:spcAft>
                <a:spcPts val="0"/>
              </a:spcAft>
              <a:buClrTx/>
              <a:buSzTx/>
              <a:buFontTx/>
              <a:buNone/>
              <a:tabLst/>
              <a:defRPr>
                <a:latin typeface="+mj-lt"/>
                <a:ea typeface="+mj-ea"/>
                <a:cs typeface="+mj-cs"/>
                <a:sym typeface="Helvetica"/>
              </a:defRPr>
            </a:pPr>
            <a:endParaRPr kumimoji="0" sz="1800" b="0" i="0" u="none" strike="noStrike" kern="0" cap="none" spc="0" normalizeH="0" baseline="0" noProof="0">
              <a:ln>
                <a:noFill/>
              </a:ln>
              <a:solidFill>
                <a:srgbClr val="000000"/>
              </a:solidFill>
              <a:effectLst/>
              <a:uLnTx/>
              <a:uFillTx/>
              <a:latin typeface="Helvetica"/>
              <a:cs typeface="Helvetica"/>
              <a:sym typeface="Helvetica"/>
            </a:endParaRPr>
          </a:p>
        </p:txBody>
      </p:sp>
      <p:sp>
        <p:nvSpPr>
          <p:cNvPr id="91" name="Shape 91"/>
          <p:cNvSpPr/>
          <p:nvPr/>
        </p:nvSpPr>
        <p:spPr>
          <a:xfrm>
            <a:off x="763587" y="341313"/>
            <a:ext cx="6705601" cy="666849"/>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defTabSz="457200">
              <a:lnSpc>
                <a:spcPts val="2600"/>
              </a:lnSpc>
              <a:defRPr sz="2400" b="1">
                <a:latin typeface="Verdana"/>
                <a:ea typeface="Verdana"/>
                <a:cs typeface="Verdana"/>
                <a:sym typeface="Verdana"/>
              </a:defRPr>
            </a:lvl1pPr>
          </a:lstStyle>
          <a:p>
            <a:pPr marL="0" marR="0" lvl="0" indent="0" algn="l" defTabSz="457200" rtl="0" eaLnBrk="1" fontAlgn="auto" latinLnBrk="0" hangingPunct="0">
              <a:lnSpc>
                <a:spcPts val="2600"/>
              </a:lnSpc>
              <a:spcBef>
                <a:spcPts val="0"/>
              </a:spcBef>
              <a:spcAft>
                <a:spcPts val="0"/>
              </a:spcAft>
              <a:buClrTx/>
              <a:buSzTx/>
              <a:buFontTx/>
              <a:buNone/>
              <a:tabLst/>
              <a:defRPr/>
            </a:pPr>
            <a:r>
              <a:rPr kumimoji="0" lang="nl-NL" sz="2400" b="1" i="1" u="none" strike="noStrike" kern="0" cap="none" spc="0" normalizeH="0" baseline="0" noProof="0" dirty="0">
                <a:ln>
                  <a:noFill/>
                </a:ln>
                <a:solidFill>
                  <a:srgbClr val="000000"/>
                </a:solidFill>
                <a:effectLst/>
                <a:uLnTx/>
                <a:uFillTx/>
                <a:latin typeface="Verdana"/>
                <a:ea typeface="Verdana"/>
                <a:sym typeface="Verdana"/>
              </a:rPr>
              <a:t>6. Waar willen we naar toe?</a:t>
            </a:r>
            <a:br>
              <a:rPr kumimoji="0" lang="nl-NL" sz="2400" b="1" i="0" u="none" strike="noStrike" kern="0" cap="none" spc="0" normalizeH="0" baseline="0" noProof="0" dirty="0">
                <a:ln>
                  <a:noFill/>
                </a:ln>
                <a:solidFill>
                  <a:srgbClr val="000000"/>
                </a:solidFill>
                <a:effectLst/>
                <a:uLnTx/>
                <a:uFillTx/>
                <a:latin typeface="Verdana"/>
                <a:ea typeface="Verdana"/>
                <a:sym typeface="Verdana"/>
              </a:rPr>
            </a:br>
            <a:r>
              <a:rPr kumimoji="0" lang="nl-NL" sz="2400" b="1" i="0" u="none" strike="noStrike" kern="0" cap="none" spc="0" normalizeH="0" baseline="0" noProof="0" dirty="0">
                <a:ln>
                  <a:noFill/>
                </a:ln>
                <a:solidFill>
                  <a:srgbClr val="000000"/>
                </a:solidFill>
                <a:effectLst/>
                <a:uLnTx/>
                <a:uFillTx/>
                <a:latin typeface="Verdana"/>
                <a:ea typeface="Verdana"/>
                <a:sym typeface="Verdana"/>
              </a:rPr>
              <a:t>Vragen bij uitwerking</a:t>
            </a:r>
            <a:endParaRPr kumimoji="0" sz="2400" b="1" i="0" u="none" strike="noStrike" kern="0" cap="none" spc="0" normalizeH="0" baseline="0" noProof="0" dirty="0">
              <a:ln>
                <a:noFill/>
              </a:ln>
              <a:solidFill>
                <a:srgbClr val="000000"/>
              </a:solidFill>
              <a:effectLst/>
              <a:uLnTx/>
              <a:uFillTx/>
              <a:latin typeface="Verdana"/>
              <a:ea typeface="Verdana"/>
              <a:sym typeface="Verdana"/>
            </a:endParaRPr>
          </a:p>
        </p:txBody>
      </p:sp>
      <p:sp>
        <p:nvSpPr>
          <p:cNvPr id="92" name="Shape 92"/>
          <p:cNvSpPr/>
          <p:nvPr/>
        </p:nvSpPr>
        <p:spPr>
          <a:xfrm>
            <a:off x="763585" y="1219199"/>
            <a:ext cx="7521193" cy="442428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lang="nl-NL" sz="1600" b="1" dirty="0">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r>
              <a:rPr lang="nl-NL" sz="1600" b="1" dirty="0">
                <a:latin typeface="Verdana"/>
                <a:ea typeface="Verdana"/>
                <a:sym typeface="Verdana"/>
              </a:rPr>
              <a:t>Dilemma’s</a:t>
            </a:r>
            <a:endParaRPr lang="nl-NL" sz="1600" dirty="0">
              <a:latin typeface="Verdana"/>
              <a:ea typeface="Verdana"/>
              <a:sym typeface="Verdana"/>
            </a:endParaRP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lang="nl-NL" sz="1600" dirty="0">
                <a:latin typeface="Verdana"/>
                <a:ea typeface="Verdana"/>
                <a:sym typeface="Verdana"/>
              </a:rPr>
              <a:t>Voldoende onderbouwing voor een promotie </a:t>
            </a:r>
            <a:r>
              <a:rPr lang="nl-NL" sz="1600" dirty="0" err="1">
                <a:latin typeface="Verdana"/>
                <a:ea typeface="Verdana"/>
                <a:sym typeface="Verdana"/>
              </a:rPr>
              <a:t>vs</a:t>
            </a:r>
            <a:r>
              <a:rPr lang="nl-NL" sz="1600" dirty="0">
                <a:latin typeface="Verdana"/>
                <a:ea typeface="Verdana"/>
                <a:sym typeface="Verdana"/>
              </a:rPr>
              <a:t> klein starten</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lang="nl-NL" sz="1600" dirty="0">
                <a:latin typeface="Verdana"/>
                <a:ea typeface="Verdana"/>
                <a:sym typeface="Verdana"/>
              </a:rPr>
              <a:t>Breed en minder diepgang </a:t>
            </a:r>
            <a:r>
              <a:rPr lang="nl-NL" sz="1600" dirty="0" err="1">
                <a:latin typeface="Verdana"/>
                <a:ea typeface="Verdana"/>
                <a:sym typeface="Verdana"/>
              </a:rPr>
              <a:t>vs</a:t>
            </a:r>
            <a:r>
              <a:rPr lang="nl-NL" sz="1600" dirty="0">
                <a:latin typeface="Verdana"/>
                <a:ea typeface="Verdana"/>
                <a:sym typeface="Verdana"/>
              </a:rPr>
              <a:t> smal en meer diepgang</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lang="nl-NL" sz="1600" dirty="0">
                <a:latin typeface="Verdana"/>
                <a:ea typeface="Verdana"/>
                <a:sym typeface="Verdana"/>
              </a:rPr>
              <a:t>Handzaam en onvolledig </a:t>
            </a:r>
            <a:r>
              <a:rPr lang="nl-NL" sz="1600" dirty="0" err="1">
                <a:latin typeface="Verdana"/>
                <a:ea typeface="Verdana"/>
                <a:sym typeface="Verdana"/>
              </a:rPr>
              <a:t>vs</a:t>
            </a:r>
            <a:r>
              <a:rPr lang="nl-NL" sz="1600" dirty="0">
                <a:latin typeface="Verdana"/>
                <a:ea typeface="Verdana"/>
                <a:sym typeface="Verdana"/>
              </a:rPr>
              <a:t> onhandig en volledig</a:t>
            </a:r>
          </a:p>
          <a:p>
            <a:pPr marR="0" lvl="0" algn="l" defTabSz="457200" rtl="0" eaLnBrk="1" fontAlgn="auto" latinLnBrk="0" hangingPunct="0">
              <a:lnSpc>
                <a:spcPts val="2300"/>
              </a:lnSpc>
              <a:spcBef>
                <a:spcPts val="0"/>
              </a:spcBef>
              <a:spcAft>
                <a:spcPts val="0"/>
              </a:spcAft>
              <a:buClrTx/>
              <a:buSzTx/>
              <a:tabLst/>
              <a:defRPr sz="1600">
                <a:latin typeface="Verdana"/>
                <a:ea typeface="Verdana"/>
                <a:cs typeface="Verdana"/>
                <a:sym typeface="Verdana"/>
              </a:defRPr>
            </a:pPr>
            <a:endParaRPr lang="nl-NL" sz="1600" dirty="0">
              <a:latin typeface="Verdana"/>
              <a:ea typeface="Verdana"/>
              <a:sym typeface="Verdana"/>
            </a:endParaRPr>
          </a:p>
          <a:p>
            <a:pPr marR="0" lvl="0" algn="l" defTabSz="457200" rtl="0" eaLnBrk="1" fontAlgn="auto" latinLnBrk="0" hangingPunct="0">
              <a:lnSpc>
                <a:spcPts val="2300"/>
              </a:lnSpc>
              <a:spcBef>
                <a:spcPts val="0"/>
              </a:spcBef>
              <a:spcAft>
                <a:spcPts val="0"/>
              </a:spcAft>
              <a:buClrTx/>
              <a:buSzTx/>
              <a:tabLst/>
              <a:defRPr sz="1600">
                <a:latin typeface="Verdana"/>
                <a:ea typeface="Verdana"/>
                <a:cs typeface="Verdana"/>
                <a:sym typeface="Verdana"/>
              </a:defRPr>
            </a:pPr>
            <a:r>
              <a:rPr lang="nl-NL" sz="1600" b="1" dirty="0">
                <a:latin typeface="Verdana"/>
                <a:ea typeface="Verdana"/>
                <a:sym typeface="Verdana"/>
              </a:rPr>
              <a:t>En…</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lang="nl-NL" sz="1600" dirty="0">
                <a:latin typeface="Verdana"/>
                <a:ea typeface="Verdana"/>
                <a:sym typeface="Verdana"/>
              </a:rPr>
              <a:t>De volwassenheidsstadia zijn een invulling van de antwoorden, maar zijn ze voldoende feitelijk (of meten ze het gevoel van het afdelingshoofd over de eigen afdeling)? De meeste antwoorden komen uit vastgestelde stukken van Heerenveen.</a:t>
            </a:r>
          </a:p>
          <a:p>
            <a:pPr marR="0" lvl="0" algn="l" defTabSz="457200" rtl="0" eaLnBrk="1" fontAlgn="auto" latinLnBrk="0" hangingPunct="0">
              <a:lnSpc>
                <a:spcPts val="2300"/>
              </a:lnSpc>
              <a:spcBef>
                <a:spcPts val="0"/>
              </a:spcBef>
              <a:spcAft>
                <a:spcPts val="0"/>
              </a:spcAft>
              <a:buClrTx/>
              <a:buSzTx/>
              <a:tabLst/>
              <a:defRPr sz="1600">
                <a:latin typeface="Verdana"/>
                <a:ea typeface="Verdana"/>
                <a:cs typeface="Verdana"/>
                <a:sym typeface="Verdana"/>
              </a:defRPr>
            </a:pPr>
            <a:endParaRPr lang="nl-NL" sz="1600" dirty="0">
              <a:latin typeface="Verdana"/>
              <a:ea typeface="Verdana"/>
              <a:sym typeface="Verdana"/>
            </a:endParaRP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lang="nl-NL" sz="1600" dirty="0">
                <a:latin typeface="Verdana"/>
                <a:ea typeface="Verdana"/>
                <a:sym typeface="Verdana"/>
              </a:rPr>
              <a:t>Bij het beantwoorden van de vragen zien afdelingshoofden wat normatief beter is – het vraagt een specifieke cultuur; open en eerlijk.</a:t>
            </a:r>
          </a:p>
          <a:p>
            <a:pPr marR="0" lvl="0" algn="l" defTabSz="457200" rtl="0" eaLnBrk="1" fontAlgn="auto" latinLnBrk="0" hangingPunct="0">
              <a:lnSpc>
                <a:spcPts val="2300"/>
              </a:lnSpc>
              <a:spcBef>
                <a:spcPts val="0"/>
              </a:spcBef>
              <a:spcAft>
                <a:spcPts val="0"/>
              </a:spcAft>
              <a:buClrTx/>
              <a:buSzTx/>
              <a:tabLst/>
              <a:defRPr sz="1600">
                <a:latin typeface="Verdana"/>
                <a:ea typeface="Verdana"/>
                <a:cs typeface="Verdana"/>
                <a:sym typeface="Verdana"/>
              </a:defRPr>
            </a:pPr>
            <a:endParaRPr lang="nl-NL" sz="1600" dirty="0">
              <a:latin typeface="Verdana"/>
              <a:ea typeface="Verdana"/>
              <a:sym typeface="Verdana"/>
            </a:endParaRPr>
          </a:p>
        </p:txBody>
      </p:sp>
      <p:pic>
        <p:nvPicPr>
          <p:cNvPr id="93" name="pasted-image.pdf"/>
          <p:cNvPicPr>
            <a:picLocks noChangeAspect="1"/>
          </p:cNvPicPr>
          <p:nvPr/>
        </p:nvPicPr>
        <p:blipFill rotWithShape="1">
          <a:blip r:embed="rId3" cstate="print"/>
          <a:srcRect t="42689" r="21041"/>
          <a:stretch/>
        </p:blipFill>
        <p:spPr>
          <a:xfrm>
            <a:off x="8178633" y="-8710"/>
            <a:ext cx="974076" cy="1113597"/>
          </a:xfrm>
          <a:prstGeom prst="rect">
            <a:avLst/>
          </a:prstGeom>
          <a:ln w="12700">
            <a:miter lim="400000"/>
          </a:ln>
        </p:spPr>
      </p:pic>
    </p:spTree>
    <p:extLst>
      <p:ext uri="{BB962C8B-B14F-4D97-AF65-F5344CB8AC3E}">
        <p14:creationId xmlns:p14="http://schemas.microsoft.com/office/powerpoint/2010/main" val="737543917"/>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p:nvPr/>
        </p:nvSpPr>
        <p:spPr>
          <a:xfrm>
            <a:off x="762000" y="1109434"/>
            <a:ext cx="8383810" cy="1"/>
          </a:xfrm>
          <a:prstGeom prst="line">
            <a:avLst/>
          </a:prstGeom>
          <a:ln w="12700">
            <a:solidFill>
              <a:srgbClr val="ED135B"/>
            </a:solidFill>
          </a:ln>
          <a:effectLst>
            <a:outerShdw blurRad="38100" dist="20000" dir="5400000" rotWithShape="0">
              <a:srgbClr val="000000">
                <a:alpha val="38000"/>
              </a:srgbClr>
            </a:outerShdw>
          </a:effectLst>
        </p:spPr>
        <p:txBody>
          <a:bodyPr lIns="45719" rIns="45719"/>
          <a:lstStyle/>
          <a:p>
            <a:pPr marL="0" marR="0" lvl="0" indent="0" algn="l" defTabSz="914400" rtl="0" eaLnBrk="1" fontAlgn="auto" latinLnBrk="0" hangingPunct="0">
              <a:lnSpc>
                <a:spcPct val="100000"/>
              </a:lnSpc>
              <a:spcBef>
                <a:spcPts val="0"/>
              </a:spcBef>
              <a:spcAft>
                <a:spcPts val="0"/>
              </a:spcAft>
              <a:buClrTx/>
              <a:buSzTx/>
              <a:buFontTx/>
              <a:buNone/>
              <a:tabLst/>
              <a:defRPr>
                <a:latin typeface="+mj-lt"/>
                <a:ea typeface="+mj-ea"/>
                <a:cs typeface="+mj-cs"/>
                <a:sym typeface="Helvetica"/>
              </a:defRPr>
            </a:pPr>
            <a:endParaRPr kumimoji="0" sz="1800" b="0" i="0" u="none" strike="noStrike" kern="0" cap="none" spc="0" normalizeH="0" baseline="0" noProof="0">
              <a:ln>
                <a:noFill/>
              </a:ln>
              <a:solidFill>
                <a:srgbClr val="000000"/>
              </a:solidFill>
              <a:effectLst/>
              <a:uLnTx/>
              <a:uFillTx/>
              <a:latin typeface="Helvetica"/>
              <a:cs typeface="Helvetica"/>
              <a:sym typeface="Helvetica"/>
            </a:endParaRPr>
          </a:p>
        </p:txBody>
      </p:sp>
      <p:sp>
        <p:nvSpPr>
          <p:cNvPr id="91" name="Shape 91"/>
          <p:cNvSpPr/>
          <p:nvPr/>
        </p:nvSpPr>
        <p:spPr>
          <a:xfrm>
            <a:off x="763587" y="341313"/>
            <a:ext cx="6705601" cy="666849"/>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defTabSz="457200">
              <a:lnSpc>
                <a:spcPts val="2600"/>
              </a:lnSpc>
              <a:defRPr sz="2400" b="1">
                <a:latin typeface="Verdana"/>
                <a:ea typeface="Verdana"/>
                <a:cs typeface="Verdana"/>
                <a:sym typeface="Verdana"/>
              </a:defRPr>
            </a:lvl1pPr>
          </a:lstStyle>
          <a:p>
            <a:pPr marL="0" marR="0" lvl="0" indent="0" algn="l" defTabSz="457200" rtl="0" eaLnBrk="1" fontAlgn="auto" latinLnBrk="0" hangingPunct="0">
              <a:lnSpc>
                <a:spcPts val="2600"/>
              </a:lnSpc>
              <a:spcBef>
                <a:spcPts val="0"/>
              </a:spcBef>
              <a:spcAft>
                <a:spcPts val="0"/>
              </a:spcAft>
              <a:buClrTx/>
              <a:buSzTx/>
              <a:buFontTx/>
              <a:buNone/>
              <a:tabLst/>
              <a:defRPr/>
            </a:pPr>
            <a:r>
              <a:rPr kumimoji="0" lang="nl-NL" sz="2400" b="1" i="1" u="none" strike="noStrike" kern="0" cap="none" spc="0" normalizeH="0" baseline="0" noProof="0" dirty="0">
                <a:ln>
                  <a:noFill/>
                </a:ln>
                <a:solidFill>
                  <a:srgbClr val="000000"/>
                </a:solidFill>
                <a:effectLst/>
                <a:uLnTx/>
                <a:uFillTx/>
                <a:latin typeface="Verdana"/>
                <a:ea typeface="Verdana"/>
                <a:sym typeface="Verdana"/>
              </a:rPr>
              <a:t>6. Waar willen we naar toe?</a:t>
            </a:r>
            <a:br>
              <a:rPr kumimoji="0" lang="nl-NL" sz="2400" b="1" i="0" u="none" strike="noStrike" kern="0" cap="none" spc="0" normalizeH="0" baseline="0" noProof="0" dirty="0">
                <a:ln>
                  <a:noFill/>
                </a:ln>
                <a:solidFill>
                  <a:srgbClr val="000000"/>
                </a:solidFill>
                <a:effectLst/>
                <a:uLnTx/>
                <a:uFillTx/>
                <a:latin typeface="Verdana"/>
                <a:ea typeface="Verdana"/>
                <a:sym typeface="Verdana"/>
              </a:rPr>
            </a:br>
            <a:r>
              <a:rPr kumimoji="0" lang="nl-NL" sz="2400" b="1" i="0" u="none" strike="noStrike" kern="0" cap="none" spc="0" normalizeH="0" baseline="0" noProof="0" dirty="0">
                <a:ln>
                  <a:noFill/>
                </a:ln>
                <a:solidFill>
                  <a:srgbClr val="000000"/>
                </a:solidFill>
                <a:effectLst/>
                <a:uLnTx/>
                <a:uFillTx/>
                <a:latin typeface="Verdana"/>
                <a:ea typeface="Verdana"/>
                <a:sym typeface="Verdana"/>
              </a:rPr>
              <a:t>Vragen bij uitwerking</a:t>
            </a:r>
            <a:endParaRPr kumimoji="0" sz="2400" b="1" i="0" u="none" strike="noStrike" kern="0" cap="none" spc="0" normalizeH="0" baseline="0" noProof="0" dirty="0">
              <a:ln>
                <a:noFill/>
              </a:ln>
              <a:solidFill>
                <a:srgbClr val="000000"/>
              </a:solidFill>
              <a:effectLst/>
              <a:uLnTx/>
              <a:uFillTx/>
              <a:latin typeface="Verdana"/>
              <a:ea typeface="Verdana"/>
              <a:sym typeface="Verdana"/>
            </a:endParaRPr>
          </a:p>
        </p:txBody>
      </p:sp>
      <p:sp>
        <p:nvSpPr>
          <p:cNvPr id="92" name="Shape 92"/>
          <p:cNvSpPr/>
          <p:nvPr/>
        </p:nvSpPr>
        <p:spPr>
          <a:xfrm>
            <a:off x="763585" y="1219199"/>
            <a:ext cx="7521193" cy="4719241"/>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r>
              <a:rPr lang="nl-NL" sz="1600" b="1" dirty="0">
                <a:latin typeface="Verdana"/>
                <a:ea typeface="Verdana"/>
                <a:sym typeface="Verdana"/>
              </a:rPr>
              <a:t>Vragen bij uitwerking</a:t>
            </a:r>
            <a:endParaRPr lang="nl-NL" sz="1600" b="1" noProof="0" dirty="0">
              <a:latin typeface="Verdana"/>
              <a:ea typeface="Verdana"/>
              <a:sym typeface="Verdana"/>
            </a:endParaRP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lang="nl-NL" sz="1600" noProof="0" dirty="0">
                <a:latin typeface="Verdana"/>
                <a:ea typeface="Verdana"/>
                <a:sym typeface="Verdana"/>
              </a:rPr>
              <a:t>Dit instrument is een balans tussen voldoende onderbouwing voor een promotie en er klein mee starten en werkende weg uitbouwen.</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endParaRPr lang="nl-NL" sz="1600" dirty="0">
              <a:latin typeface="Verdana"/>
              <a:ea typeface="Verdana"/>
              <a:sym typeface="Verdana"/>
            </a:endParaRP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lang="nl-NL" sz="1600" noProof="0" dirty="0">
                <a:latin typeface="Verdana"/>
                <a:ea typeface="Verdana"/>
                <a:sym typeface="Verdana"/>
              </a:rPr>
              <a:t>De onderwerpen en het aantal ervan is een dilemma tussen breed en minder diepgang tegenover smal en meer diepgang.</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endParaRPr lang="nl-NL" sz="1600" dirty="0">
              <a:latin typeface="Verdana"/>
              <a:ea typeface="Verdana"/>
              <a:sym typeface="Verdana"/>
            </a:endParaRP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lang="nl-NL" sz="1600" dirty="0">
                <a:latin typeface="Verdana"/>
                <a:ea typeface="Verdana"/>
                <a:sym typeface="Verdana"/>
              </a:rPr>
              <a:t>De vragen per onderwerp hebben een vergelijkbaar dilemma, tussen handzaam en onvolledig en onhandig en volledig. </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endParaRPr lang="nl-NL" sz="1600" dirty="0">
              <a:latin typeface="Verdana"/>
              <a:ea typeface="Verdana"/>
              <a:sym typeface="Verdana"/>
            </a:endParaRP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lang="nl-NL" sz="1600" dirty="0">
                <a:latin typeface="Verdana"/>
                <a:ea typeface="Verdana"/>
                <a:sym typeface="Verdana"/>
              </a:rPr>
              <a:t>De volwassenheidsstadia zijn een invulling van de antwoorden, maar zijn ze voldoende feitelijk (of meten ze het gevoel van het afdelingshoofd over de eigen afdeling)?</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endParaRPr lang="nl-NL" sz="1600" dirty="0">
              <a:latin typeface="Verdana"/>
              <a:ea typeface="Verdana"/>
              <a:sym typeface="Verdana"/>
            </a:endParaRP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lang="nl-NL" sz="1600" dirty="0">
                <a:latin typeface="Verdana"/>
                <a:ea typeface="Verdana"/>
                <a:sym typeface="Verdana"/>
              </a:rPr>
              <a:t>Bij het beantwoorden van de vragen zien afdelingshoofden wat normatief beter is – het vraagt een specifieke cultuur; open en eerlijk.</a:t>
            </a:r>
          </a:p>
        </p:txBody>
      </p:sp>
      <p:pic>
        <p:nvPicPr>
          <p:cNvPr id="93" name="pasted-image.pdf"/>
          <p:cNvPicPr>
            <a:picLocks noChangeAspect="1"/>
          </p:cNvPicPr>
          <p:nvPr/>
        </p:nvPicPr>
        <p:blipFill rotWithShape="1">
          <a:blip r:embed="rId3" cstate="print"/>
          <a:srcRect t="42689" r="21041"/>
          <a:stretch/>
        </p:blipFill>
        <p:spPr>
          <a:xfrm>
            <a:off x="8178633" y="-8710"/>
            <a:ext cx="974076" cy="1113597"/>
          </a:xfrm>
          <a:prstGeom prst="rect">
            <a:avLst/>
          </a:prstGeom>
          <a:ln w="12700">
            <a:miter lim="400000"/>
          </a:ln>
        </p:spPr>
      </p:pic>
      <p:pic>
        <p:nvPicPr>
          <p:cNvPr id="6" name="Picture 2" descr="image004"/>
          <p:cNvPicPr>
            <a:picLocks noChangeAspect="1" noChangeArrowheads="1"/>
          </p:cNvPicPr>
          <p:nvPr/>
        </p:nvPicPr>
        <p:blipFill>
          <a:blip r:embed="rId4" cstate="print"/>
          <a:srcRect/>
          <a:stretch>
            <a:fillRect/>
          </a:stretch>
        </p:blipFill>
        <p:spPr bwMode="auto">
          <a:xfrm>
            <a:off x="762000" y="1113982"/>
            <a:ext cx="7325632" cy="5499458"/>
          </a:xfrm>
          <a:prstGeom prst="rect">
            <a:avLst/>
          </a:prstGeom>
          <a:noFill/>
          <a:ln w="9525">
            <a:noFill/>
            <a:miter lim="800000"/>
            <a:headEnd/>
            <a:tailEnd/>
          </a:ln>
        </p:spPr>
      </p:pic>
    </p:spTree>
    <p:extLst>
      <p:ext uri="{BB962C8B-B14F-4D97-AF65-F5344CB8AC3E}">
        <p14:creationId xmlns:p14="http://schemas.microsoft.com/office/powerpoint/2010/main" val="694612542"/>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p:nvPr/>
        </p:nvSpPr>
        <p:spPr>
          <a:xfrm>
            <a:off x="762000" y="1109434"/>
            <a:ext cx="8383810" cy="1"/>
          </a:xfrm>
          <a:prstGeom prst="line">
            <a:avLst/>
          </a:prstGeom>
          <a:ln w="12700">
            <a:solidFill>
              <a:srgbClr val="ED135B"/>
            </a:solidFill>
          </a:ln>
          <a:effectLst>
            <a:outerShdw blurRad="38100" dist="20000" dir="5400000" rotWithShape="0">
              <a:srgbClr val="000000">
                <a:alpha val="38000"/>
              </a:srgbClr>
            </a:outerShdw>
          </a:effectLst>
        </p:spPr>
        <p:txBody>
          <a:bodyPr lIns="45719" rIns="45719"/>
          <a:lstStyle/>
          <a:p>
            <a:pPr marL="0" marR="0" lvl="0" indent="0" algn="l" defTabSz="914400" rtl="0" eaLnBrk="1" fontAlgn="auto" latinLnBrk="0" hangingPunct="0">
              <a:lnSpc>
                <a:spcPct val="100000"/>
              </a:lnSpc>
              <a:spcBef>
                <a:spcPts val="0"/>
              </a:spcBef>
              <a:spcAft>
                <a:spcPts val="0"/>
              </a:spcAft>
              <a:buClrTx/>
              <a:buSzTx/>
              <a:buFontTx/>
              <a:buNone/>
              <a:tabLst/>
              <a:defRPr>
                <a:latin typeface="+mj-lt"/>
                <a:ea typeface="+mj-ea"/>
                <a:cs typeface="+mj-cs"/>
                <a:sym typeface="Helvetica"/>
              </a:defRPr>
            </a:pPr>
            <a:endParaRPr kumimoji="0" sz="1800" b="0" i="0" u="none" strike="noStrike" kern="0" cap="none" spc="0" normalizeH="0" baseline="0" noProof="0">
              <a:ln>
                <a:noFill/>
              </a:ln>
              <a:solidFill>
                <a:srgbClr val="000000"/>
              </a:solidFill>
              <a:effectLst/>
              <a:uLnTx/>
              <a:uFillTx/>
              <a:latin typeface="Helvetica"/>
              <a:cs typeface="Helvetica"/>
              <a:sym typeface="Helvetica"/>
            </a:endParaRPr>
          </a:p>
        </p:txBody>
      </p:sp>
      <p:sp>
        <p:nvSpPr>
          <p:cNvPr id="91" name="Shape 91"/>
          <p:cNvSpPr/>
          <p:nvPr/>
        </p:nvSpPr>
        <p:spPr>
          <a:xfrm>
            <a:off x="763587" y="341313"/>
            <a:ext cx="6705601" cy="666849"/>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defTabSz="457200">
              <a:lnSpc>
                <a:spcPts val="2600"/>
              </a:lnSpc>
              <a:defRPr sz="2400" b="1">
                <a:latin typeface="Verdana"/>
                <a:ea typeface="Verdana"/>
                <a:cs typeface="Verdana"/>
                <a:sym typeface="Verdana"/>
              </a:defRPr>
            </a:lvl1pPr>
          </a:lstStyle>
          <a:p>
            <a:pPr marL="0" marR="0" lvl="0" indent="0" algn="l" defTabSz="457200" rtl="0" eaLnBrk="1" fontAlgn="auto" latinLnBrk="0" hangingPunct="0">
              <a:lnSpc>
                <a:spcPts val="2600"/>
              </a:lnSpc>
              <a:spcBef>
                <a:spcPts val="0"/>
              </a:spcBef>
              <a:spcAft>
                <a:spcPts val="0"/>
              </a:spcAft>
              <a:buClrTx/>
              <a:buSzTx/>
              <a:buFontTx/>
              <a:buNone/>
              <a:tabLst/>
              <a:defRPr/>
            </a:pPr>
            <a:r>
              <a:rPr lang="nl-NL" i="1" dirty="0"/>
              <a:t>6. Waar willen we naar toe?</a:t>
            </a:r>
            <a:br>
              <a:rPr lang="nl-NL" i="1" dirty="0"/>
            </a:br>
            <a:r>
              <a:rPr lang="nl-NL" dirty="0"/>
              <a:t>Nog verder komen met jullie feedback!</a:t>
            </a:r>
            <a:endParaRPr kumimoji="0" sz="2400" b="1" i="1" u="none" strike="noStrike" kern="0" cap="none" spc="0" normalizeH="0" baseline="0" noProof="0" dirty="0">
              <a:ln>
                <a:noFill/>
              </a:ln>
              <a:solidFill>
                <a:srgbClr val="000000"/>
              </a:solidFill>
              <a:effectLst/>
              <a:uLnTx/>
              <a:uFillTx/>
              <a:latin typeface="Verdana"/>
              <a:ea typeface="Verdana"/>
              <a:sym typeface="Verdana"/>
            </a:endParaRPr>
          </a:p>
        </p:txBody>
      </p:sp>
      <p:sp>
        <p:nvSpPr>
          <p:cNvPr id="92" name="Shape 92"/>
          <p:cNvSpPr/>
          <p:nvPr/>
        </p:nvSpPr>
        <p:spPr>
          <a:xfrm>
            <a:off x="763585" y="1219199"/>
            <a:ext cx="7521193" cy="3539430"/>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457200">
              <a:lnSpc>
                <a:spcPts val="2300"/>
              </a:lnSpc>
              <a:defRPr sz="1600">
                <a:latin typeface="Verdana"/>
                <a:ea typeface="Verdana"/>
                <a:cs typeface="Verdana"/>
                <a:sym typeface="Verdana"/>
              </a:defRPr>
            </a:pPr>
            <a:endParaRPr lang="nl-NL" sz="1600" b="1" dirty="0">
              <a:latin typeface="Verdana"/>
              <a:ea typeface="Verdana"/>
              <a:sym typeface="Verdana"/>
            </a:endParaRPr>
          </a:p>
          <a:p>
            <a:pPr lvl="0" defTabSz="457200">
              <a:lnSpc>
                <a:spcPts val="2300"/>
              </a:lnSpc>
              <a:defRPr sz="1600">
                <a:latin typeface="Verdana"/>
                <a:ea typeface="Verdana"/>
                <a:cs typeface="Verdana"/>
                <a:sym typeface="Verdana"/>
              </a:defRPr>
            </a:pPr>
            <a:r>
              <a:rPr lang="nl-NL" sz="1600" b="1" dirty="0">
                <a:latin typeface="Verdana"/>
                <a:ea typeface="Verdana"/>
                <a:sym typeface="Verdana"/>
              </a:rPr>
              <a:t>Status</a:t>
            </a:r>
          </a:p>
          <a:p>
            <a:pPr marL="285750" lvl="0" indent="-285750" defTabSz="457200">
              <a:lnSpc>
                <a:spcPts val="2300"/>
              </a:lnSpc>
              <a:buFont typeface="Arial" panose="020B0604020202020204" pitchFamily="34" charset="0"/>
              <a:buChar char="•"/>
              <a:defRPr sz="1600">
                <a:latin typeface="Verdana"/>
                <a:ea typeface="Verdana"/>
                <a:cs typeface="Verdana"/>
                <a:sym typeface="Verdana"/>
              </a:defRPr>
            </a:pPr>
            <a:r>
              <a:rPr lang="nl-NL" sz="1600" dirty="0">
                <a:latin typeface="Verdana"/>
                <a:ea typeface="Verdana"/>
                <a:sym typeface="Verdana"/>
              </a:rPr>
              <a:t>De </a:t>
            </a:r>
            <a:r>
              <a:rPr lang="nl-NL" sz="1600" dirty="0" err="1">
                <a:latin typeface="Verdana"/>
                <a:ea typeface="Verdana"/>
                <a:sym typeface="Verdana"/>
              </a:rPr>
              <a:t>selfassessment</a:t>
            </a:r>
            <a:r>
              <a:rPr lang="nl-NL" sz="1600" dirty="0">
                <a:latin typeface="Verdana"/>
                <a:ea typeface="Verdana"/>
                <a:sym typeface="Verdana"/>
              </a:rPr>
              <a:t> is nog niet klaar – we zijn benieuwd naar jullie feedback!</a:t>
            </a:r>
            <a:endParaRPr lang="nl-NL" sz="1600" b="1" dirty="0">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lang="nl-NL" sz="1600" b="1" dirty="0">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r>
              <a:rPr lang="nl-NL" sz="1600" b="1" dirty="0">
                <a:latin typeface="Verdana"/>
                <a:ea typeface="Verdana"/>
                <a:sym typeface="Verdana"/>
              </a:rPr>
              <a:t>Vragen voor deelsessie</a:t>
            </a:r>
            <a:endParaRPr lang="nl-NL" sz="1600" b="1" noProof="0" dirty="0">
              <a:latin typeface="Verdana"/>
              <a:ea typeface="Verdana"/>
              <a:sym typeface="Verdana"/>
            </a:endParaRP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lang="nl-NL" sz="1600" noProof="0" dirty="0">
                <a:latin typeface="Verdana"/>
                <a:ea typeface="Verdana"/>
                <a:sym typeface="Verdana"/>
              </a:rPr>
              <a:t>Hebben jullie ervaring met </a:t>
            </a:r>
            <a:r>
              <a:rPr lang="nl-NL" sz="1600" noProof="0" dirty="0" err="1">
                <a:latin typeface="Verdana"/>
                <a:ea typeface="Verdana"/>
                <a:sym typeface="Verdana"/>
              </a:rPr>
              <a:t>self</a:t>
            </a:r>
            <a:r>
              <a:rPr lang="nl-NL" sz="1600" noProof="0" dirty="0">
                <a:latin typeface="Verdana"/>
                <a:ea typeface="Verdana"/>
                <a:sym typeface="Verdana"/>
              </a:rPr>
              <a:t>-assessment (bij control?)</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endParaRPr kumimoji="0" lang="nl-NL" sz="1600" i="0" u="none" strike="noStrike" kern="0" cap="none" spc="0" normalizeH="0" baseline="0" dirty="0">
              <a:ln>
                <a:noFill/>
              </a:ln>
              <a:solidFill>
                <a:srgbClr val="000000"/>
              </a:solidFill>
              <a:effectLst/>
              <a:uLnTx/>
              <a:uFillTx/>
              <a:latin typeface="Verdana"/>
              <a:ea typeface="Verdana"/>
              <a:sym typeface="Verdana"/>
            </a:endParaRP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lang="nl-NL" sz="1600" noProof="0" dirty="0">
                <a:latin typeface="Verdana"/>
                <a:ea typeface="Verdana"/>
                <a:sym typeface="Verdana"/>
              </a:rPr>
              <a:t>Wat is je reflectie op onderwerpen/ de geformuleerde vragen van het onderwerp waar je bij zit? </a:t>
            </a:r>
            <a:r>
              <a:rPr lang="nl-NL" sz="1600" i="1" noProof="0" dirty="0">
                <a:latin typeface="Verdana"/>
                <a:ea typeface="Verdana"/>
                <a:sym typeface="Verdana"/>
              </a:rPr>
              <a:t>Hulpmiddel: waar </a:t>
            </a:r>
            <a:r>
              <a:rPr lang="nl-NL" sz="1600" i="1" dirty="0">
                <a:latin typeface="Verdana"/>
                <a:ea typeface="Verdana"/>
                <a:sym typeface="Verdana"/>
              </a:rPr>
              <a:t>staat</a:t>
            </a:r>
            <a:r>
              <a:rPr lang="nl-NL" sz="1600" i="1" noProof="0" dirty="0">
                <a:latin typeface="Verdana"/>
                <a:ea typeface="Verdana"/>
                <a:sym typeface="Verdana"/>
              </a:rPr>
              <a:t> jouw organisatie?</a:t>
            </a:r>
            <a:endParaRPr kumimoji="0" lang="nl-NL" sz="1600" i="1" u="none" strike="noStrike" kern="0" cap="none" spc="0" normalizeH="0" baseline="0" noProof="0" dirty="0">
              <a:ln>
                <a:noFill/>
              </a:ln>
              <a:solidFill>
                <a:srgbClr val="000000"/>
              </a:solidFill>
              <a:effectLst/>
              <a:uLnTx/>
              <a:uFillTx/>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lang="nl-NL" sz="1600" b="0" i="0" u="none" strike="noStrike" kern="0" cap="none" spc="0" normalizeH="0" baseline="0" noProof="0" dirty="0">
              <a:ln>
                <a:noFill/>
              </a:ln>
              <a:solidFill>
                <a:srgbClr val="000000"/>
              </a:solidFill>
              <a:effectLst/>
              <a:uLnTx/>
              <a:uFillTx/>
              <a:latin typeface="Verdana"/>
              <a:ea typeface="Verdana"/>
              <a:sym typeface="Verdana"/>
            </a:endParaRP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lang="nl-NL" sz="1600" dirty="0">
                <a:latin typeface="Verdana"/>
                <a:ea typeface="Verdana"/>
                <a:sym typeface="Verdana"/>
              </a:rPr>
              <a:t>Welke vragen mis je?</a:t>
            </a:r>
            <a:endParaRPr kumimoji="0" lang="nl-NL" sz="1600" b="0" i="0" u="none" strike="noStrike" kern="0" cap="none" spc="0" normalizeH="0" baseline="0" noProof="0" dirty="0">
              <a:ln>
                <a:noFill/>
              </a:ln>
              <a:solidFill>
                <a:srgbClr val="000000"/>
              </a:solidFill>
              <a:effectLst/>
              <a:uLnTx/>
              <a:uFillTx/>
              <a:latin typeface="Verdana"/>
              <a:ea typeface="Verdana"/>
              <a:sym typeface="Verdana"/>
            </a:endParaRPr>
          </a:p>
        </p:txBody>
      </p:sp>
      <p:pic>
        <p:nvPicPr>
          <p:cNvPr id="93" name="pasted-image.pdf"/>
          <p:cNvPicPr>
            <a:picLocks noChangeAspect="1"/>
          </p:cNvPicPr>
          <p:nvPr/>
        </p:nvPicPr>
        <p:blipFill rotWithShape="1">
          <a:blip r:embed="rId3" cstate="print"/>
          <a:srcRect t="42689" r="21041"/>
          <a:stretch/>
        </p:blipFill>
        <p:spPr>
          <a:xfrm>
            <a:off x="8178633" y="-8710"/>
            <a:ext cx="974076" cy="1113597"/>
          </a:xfrm>
          <a:prstGeom prst="rect">
            <a:avLst/>
          </a:prstGeom>
          <a:ln w="12700">
            <a:miter lim="400000"/>
          </a:ln>
        </p:spPr>
      </p:pic>
    </p:spTree>
    <p:extLst>
      <p:ext uri="{BB962C8B-B14F-4D97-AF65-F5344CB8AC3E}">
        <p14:creationId xmlns:p14="http://schemas.microsoft.com/office/powerpoint/2010/main" val="2331193650"/>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0106" y="1369618"/>
            <a:ext cx="6371003" cy="4239612"/>
          </a:xfrm>
          <a:prstGeom prst="rect">
            <a:avLst/>
          </a:prstGeom>
        </p:spPr>
      </p:pic>
    </p:spTree>
    <p:extLst>
      <p:ext uri="{BB962C8B-B14F-4D97-AF65-F5344CB8AC3E}">
        <p14:creationId xmlns:p14="http://schemas.microsoft.com/office/powerpoint/2010/main" val="1424934704"/>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p:nvPr/>
        </p:nvSpPr>
        <p:spPr>
          <a:xfrm>
            <a:off x="762000" y="1109434"/>
            <a:ext cx="8383810" cy="1"/>
          </a:xfrm>
          <a:prstGeom prst="line">
            <a:avLst/>
          </a:prstGeom>
          <a:ln w="12700">
            <a:solidFill>
              <a:srgbClr val="ED135B"/>
            </a:solidFill>
          </a:ln>
          <a:effectLst>
            <a:outerShdw blurRad="38100" dist="20000" dir="5400000" rotWithShape="0">
              <a:srgbClr val="000000">
                <a:alpha val="38000"/>
              </a:srgbClr>
            </a:outerShdw>
          </a:effectLst>
        </p:spPr>
        <p:txBody>
          <a:bodyPr lIns="45719" rIns="45719"/>
          <a:lstStyle/>
          <a:p>
            <a:pPr>
              <a:defRPr>
                <a:latin typeface="+mj-lt"/>
                <a:ea typeface="+mj-ea"/>
                <a:cs typeface="+mj-cs"/>
                <a:sym typeface="Helvetica"/>
              </a:defRPr>
            </a:pPr>
            <a:endParaRPr/>
          </a:p>
        </p:txBody>
      </p:sp>
      <p:sp>
        <p:nvSpPr>
          <p:cNvPr id="91" name="Shape 91"/>
          <p:cNvSpPr/>
          <p:nvPr/>
        </p:nvSpPr>
        <p:spPr>
          <a:xfrm>
            <a:off x="763587" y="341313"/>
            <a:ext cx="6705601" cy="333425"/>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defTabSz="457200">
              <a:lnSpc>
                <a:spcPts val="2600"/>
              </a:lnSpc>
              <a:defRPr sz="2400" b="1">
                <a:latin typeface="Verdana"/>
                <a:ea typeface="Verdana"/>
                <a:cs typeface="Verdana"/>
                <a:sym typeface="Verdana"/>
              </a:defRPr>
            </a:lvl1pPr>
          </a:lstStyle>
          <a:p>
            <a:r>
              <a:rPr lang="nl-NL" i="1" dirty="0"/>
              <a:t>2.</a:t>
            </a:r>
            <a:r>
              <a:rPr lang="nl-NL" dirty="0"/>
              <a:t> Agenda</a:t>
            </a:r>
            <a:endParaRPr dirty="0"/>
          </a:p>
        </p:txBody>
      </p:sp>
      <p:sp>
        <p:nvSpPr>
          <p:cNvPr id="92" name="Shape 92"/>
          <p:cNvSpPr/>
          <p:nvPr/>
        </p:nvSpPr>
        <p:spPr>
          <a:xfrm>
            <a:off x="763586" y="1219199"/>
            <a:ext cx="7910514" cy="263790"/>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defTabSz="457200">
              <a:lnSpc>
                <a:spcPts val="2300"/>
              </a:lnSpc>
              <a:defRPr sz="1600" b="1">
                <a:latin typeface="Verdana"/>
                <a:ea typeface="Verdana"/>
                <a:cs typeface="Verdana"/>
                <a:sym typeface="Verdana"/>
              </a:defRPr>
            </a:pPr>
            <a:endParaRPr dirty="0"/>
          </a:p>
        </p:txBody>
      </p:sp>
      <p:pic>
        <p:nvPicPr>
          <p:cNvPr id="93" name="pasted-image.pdf"/>
          <p:cNvPicPr>
            <a:picLocks noChangeAspect="1"/>
          </p:cNvPicPr>
          <p:nvPr/>
        </p:nvPicPr>
        <p:blipFill rotWithShape="1">
          <a:blip r:embed="rId2" cstate="print"/>
          <a:srcRect t="42689" r="21041"/>
          <a:stretch/>
        </p:blipFill>
        <p:spPr>
          <a:xfrm>
            <a:off x="8178633" y="-8710"/>
            <a:ext cx="974076" cy="1113597"/>
          </a:xfrm>
          <a:prstGeom prst="rect">
            <a:avLst/>
          </a:prstGeom>
          <a:ln w="12700">
            <a:miter lim="400000"/>
          </a:ln>
        </p:spPr>
      </p:pic>
      <p:sp>
        <p:nvSpPr>
          <p:cNvPr id="2" name="Tekstvak 1"/>
          <p:cNvSpPr txBox="1"/>
          <p:nvPr/>
        </p:nvSpPr>
        <p:spPr>
          <a:xfrm>
            <a:off x="762000" y="1482989"/>
            <a:ext cx="7912100" cy="406264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R="0" algn="l" defTabSz="914400" rtl="0" fontAlgn="auto" latinLnBrk="0" hangingPunct="0">
              <a:lnSpc>
                <a:spcPct val="100000"/>
              </a:lnSpc>
              <a:spcBef>
                <a:spcPts val="0"/>
              </a:spcBef>
              <a:spcAft>
                <a:spcPts val="0"/>
              </a:spcAft>
              <a:buClrTx/>
              <a:buSzTx/>
              <a:tabLst/>
            </a:pPr>
            <a:r>
              <a:rPr lang="nl-NL" sz="1600" b="1" dirty="0">
                <a:latin typeface="Verdana" panose="020B0604030504040204" pitchFamily="34" charset="0"/>
                <a:ea typeface="Verdana" panose="020B0604030504040204" pitchFamily="34" charset="0"/>
              </a:rPr>
              <a:t>1. Voorstellen</a:t>
            </a:r>
          </a:p>
          <a:p>
            <a:pPr marL="342900" marR="0" indent="-342900" algn="l" defTabSz="914400" rtl="0" fontAlgn="auto" latinLnBrk="0" hangingPunct="0">
              <a:lnSpc>
                <a:spcPct val="100000"/>
              </a:lnSpc>
              <a:spcBef>
                <a:spcPts val="0"/>
              </a:spcBef>
              <a:spcAft>
                <a:spcPts val="0"/>
              </a:spcAft>
              <a:buClrTx/>
              <a:buSzTx/>
              <a:buAutoNum type="arabicPeriod"/>
              <a:tabLst/>
            </a:pPr>
            <a:endParaRPr lang="nl-NL" sz="1600" b="1" dirty="0">
              <a:latin typeface="Verdana" panose="020B0604030504040204" pitchFamily="34" charset="0"/>
              <a:ea typeface="Verdana" panose="020B0604030504040204" pitchFamily="34" charset="0"/>
            </a:endParaRPr>
          </a:p>
          <a:p>
            <a:pPr marR="0" algn="l" defTabSz="914400" rtl="0" fontAlgn="auto" latinLnBrk="0" hangingPunct="0">
              <a:lnSpc>
                <a:spcPct val="100000"/>
              </a:lnSpc>
              <a:spcBef>
                <a:spcPts val="0"/>
              </a:spcBef>
              <a:spcAft>
                <a:spcPts val="0"/>
              </a:spcAft>
              <a:buClrTx/>
              <a:buSzTx/>
              <a:tabLst/>
            </a:pPr>
            <a:r>
              <a:rPr lang="nl-NL" sz="1600" b="1" dirty="0">
                <a:latin typeface="Verdana" panose="020B0604030504040204" pitchFamily="34" charset="0"/>
                <a:ea typeface="Verdana" panose="020B0604030504040204" pitchFamily="34" charset="0"/>
              </a:rPr>
              <a:t>2. Agenda</a:t>
            </a:r>
            <a:r>
              <a:rPr lang="nl-NL" sz="1600" dirty="0">
                <a:latin typeface="Verdana" panose="020B0604030504040204" pitchFamily="34" charset="0"/>
                <a:ea typeface="Verdana" panose="020B0604030504040204" pitchFamily="34" charset="0"/>
              </a:rPr>
              <a:t>	</a:t>
            </a:r>
          </a:p>
          <a:p>
            <a:pPr marR="0" algn="l" defTabSz="914400" rtl="0" fontAlgn="auto" latinLnBrk="0" hangingPunct="0">
              <a:lnSpc>
                <a:spcPct val="100000"/>
              </a:lnSpc>
              <a:spcBef>
                <a:spcPts val="0"/>
              </a:spcBef>
              <a:spcAft>
                <a:spcPts val="0"/>
              </a:spcAft>
              <a:buClrTx/>
              <a:buSzTx/>
              <a:tabLst/>
            </a:pPr>
            <a:r>
              <a:rPr lang="nl-NL" sz="1600" dirty="0">
                <a:latin typeface="Verdana" panose="020B0604030504040204" pitchFamily="34" charset="0"/>
                <a:ea typeface="Verdana" panose="020B0604030504040204" pitchFamily="34" charset="0"/>
              </a:rPr>
              <a:t>	</a:t>
            </a:r>
          </a:p>
          <a:p>
            <a:pPr marR="0" algn="l" defTabSz="914400" rtl="0" fontAlgn="auto" latinLnBrk="0" hangingPunct="0">
              <a:lnSpc>
                <a:spcPct val="100000"/>
              </a:lnSpc>
              <a:spcBef>
                <a:spcPts val="0"/>
              </a:spcBef>
              <a:spcAft>
                <a:spcPts val="0"/>
              </a:spcAft>
              <a:buClrTx/>
              <a:buSzTx/>
              <a:tabLst/>
            </a:pPr>
            <a:r>
              <a:rPr lang="nl-NL" sz="1600" b="1" dirty="0">
                <a:latin typeface="Verdana" panose="020B0604030504040204" pitchFamily="34" charset="0"/>
                <a:ea typeface="Verdana" panose="020B0604030504040204" pitchFamily="34" charset="0"/>
              </a:rPr>
              <a:t>3. Missie en Visie (van </a:t>
            </a:r>
            <a:r>
              <a:rPr lang="nl-NL" sz="1600" b="1" dirty="0" err="1">
                <a:latin typeface="Verdana" panose="020B0604030504040204" pitchFamily="34" charset="0"/>
                <a:ea typeface="Verdana" panose="020B0604030504040204" pitchFamily="34" charset="0"/>
              </a:rPr>
              <a:t>Concerncontrol</a:t>
            </a:r>
            <a:r>
              <a:rPr lang="nl-NL" sz="1600" b="1" dirty="0">
                <a:latin typeface="Verdana" panose="020B0604030504040204" pitchFamily="34" charset="0"/>
                <a:ea typeface="Verdana" panose="020B0604030504040204" pitchFamily="34" charset="0"/>
              </a:rPr>
              <a:t> en K&amp;A)</a:t>
            </a:r>
          </a:p>
          <a:p>
            <a:pPr marR="0" algn="l" defTabSz="914400" rtl="0" fontAlgn="auto" latinLnBrk="0" hangingPunct="0">
              <a:lnSpc>
                <a:spcPct val="100000"/>
              </a:lnSpc>
              <a:spcBef>
                <a:spcPts val="0"/>
              </a:spcBef>
              <a:spcAft>
                <a:spcPts val="0"/>
              </a:spcAft>
              <a:buClrTx/>
              <a:buSzTx/>
              <a:tabLst/>
            </a:pPr>
            <a:endParaRPr lang="nl-NL" sz="1600" b="1" dirty="0">
              <a:latin typeface="Verdana" panose="020B0604030504040204" pitchFamily="34" charset="0"/>
              <a:ea typeface="Verdana" panose="020B0604030504040204" pitchFamily="34" charset="0"/>
            </a:endParaRPr>
          </a:p>
          <a:p>
            <a:pPr marR="0" algn="l" defTabSz="914400" rtl="0" fontAlgn="auto" latinLnBrk="0" hangingPunct="0">
              <a:lnSpc>
                <a:spcPct val="100000"/>
              </a:lnSpc>
              <a:spcBef>
                <a:spcPts val="0"/>
              </a:spcBef>
              <a:spcAft>
                <a:spcPts val="0"/>
              </a:spcAft>
              <a:buClrTx/>
              <a:buSzTx/>
              <a:tabLst/>
            </a:pPr>
            <a:r>
              <a:rPr lang="nl-NL" sz="1600" b="1" dirty="0">
                <a:latin typeface="Verdana" panose="020B0604030504040204" pitchFamily="34" charset="0"/>
                <a:ea typeface="Verdana" panose="020B0604030504040204" pitchFamily="34" charset="0"/>
              </a:rPr>
              <a:t>4. Hoe zijn we begonnen?</a:t>
            </a:r>
          </a:p>
          <a:p>
            <a:pPr marR="0" algn="l" defTabSz="914400" rtl="0" fontAlgn="auto" latinLnBrk="0" hangingPunct="0">
              <a:lnSpc>
                <a:spcPct val="100000"/>
              </a:lnSpc>
              <a:spcBef>
                <a:spcPts val="0"/>
              </a:spcBef>
              <a:spcAft>
                <a:spcPts val="0"/>
              </a:spcAft>
              <a:buClrTx/>
              <a:buSzTx/>
              <a:tabLst/>
            </a:pPr>
            <a:endParaRPr lang="nl-NL" sz="1600" b="1" dirty="0">
              <a:latin typeface="Verdana" panose="020B0604030504040204" pitchFamily="34" charset="0"/>
              <a:ea typeface="Verdana" panose="020B0604030504040204" pitchFamily="34" charset="0"/>
            </a:endParaRPr>
          </a:p>
          <a:p>
            <a:pPr marR="0" algn="l" defTabSz="914400" rtl="0" fontAlgn="auto" latinLnBrk="0" hangingPunct="0">
              <a:lnSpc>
                <a:spcPct val="100000"/>
              </a:lnSpc>
              <a:spcBef>
                <a:spcPts val="0"/>
              </a:spcBef>
              <a:spcAft>
                <a:spcPts val="0"/>
              </a:spcAft>
              <a:buClrTx/>
              <a:buSzTx/>
              <a:tabLst/>
            </a:pPr>
            <a:r>
              <a:rPr lang="nl-NL" sz="1600" b="1" dirty="0">
                <a:latin typeface="Verdana" panose="020B0604030504040204" pitchFamily="34" charset="0"/>
                <a:ea typeface="Verdana" panose="020B0604030504040204" pitchFamily="34" charset="0"/>
              </a:rPr>
              <a:t>5. Waar staat we nu?</a:t>
            </a:r>
          </a:p>
          <a:p>
            <a:pPr marR="0" algn="l" defTabSz="914400" rtl="0" fontAlgn="auto" latinLnBrk="0" hangingPunct="0">
              <a:lnSpc>
                <a:spcPct val="100000"/>
              </a:lnSpc>
              <a:spcBef>
                <a:spcPts val="0"/>
              </a:spcBef>
              <a:spcAft>
                <a:spcPts val="0"/>
              </a:spcAft>
              <a:buClrTx/>
              <a:buSzTx/>
              <a:tabLst/>
            </a:pPr>
            <a:r>
              <a:rPr lang="nl-NL" sz="1600" b="1" dirty="0">
                <a:latin typeface="Verdana" panose="020B0604030504040204" pitchFamily="34" charset="0"/>
                <a:ea typeface="Verdana" panose="020B0604030504040204" pitchFamily="34" charset="0"/>
              </a:rPr>
              <a:t>	a) Risicomanagement</a:t>
            </a:r>
          </a:p>
          <a:p>
            <a:pPr marR="0" algn="l" defTabSz="914400" rtl="0" fontAlgn="auto" latinLnBrk="0" hangingPunct="0">
              <a:lnSpc>
                <a:spcPct val="100000"/>
              </a:lnSpc>
              <a:spcBef>
                <a:spcPts val="0"/>
              </a:spcBef>
              <a:spcAft>
                <a:spcPts val="0"/>
              </a:spcAft>
              <a:buClrTx/>
              <a:buSzTx/>
              <a:tabLst/>
            </a:pPr>
            <a:r>
              <a:rPr lang="nl-NL" sz="1600" b="1" dirty="0">
                <a:latin typeface="Verdana" panose="020B0604030504040204" pitchFamily="34" charset="0"/>
                <a:ea typeface="Verdana" panose="020B0604030504040204" pitchFamily="34" charset="0"/>
              </a:rPr>
              <a:t>	b) Risk </a:t>
            </a:r>
            <a:r>
              <a:rPr lang="nl-NL" sz="1600" b="1" dirty="0" err="1">
                <a:latin typeface="Verdana" panose="020B0604030504040204" pitchFamily="34" charset="0"/>
                <a:ea typeface="Verdana" panose="020B0604030504040204" pitchFamily="34" charset="0"/>
              </a:rPr>
              <a:t>appetite</a:t>
            </a:r>
            <a:endParaRPr lang="nl-NL" sz="1600" b="1" dirty="0">
              <a:latin typeface="Verdana" panose="020B0604030504040204" pitchFamily="34" charset="0"/>
              <a:ea typeface="Verdana" panose="020B0604030504040204" pitchFamily="34" charset="0"/>
            </a:endParaRPr>
          </a:p>
          <a:p>
            <a:pPr marR="0" algn="l" defTabSz="914400" rtl="0" fontAlgn="auto" latinLnBrk="0" hangingPunct="0">
              <a:lnSpc>
                <a:spcPct val="100000"/>
              </a:lnSpc>
              <a:spcBef>
                <a:spcPts val="0"/>
              </a:spcBef>
              <a:spcAft>
                <a:spcPts val="0"/>
              </a:spcAft>
              <a:buClrTx/>
              <a:buSzTx/>
              <a:tabLst/>
            </a:pPr>
            <a:r>
              <a:rPr lang="nl-NL" sz="1600" b="1" dirty="0">
                <a:latin typeface="Verdana" panose="020B0604030504040204" pitchFamily="34" charset="0"/>
                <a:ea typeface="Verdana" panose="020B0604030504040204" pitchFamily="34" charset="0"/>
              </a:rPr>
              <a:t>	c) Nota Samenwerken</a:t>
            </a:r>
          </a:p>
          <a:p>
            <a:pPr marR="0" algn="l" defTabSz="914400" rtl="0" fontAlgn="auto" latinLnBrk="0" hangingPunct="0">
              <a:lnSpc>
                <a:spcPct val="100000"/>
              </a:lnSpc>
              <a:spcBef>
                <a:spcPts val="0"/>
              </a:spcBef>
              <a:spcAft>
                <a:spcPts val="0"/>
              </a:spcAft>
              <a:buClrTx/>
              <a:buSzTx/>
              <a:tabLst/>
            </a:pPr>
            <a:endParaRPr lang="nl-NL" sz="1600" b="1" dirty="0">
              <a:latin typeface="Verdana" panose="020B0604030504040204" pitchFamily="34" charset="0"/>
              <a:ea typeface="Verdana" panose="020B0604030504040204" pitchFamily="34" charset="0"/>
            </a:endParaRPr>
          </a:p>
          <a:p>
            <a:pPr marR="0" algn="l" defTabSz="914400" rtl="0" fontAlgn="auto" latinLnBrk="0" hangingPunct="0">
              <a:lnSpc>
                <a:spcPct val="100000"/>
              </a:lnSpc>
              <a:spcBef>
                <a:spcPts val="0"/>
              </a:spcBef>
              <a:spcAft>
                <a:spcPts val="0"/>
              </a:spcAft>
              <a:buClrTx/>
              <a:buSzTx/>
              <a:tabLst/>
            </a:pPr>
            <a:r>
              <a:rPr lang="nl-NL" sz="1600" b="1" dirty="0">
                <a:latin typeface="Verdana" panose="020B0604030504040204" pitchFamily="34" charset="0"/>
                <a:ea typeface="Verdana" panose="020B0604030504040204" pitchFamily="34" charset="0"/>
              </a:rPr>
              <a:t>6. Waar willen we naar toe?</a:t>
            </a:r>
          </a:p>
          <a:p>
            <a:pPr marR="0" algn="l" defTabSz="914400" rtl="0" fontAlgn="auto" latinLnBrk="0" hangingPunct="0">
              <a:lnSpc>
                <a:spcPct val="100000"/>
              </a:lnSpc>
              <a:spcBef>
                <a:spcPts val="0"/>
              </a:spcBef>
              <a:spcAft>
                <a:spcPts val="0"/>
              </a:spcAft>
              <a:buClrTx/>
              <a:buSzTx/>
              <a:tabLst/>
            </a:pPr>
            <a:r>
              <a:rPr lang="nl-NL" sz="1600" b="1" dirty="0">
                <a:latin typeface="Verdana" panose="020B0604030504040204" pitchFamily="34" charset="0"/>
                <a:ea typeface="Verdana" panose="020B0604030504040204" pitchFamily="34" charset="0"/>
              </a:rPr>
              <a:t>	a) </a:t>
            </a:r>
            <a:r>
              <a:rPr lang="nl-NL" sz="1600" b="1" dirty="0" err="1">
                <a:latin typeface="Verdana" panose="020B0604030504040204" pitchFamily="34" charset="0"/>
                <a:ea typeface="Verdana" panose="020B0604030504040204" pitchFamily="34" charset="0"/>
              </a:rPr>
              <a:t>Self</a:t>
            </a:r>
            <a:r>
              <a:rPr lang="nl-NL" sz="1600" b="1" dirty="0">
                <a:latin typeface="Verdana" panose="020B0604030504040204" pitchFamily="34" charset="0"/>
                <a:ea typeface="Verdana" panose="020B0604030504040204" pitchFamily="34" charset="0"/>
              </a:rPr>
              <a:t> assessment </a:t>
            </a:r>
          </a:p>
          <a:p>
            <a:pPr marL="0" marR="0" indent="0" algn="l" defTabSz="914400" rtl="0" fontAlgn="auto" latinLnBrk="0" hangingPunct="0">
              <a:lnSpc>
                <a:spcPct val="100000"/>
              </a:lnSpc>
              <a:spcBef>
                <a:spcPts val="0"/>
              </a:spcBef>
              <a:spcAft>
                <a:spcPts val="0"/>
              </a:spcAft>
              <a:buClrTx/>
              <a:buSzTx/>
              <a:buFontTx/>
              <a:buNone/>
              <a:tabLst/>
            </a:pPr>
            <a:endParaRPr kumimoji="0" lang="nl-NL" sz="1800" b="0" i="0" u="none" strike="noStrike" cap="none" spc="0" normalizeH="0" baseline="0" dirty="0">
              <a:ln>
                <a:noFill/>
              </a:ln>
              <a:solidFill>
                <a:srgbClr val="000000"/>
              </a:solidFill>
              <a:effectLst/>
              <a:uFillTx/>
              <a:latin typeface="Calibri"/>
              <a:ea typeface="Calibri"/>
              <a:cs typeface="Calibri"/>
              <a:sym typeface="Calibri"/>
            </a:endParaRPr>
          </a:p>
        </p:txBody>
      </p:sp>
    </p:spTree>
    <p:extLst>
      <p:ext uri="{BB962C8B-B14F-4D97-AF65-F5344CB8AC3E}">
        <p14:creationId xmlns:p14="http://schemas.microsoft.com/office/powerpoint/2010/main" val="2384284072"/>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p:nvPr/>
        </p:nvSpPr>
        <p:spPr>
          <a:xfrm>
            <a:off x="762000" y="1109434"/>
            <a:ext cx="8383810" cy="1"/>
          </a:xfrm>
          <a:prstGeom prst="line">
            <a:avLst/>
          </a:prstGeom>
          <a:ln w="12700">
            <a:solidFill>
              <a:srgbClr val="ED135B"/>
            </a:solidFill>
          </a:ln>
          <a:effectLst>
            <a:outerShdw blurRad="38100" dist="20000" dir="5400000" rotWithShape="0">
              <a:srgbClr val="000000">
                <a:alpha val="38000"/>
              </a:srgbClr>
            </a:outerShdw>
          </a:effectLst>
        </p:spPr>
        <p:txBody>
          <a:bodyPr lIns="45719" rIns="45719"/>
          <a:lstStyle/>
          <a:p>
            <a:pPr>
              <a:defRPr>
                <a:latin typeface="+mj-lt"/>
                <a:ea typeface="+mj-ea"/>
                <a:cs typeface="+mj-cs"/>
                <a:sym typeface="Helvetica"/>
              </a:defRPr>
            </a:pPr>
            <a:endParaRPr/>
          </a:p>
        </p:txBody>
      </p:sp>
      <p:sp>
        <p:nvSpPr>
          <p:cNvPr id="91" name="Shape 91"/>
          <p:cNvSpPr/>
          <p:nvPr/>
        </p:nvSpPr>
        <p:spPr>
          <a:xfrm>
            <a:off x="763587" y="341313"/>
            <a:ext cx="6705601" cy="333425"/>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defTabSz="457200">
              <a:lnSpc>
                <a:spcPts val="2600"/>
              </a:lnSpc>
              <a:defRPr sz="2400" b="1">
                <a:latin typeface="Verdana"/>
                <a:ea typeface="Verdana"/>
                <a:cs typeface="Verdana"/>
                <a:sym typeface="Verdana"/>
              </a:defRPr>
            </a:lvl1pPr>
          </a:lstStyle>
          <a:p>
            <a:r>
              <a:rPr lang="nl-NL" dirty="0"/>
              <a:t>Missie van </a:t>
            </a:r>
            <a:r>
              <a:rPr lang="nl-NL" dirty="0" err="1"/>
              <a:t>concerncontrol</a:t>
            </a:r>
            <a:endParaRPr dirty="0"/>
          </a:p>
        </p:txBody>
      </p:sp>
      <p:sp>
        <p:nvSpPr>
          <p:cNvPr id="92" name="Shape 92"/>
          <p:cNvSpPr/>
          <p:nvPr/>
        </p:nvSpPr>
        <p:spPr>
          <a:xfrm>
            <a:off x="763585" y="1219199"/>
            <a:ext cx="7521193" cy="477566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r>
              <a:rPr lang="nl-NL" sz="1600" dirty="0" err="1">
                <a:latin typeface="Verdana" pitchFamily="34" charset="0"/>
                <a:ea typeface="Verdana" pitchFamily="34" charset="0"/>
                <a:cs typeface="Verdana" pitchFamily="34" charset="0"/>
              </a:rPr>
              <a:t>Concerncontrol</a:t>
            </a:r>
            <a:r>
              <a:rPr lang="nl-NL" sz="1600" dirty="0">
                <a:latin typeface="Verdana" pitchFamily="34" charset="0"/>
                <a:ea typeface="Verdana" pitchFamily="34" charset="0"/>
                <a:cs typeface="Verdana" pitchFamily="34" charset="0"/>
              </a:rPr>
              <a:t> is een </a:t>
            </a:r>
            <a:r>
              <a:rPr lang="nl-NL" sz="1600" b="1" dirty="0">
                <a:latin typeface="Verdana" pitchFamily="34" charset="0"/>
                <a:ea typeface="Verdana" pitchFamily="34" charset="0"/>
                <a:cs typeface="Verdana" pitchFamily="34" charset="0"/>
              </a:rPr>
              <a:t>volwaardige en tegenwicht-biedende gesprekpartner </a:t>
            </a:r>
            <a:r>
              <a:rPr lang="nl-NL" sz="1600" dirty="0">
                <a:latin typeface="Verdana" pitchFamily="34" charset="0"/>
                <a:ea typeface="Verdana" pitchFamily="34" charset="0"/>
                <a:cs typeface="Verdana" pitchFamily="34" charset="0"/>
              </a:rPr>
              <a:t>met</a:t>
            </a:r>
            <a:r>
              <a:rPr lang="nl-NL" sz="1600" b="1" dirty="0">
                <a:latin typeface="Verdana" pitchFamily="34" charset="0"/>
                <a:ea typeface="Verdana" pitchFamily="34" charset="0"/>
                <a:cs typeface="Verdana" pitchFamily="34" charset="0"/>
              </a:rPr>
              <a:t> maximale toegevoegde waarde </a:t>
            </a:r>
            <a:r>
              <a:rPr lang="nl-NL" sz="1600" dirty="0">
                <a:latin typeface="Verdana" pitchFamily="34" charset="0"/>
                <a:ea typeface="Verdana" pitchFamily="34" charset="0"/>
                <a:cs typeface="Verdana" pitchFamily="34" charset="0"/>
              </a:rPr>
              <a:t>aan de organisatie over:</a:t>
            </a:r>
          </a:p>
          <a:p>
            <a:pPr>
              <a:buFont typeface="Wingdings" pitchFamily="2" charset="2"/>
              <a:buChar char="§"/>
            </a:pPr>
            <a:endParaRPr lang="nl-NL" sz="1600" dirty="0">
              <a:latin typeface="Verdana" pitchFamily="34" charset="0"/>
              <a:ea typeface="Verdana" pitchFamily="34" charset="0"/>
              <a:cs typeface="Verdana" pitchFamily="34" charset="0"/>
            </a:endParaRPr>
          </a:p>
          <a:p>
            <a:pPr>
              <a:buFont typeface="Wingdings" pitchFamily="2" charset="2"/>
              <a:buChar char="§"/>
            </a:pPr>
            <a:r>
              <a:rPr lang="nl-NL" sz="1600" dirty="0">
                <a:latin typeface="Verdana" pitchFamily="34" charset="0"/>
                <a:ea typeface="Verdana" pitchFamily="34" charset="0"/>
                <a:cs typeface="Verdana" pitchFamily="34" charset="0"/>
              </a:rPr>
              <a:t> de </a:t>
            </a:r>
            <a:r>
              <a:rPr lang="nl-NL" sz="1600" b="1" dirty="0">
                <a:latin typeface="Verdana" pitchFamily="34" charset="0"/>
                <a:ea typeface="Verdana" pitchFamily="34" charset="0"/>
                <a:cs typeface="Verdana" pitchFamily="34" charset="0"/>
              </a:rPr>
              <a:t>sturing &amp;</a:t>
            </a:r>
            <a:r>
              <a:rPr lang="nl-NL" sz="1600" dirty="0">
                <a:latin typeface="Verdana" pitchFamily="34" charset="0"/>
                <a:ea typeface="Verdana" pitchFamily="34" charset="0"/>
                <a:cs typeface="Verdana" pitchFamily="34" charset="0"/>
              </a:rPr>
              <a:t> </a:t>
            </a:r>
            <a:r>
              <a:rPr lang="nl-NL" sz="1600" b="1" dirty="0">
                <a:latin typeface="Verdana" pitchFamily="34" charset="0"/>
                <a:ea typeface="Verdana" pitchFamily="34" charset="0"/>
                <a:cs typeface="Verdana" pitchFamily="34" charset="0"/>
              </a:rPr>
              <a:t>inrichting (</a:t>
            </a:r>
            <a:r>
              <a:rPr lang="nl-NL" sz="1600" b="1" dirty="0" err="1">
                <a:latin typeface="Verdana" pitchFamily="34" charset="0"/>
                <a:ea typeface="Verdana" pitchFamily="34" charset="0"/>
                <a:cs typeface="Verdana" pitchFamily="34" charset="0"/>
              </a:rPr>
              <a:t>governance</a:t>
            </a:r>
            <a:r>
              <a:rPr lang="nl-NL" sz="1600" b="1" dirty="0">
                <a:latin typeface="Verdana" pitchFamily="34" charset="0"/>
                <a:ea typeface="Verdana" pitchFamily="34" charset="0"/>
                <a:cs typeface="Verdana" pitchFamily="34" charset="0"/>
              </a:rPr>
              <a:t>)</a:t>
            </a:r>
            <a:r>
              <a:rPr lang="nl-NL" sz="1600" dirty="0">
                <a:latin typeface="Verdana" pitchFamily="34" charset="0"/>
                <a:ea typeface="Verdana" pitchFamily="34" charset="0"/>
                <a:cs typeface="Verdana" pitchFamily="34" charset="0"/>
              </a:rPr>
              <a:t> in de organisatie</a:t>
            </a:r>
          </a:p>
          <a:p>
            <a:endParaRPr lang="nl-NL" sz="1600" dirty="0">
              <a:latin typeface="Verdana" pitchFamily="34" charset="0"/>
              <a:ea typeface="Verdana" pitchFamily="34" charset="0"/>
              <a:cs typeface="Verdana" pitchFamily="34" charset="0"/>
            </a:endParaRPr>
          </a:p>
          <a:p>
            <a:pPr>
              <a:buFont typeface="Wingdings" pitchFamily="2" charset="2"/>
              <a:buChar char="§"/>
            </a:pPr>
            <a:r>
              <a:rPr lang="nl-NL" sz="1600" dirty="0">
                <a:latin typeface="Verdana" pitchFamily="34" charset="0"/>
                <a:ea typeface="Verdana" pitchFamily="34" charset="0"/>
                <a:cs typeface="Verdana" pitchFamily="34" charset="0"/>
              </a:rPr>
              <a:t> stuurbaarheid op </a:t>
            </a:r>
            <a:r>
              <a:rPr lang="nl-NL" sz="1600" b="1" dirty="0">
                <a:latin typeface="Verdana" pitchFamily="34" charset="0"/>
                <a:ea typeface="Verdana" pitchFamily="34" charset="0"/>
                <a:cs typeface="Verdana" pitchFamily="34" charset="0"/>
              </a:rPr>
              <a:t>doelmatigheid </a:t>
            </a:r>
            <a:r>
              <a:rPr lang="nl-NL" sz="1600" dirty="0">
                <a:latin typeface="Verdana" pitchFamily="34" charset="0"/>
                <a:ea typeface="Verdana" pitchFamily="34" charset="0"/>
                <a:cs typeface="Verdana" pitchFamily="34" charset="0"/>
              </a:rPr>
              <a:t>(efficiency), </a:t>
            </a:r>
            <a:r>
              <a:rPr lang="nl-NL" sz="1600" b="1" dirty="0">
                <a:latin typeface="Verdana" pitchFamily="34" charset="0"/>
                <a:ea typeface="Verdana" pitchFamily="34" charset="0"/>
                <a:cs typeface="Verdana" pitchFamily="34" charset="0"/>
              </a:rPr>
              <a:t>doeltreffendheid  </a:t>
            </a:r>
          </a:p>
          <a:p>
            <a:r>
              <a:rPr lang="nl-NL" sz="1600" b="1" dirty="0">
                <a:latin typeface="Verdana" pitchFamily="34" charset="0"/>
                <a:ea typeface="Verdana" pitchFamily="34" charset="0"/>
                <a:cs typeface="Verdana" pitchFamily="34" charset="0"/>
              </a:rPr>
              <a:t>  </a:t>
            </a:r>
            <a:r>
              <a:rPr lang="nl-NL" sz="1600" dirty="0">
                <a:latin typeface="Verdana" pitchFamily="34" charset="0"/>
                <a:ea typeface="Verdana" pitchFamily="34" charset="0"/>
                <a:cs typeface="Verdana" pitchFamily="34" charset="0"/>
              </a:rPr>
              <a:t>(effectiviteit), </a:t>
            </a:r>
            <a:r>
              <a:rPr lang="nl-NL" sz="1600" b="1" dirty="0">
                <a:latin typeface="Verdana" pitchFamily="34" charset="0"/>
                <a:ea typeface="Verdana" pitchFamily="34" charset="0"/>
                <a:cs typeface="Verdana" pitchFamily="34" charset="0"/>
              </a:rPr>
              <a:t>rechtmatigheid </a:t>
            </a:r>
            <a:r>
              <a:rPr lang="nl-NL" sz="1600" dirty="0">
                <a:latin typeface="Verdana" pitchFamily="34" charset="0"/>
                <a:ea typeface="Verdana" pitchFamily="34" charset="0"/>
                <a:cs typeface="Verdana" pitchFamily="34" charset="0"/>
              </a:rPr>
              <a:t>en</a:t>
            </a:r>
            <a:r>
              <a:rPr lang="nl-NL" sz="1600" b="1" dirty="0">
                <a:latin typeface="Verdana" pitchFamily="34" charset="0"/>
                <a:ea typeface="Verdana" pitchFamily="34" charset="0"/>
                <a:cs typeface="Verdana" pitchFamily="34" charset="0"/>
              </a:rPr>
              <a:t> betrouwbaarheid</a:t>
            </a:r>
            <a:r>
              <a:rPr lang="nl-NL" sz="1600" dirty="0">
                <a:latin typeface="Verdana" pitchFamily="34" charset="0"/>
                <a:ea typeface="Verdana" pitchFamily="34" charset="0"/>
                <a:cs typeface="Verdana" pitchFamily="34" charset="0"/>
              </a:rPr>
              <a:t> en </a:t>
            </a:r>
            <a:r>
              <a:rPr lang="nl-NL" sz="1600" b="1" dirty="0">
                <a:latin typeface="Verdana" pitchFamily="34" charset="0"/>
                <a:ea typeface="Verdana" pitchFamily="34" charset="0"/>
                <a:cs typeface="Verdana" pitchFamily="34" charset="0"/>
              </a:rPr>
              <a:t>onzekerheid</a:t>
            </a:r>
            <a:r>
              <a:rPr lang="nl-NL" sz="1600" dirty="0">
                <a:latin typeface="Verdana" pitchFamily="34" charset="0"/>
                <a:ea typeface="Verdana" pitchFamily="34" charset="0"/>
                <a:cs typeface="Verdana" pitchFamily="34" charset="0"/>
              </a:rPr>
              <a:t>   </a:t>
            </a:r>
          </a:p>
          <a:p>
            <a:r>
              <a:rPr lang="nl-NL" sz="1600" dirty="0">
                <a:latin typeface="Verdana" pitchFamily="34" charset="0"/>
                <a:ea typeface="Verdana" pitchFamily="34" charset="0"/>
                <a:cs typeface="Verdana" pitchFamily="34" charset="0"/>
              </a:rPr>
              <a:t>  voor het realiseren van doelen en begrotingsprestaties</a:t>
            </a:r>
          </a:p>
          <a:p>
            <a:pPr>
              <a:buFont typeface="Wingdings" pitchFamily="2" charset="2"/>
              <a:buChar char="§"/>
            </a:pPr>
            <a:endParaRPr lang="nl-NL" sz="1600" dirty="0">
              <a:latin typeface="Verdana" pitchFamily="34" charset="0"/>
              <a:ea typeface="Verdana" pitchFamily="34" charset="0"/>
              <a:cs typeface="Verdana" pitchFamily="34" charset="0"/>
            </a:endParaRPr>
          </a:p>
          <a:p>
            <a:pPr>
              <a:buFont typeface="Wingdings" pitchFamily="2" charset="2"/>
              <a:buChar char="§"/>
            </a:pPr>
            <a:r>
              <a:rPr lang="nl-NL" sz="1600" dirty="0">
                <a:latin typeface="Verdana" pitchFamily="34" charset="0"/>
                <a:ea typeface="Verdana" pitchFamily="34" charset="0"/>
                <a:cs typeface="Verdana" pitchFamily="34" charset="0"/>
              </a:rPr>
              <a:t> de onderzoeken (</a:t>
            </a:r>
            <a:r>
              <a:rPr lang="nl-NL" sz="1600" b="1" dirty="0">
                <a:latin typeface="Verdana" pitchFamily="34" charset="0"/>
                <a:ea typeface="Verdana" pitchFamily="34" charset="0"/>
                <a:cs typeface="Verdana" pitchFamily="34" charset="0"/>
              </a:rPr>
              <a:t>leer- en bijsturingscycli</a:t>
            </a:r>
            <a:r>
              <a:rPr lang="nl-NL" sz="1600" dirty="0">
                <a:latin typeface="Verdana" pitchFamily="34" charset="0"/>
                <a:ea typeface="Verdana" pitchFamily="34" charset="0"/>
                <a:cs typeface="Verdana" pitchFamily="34" charset="0"/>
              </a:rPr>
              <a:t>) daarop.</a:t>
            </a:r>
          </a:p>
          <a:p>
            <a:pPr>
              <a:buFont typeface="Wingdings" pitchFamily="2" charset="2"/>
              <a:buChar char="§"/>
            </a:pPr>
            <a:endParaRPr lang="nl-NL" sz="1600" dirty="0">
              <a:latin typeface="Verdana" pitchFamily="34" charset="0"/>
              <a:ea typeface="Verdana" pitchFamily="34" charset="0"/>
              <a:cs typeface="Verdana" pitchFamily="34" charset="0"/>
            </a:endParaRPr>
          </a:p>
          <a:p>
            <a:endParaRPr lang="nl-NL" sz="1600" dirty="0">
              <a:latin typeface="Verdana" pitchFamily="34" charset="0"/>
              <a:ea typeface="Verdana" pitchFamily="34" charset="0"/>
              <a:cs typeface="Verdana" pitchFamily="34" charset="0"/>
            </a:endParaRPr>
          </a:p>
          <a:p>
            <a:r>
              <a:rPr lang="nl-NL" sz="1600" b="1" dirty="0">
                <a:latin typeface="Verdana" pitchFamily="34" charset="0"/>
                <a:ea typeface="Verdana" pitchFamily="34" charset="0"/>
                <a:cs typeface="Verdana" pitchFamily="34" charset="0"/>
              </a:rPr>
              <a:t>Hoe?</a:t>
            </a:r>
          </a:p>
          <a:p>
            <a:r>
              <a:rPr lang="nl-NL" sz="1600" dirty="0">
                <a:latin typeface="Verdana" pitchFamily="34" charset="0"/>
                <a:ea typeface="Verdana" pitchFamily="34" charset="0"/>
                <a:cs typeface="Verdana" pitchFamily="34" charset="0"/>
              </a:rPr>
              <a:t>Dit doen wij met name vanuit de </a:t>
            </a:r>
            <a:r>
              <a:rPr lang="nl-NL" sz="1600" u="sng" dirty="0">
                <a:latin typeface="Verdana" pitchFamily="34" charset="0"/>
                <a:ea typeface="Verdana" pitchFamily="34" charset="0"/>
                <a:cs typeface="Verdana" pitchFamily="34" charset="0"/>
              </a:rPr>
              <a:t>helpende control </a:t>
            </a:r>
            <a:r>
              <a:rPr lang="nl-NL" sz="1600" dirty="0">
                <a:latin typeface="Verdana" pitchFamily="34" charset="0"/>
                <a:ea typeface="Verdana" pitchFamily="34" charset="0"/>
                <a:cs typeface="Verdana" pitchFamily="34" charset="0"/>
              </a:rPr>
              <a:t>aan de voorkant, in </a:t>
            </a:r>
            <a:r>
              <a:rPr lang="nl-NL" sz="1600" u="sng" dirty="0">
                <a:latin typeface="Verdana" pitchFamily="34" charset="0"/>
                <a:ea typeface="Verdana" pitchFamily="34" charset="0"/>
                <a:cs typeface="Verdana" pitchFamily="34" charset="0"/>
              </a:rPr>
              <a:t>gesprek</a:t>
            </a:r>
            <a:r>
              <a:rPr lang="nl-NL" sz="1600" dirty="0">
                <a:latin typeface="Verdana" pitchFamily="34" charset="0"/>
                <a:ea typeface="Verdana" pitchFamily="34" charset="0"/>
                <a:cs typeface="Verdana" pitchFamily="34" charset="0"/>
              </a:rPr>
              <a:t>, vanuit </a:t>
            </a:r>
            <a:r>
              <a:rPr lang="nl-NL" sz="1600" u="sng" dirty="0">
                <a:latin typeface="Verdana" pitchFamily="34" charset="0"/>
                <a:ea typeface="Verdana" pitchFamily="34" charset="0"/>
                <a:cs typeface="Verdana" pitchFamily="34" charset="0"/>
              </a:rPr>
              <a:t>gelijkwaardigheid</a:t>
            </a:r>
            <a:r>
              <a:rPr lang="nl-NL" sz="1600" dirty="0">
                <a:latin typeface="Verdana" pitchFamily="34" charset="0"/>
                <a:ea typeface="Verdana" pitchFamily="34" charset="0"/>
                <a:cs typeface="Verdana" pitchFamily="34" charset="0"/>
              </a:rPr>
              <a:t> en </a:t>
            </a:r>
            <a:r>
              <a:rPr lang="nl-NL" sz="1600" u="sng" dirty="0">
                <a:latin typeface="Verdana" pitchFamily="34" charset="0"/>
                <a:ea typeface="Verdana" pitchFamily="34" charset="0"/>
                <a:cs typeface="Verdana" pitchFamily="34" charset="0"/>
              </a:rPr>
              <a:t>vertrouwen</a:t>
            </a:r>
            <a:r>
              <a:rPr lang="nl-NL" sz="1600" dirty="0">
                <a:latin typeface="Verdana" pitchFamily="34" charset="0"/>
                <a:ea typeface="Verdana" pitchFamily="34" charset="0"/>
                <a:cs typeface="Verdana" pitchFamily="34" charset="0"/>
              </a:rPr>
              <a:t> en met aandacht voor de </a:t>
            </a:r>
            <a:r>
              <a:rPr lang="nl-NL" sz="1600" u="sng" dirty="0">
                <a:latin typeface="Verdana" pitchFamily="34" charset="0"/>
                <a:ea typeface="Verdana" pitchFamily="34" charset="0"/>
                <a:cs typeface="Verdana" pitchFamily="34" charset="0"/>
              </a:rPr>
              <a:t>leefwereld</a:t>
            </a:r>
            <a:r>
              <a:rPr lang="nl-NL" sz="1600" dirty="0">
                <a:latin typeface="Verdana" pitchFamily="34" charset="0"/>
                <a:ea typeface="Verdana" pitchFamily="34" charset="0"/>
                <a:cs typeface="Verdana" pitchFamily="34" charset="0"/>
              </a:rPr>
              <a:t>.</a:t>
            </a:r>
          </a:p>
          <a:p>
            <a:pPr defTabSz="457200">
              <a:lnSpc>
                <a:spcPts val="2300"/>
              </a:lnSpc>
              <a:defRPr sz="1600">
                <a:latin typeface="Verdana"/>
                <a:ea typeface="Verdana"/>
                <a:cs typeface="Verdana"/>
                <a:sym typeface="Verdana"/>
              </a:defRPr>
            </a:pPr>
            <a:endParaRPr dirty="0"/>
          </a:p>
          <a:p>
            <a:pPr defTabSz="457200">
              <a:lnSpc>
                <a:spcPts val="2300"/>
              </a:lnSpc>
              <a:buSzPct val="100000"/>
              <a:buFont typeface="Arial"/>
              <a:buChar char="•"/>
              <a:defRPr sz="1600">
                <a:latin typeface="Verdana"/>
                <a:ea typeface="Verdana"/>
                <a:cs typeface="Verdana"/>
                <a:sym typeface="Verdana"/>
              </a:defRPr>
            </a:pPr>
            <a:endParaRPr dirty="0"/>
          </a:p>
        </p:txBody>
      </p:sp>
      <p:pic>
        <p:nvPicPr>
          <p:cNvPr id="93" name="pasted-image.pdf"/>
          <p:cNvPicPr>
            <a:picLocks noChangeAspect="1"/>
          </p:cNvPicPr>
          <p:nvPr/>
        </p:nvPicPr>
        <p:blipFill rotWithShape="1">
          <a:blip r:embed="rId2" cstate="print"/>
          <a:srcRect t="42689" r="21041"/>
          <a:stretch/>
        </p:blipFill>
        <p:spPr>
          <a:xfrm>
            <a:off x="8178633" y="-8710"/>
            <a:ext cx="974076" cy="1113597"/>
          </a:xfrm>
          <a:prstGeom prst="rect">
            <a:avLst/>
          </a:prstGeom>
          <a:ln w="12700">
            <a:miter lim="400000"/>
          </a:ln>
        </p:spPr>
      </p:pic>
      <p:pic>
        <p:nvPicPr>
          <p:cNvPr id="2" name="Afbeelding 1"/>
          <p:cNvPicPr>
            <a:picLocks noChangeAspect="1"/>
          </p:cNvPicPr>
          <p:nvPr/>
        </p:nvPicPr>
        <p:blipFill>
          <a:blip r:embed="rId3"/>
          <a:stretch>
            <a:fillRect/>
          </a:stretch>
        </p:blipFill>
        <p:spPr>
          <a:xfrm>
            <a:off x="-260712" y="0"/>
            <a:ext cx="9704294" cy="6858000"/>
          </a:xfrm>
          <a:prstGeom prst="rect">
            <a:avLst/>
          </a:prstGeom>
        </p:spPr>
      </p:pic>
    </p:spTree>
    <p:extLst>
      <p:ext uri="{BB962C8B-B14F-4D97-AF65-F5344CB8AC3E}">
        <p14:creationId xmlns:p14="http://schemas.microsoft.com/office/powerpoint/2010/main" val="759224473"/>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p:nvPr/>
        </p:nvSpPr>
        <p:spPr>
          <a:xfrm>
            <a:off x="762000" y="1109434"/>
            <a:ext cx="8383810" cy="1"/>
          </a:xfrm>
          <a:prstGeom prst="line">
            <a:avLst/>
          </a:prstGeom>
          <a:ln w="12700">
            <a:solidFill>
              <a:srgbClr val="ED135B"/>
            </a:solidFill>
          </a:ln>
          <a:effectLst>
            <a:outerShdw blurRad="38100" dist="20000" dir="5400000" rotWithShape="0">
              <a:srgbClr val="000000">
                <a:alpha val="38000"/>
              </a:srgbClr>
            </a:outerShdw>
          </a:effectLst>
        </p:spPr>
        <p:txBody>
          <a:bodyPr lIns="45719" rIns="45719"/>
          <a:lstStyle/>
          <a:p>
            <a:pPr>
              <a:defRPr>
                <a:latin typeface="+mj-lt"/>
                <a:ea typeface="+mj-ea"/>
                <a:cs typeface="+mj-cs"/>
                <a:sym typeface="Helvetica"/>
              </a:defRPr>
            </a:pPr>
            <a:endParaRPr/>
          </a:p>
        </p:txBody>
      </p:sp>
      <p:sp>
        <p:nvSpPr>
          <p:cNvPr id="91" name="Shape 91"/>
          <p:cNvSpPr/>
          <p:nvPr/>
        </p:nvSpPr>
        <p:spPr>
          <a:xfrm>
            <a:off x="763587" y="341313"/>
            <a:ext cx="6705601" cy="666849"/>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defTabSz="457200">
              <a:lnSpc>
                <a:spcPts val="2600"/>
              </a:lnSpc>
              <a:defRPr sz="2400" b="1">
                <a:latin typeface="Verdana"/>
                <a:ea typeface="Verdana"/>
                <a:cs typeface="Verdana"/>
                <a:sym typeface="Verdana"/>
              </a:defRPr>
            </a:lvl1pPr>
          </a:lstStyle>
          <a:p>
            <a:r>
              <a:rPr lang="nl-NL" i="1" dirty="0"/>
              <a:t>3. Missie en visie</a:t>
            </a:r>
            <a:br>
              <a:rPr lang="nl-NL" dirty="0"/>
            </a:br>
            <a:r>
              <a:rPr lang="nl-NL" dirty="0"/>
              <a:t>Missie van </a:t>
            </a:r>
            <a:r>
              <a:rPr lang="nl-NL" dirty="0" err="1"/>
              <a:t>concerncontrol</a:t>
            </a:r>
            <a:endParaRPr dirty="0"/>
          </a:p>
        </p:txBody>
      </p:sp>
      <p:sp>
        <p:nvSpPr>
          <p:cNvPr id="92" name="Shape 92"/>
          <p:cNvSpPr/>
          <p:nvPr/>
        </p:nvSpPr>
        <p:spPr>
          <a:xfrm>
            <a:off x="763585" y="1219199"/>
            <a:ext cx="7521193" cy="502188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endParaRPr lang="nl-NL" sz="1600" dirty="0">
              <a:latin typeface="Verdana" pitchFamily="34" charset="0"/>
              <a:ea typeface="Verdana" pitchFamily="34" charset="0"/>
              <a:cs typeface="Verdana" pitchFamily="34" charset="0"/>
            </a:endParaRPr>
          </a:p>
          <a:p>
            <a:r>
              <a:rPr lang="nl-NL" sz="1600" dirty="0" err="1">
                <a:latin typeface="Verdana" pitchFamily="34" charset="0"/>
                <a:ea typeface="Verdana" pitchFamily="34" charset="0"/>
                <a:cs typeface="Verdana" pitchFamily="34" charset="0"/>
              </a:rPr>
              <a:t>Concerncontrol</a:t>
            </a:r>
            <a:r>
              <a:rPr lang="nl-NL" sz="1600" dirty="0">
                <a:latin typeface="Verdana" pitchFamily="34" charset="0"/>
                <a:ea typeface="Verdana" pitchFamily="34" charset="0"/>
                <a:cs typeface="Verdana" pitchFamily="34" charset="0"/>
              </a:rPr>
              <a:t> is een </a:t>
            </a:r>
            <a:r>
              <a:rPr lang="nl-NL" sz="1600" b="1" dirty="0">
                <a:latin typeface="Verdana" pitchFamily="34" charset="0"/>
                <a:ea typeface="Verdana" pitchFamily="34" charset="0"/>
                <a:cs typeface="Verdana" pitchFamily="34" charset="0"/>
              </a:rPr>
              <a:t>volwaardige en tegenwicht-biedende gesprekpartner </a:t>
            </a:r>
            <a:r>
              <a:rPr lang="nl-NL" sz="1600" dirty="0">
                <a:latin typeface="Verdana" pitchFamily="34" charset="0"/>
                <a:ea typeface="Verdana" pitchFamily="34" charset="0"/>
                <a:cs typeface="Verdana" pitchFamily="34" charset="0"/>
              </a:rPr>
              <a:t>met</a:t>
            </a:r>
            <a:r>
              <a:rPr lang="nl-NL" sz="1600" b="1" dirty="0">
                <a:latin typeface="Verdana" pitchFamily="34" charset="0"/>
                <a:ea typeface="Verdana" pitchFamily="34" charset="0"/>
                <a:cs typeface="Verdana" pitchFamily="34" charset="0"/>
              </a:rPr>
              <a:t> maximale toegevoegde waarde </a:t>
            </a:r>
            <a:r>
              <a:rPr lang="nl-NL" sz="1600" dirty="0">
                <a:latin typeface="Verdana" pitchFamily="34" charset="0"/>
                <a:ea typeface="Verdana" pitchFamily="34" charset="0"/>
                <a:cs typeface="Verdana" pitchFamily="34" charset="0"/>
              </a:rPr>
              <a:t>aan de organisatie over:</a:t>
            </a:r>
          </a:p>
          <a:p>
            <a:pPr>
              <a:buFont typeface="Wingdings" pitchFamily="2" charset="2"/>
              <a:buChar char="§"/>
            </a:pPr>
            <a:endParaRPr lang="nl-NL" sz="1600" dirty="0">
              <a:latin typeface="Verdana" pitchFamily="34" charset="0"/>
              <a:ea typeface="Verdana" pitchFamily="34" charset="0"/>
              <a:cs typeface="Verdana" pitchFamily="34" charset="0"/>
            </a:endParaRPr>
          </a:p>
          <a:p>
            <a:pPr>
              <a:buFont typeface="Wingdings" pitchFamily="2" charset="2"/>
              <a:buChar char="§"/>
            </a:pPr>
            <a:r>
              <a:rPr lang="nl-NL" sz="1600" dirty="0">
                <a:latin typeface="Verdana" pitchFamily="34" charset="0"/>
                <a:ea typeface="Verdana" pitchFamily="34" charset="0"/>
                <a:cs typeface="Verdana" pitchFamily="34" charset="0"/>
              </a:rPr>
              <a:t> de </a:t>
            </a:r>
            <a:r>
              <a:rPr lang="nl-NL" sz="1600" b="1" dirty="0">
                <a:latin typeface="Verdana" pitchFamily="34" charset="0"/>
                <a:ea typeface="Verdana" pitchFamily="34" charset="0"/>
                <a:cs typeface="Verdana" pitchFamily="34" charset="0"/>
              </a:rPr>
              <a:t>sturing &amp;</a:t>
            </a:r>
            <a:r>
              <a:rPr lang="nl-NL" sz="1600" dirty="0">
                <a:latin typeface="Verdana" pitchFamily="34" charset="0"/>
                <a:ea typeface="Verdana" pitchFamily="34" charset="0"/>
                <a:cs typeface="Verdana" pitchFamily="34" charset="0"/>
              </a:rPr>
              <a:t> </a:t>
            </a:r>
            <a:r>
              <a:rPr lang="nl-NL" sz="1600" b="1" dirty="0">
                <a:latin typeface="Verdana" pitchFamily="34" charset="0"/>
                <a:ea typeface="Verdana" pitchFamily="34" charset="0"/>
                <a:cs typeface="Verdana" pitchFamily="34" charset="0"/>
              </a:rPr>
              <a:t>inrichting (</a:t>
            </a:r>
            <a:r>
              <a:rPr lang="nl-NL" sz="1600" b="1" dirty="0" err="1">
                <a:latin typeface="Verdana" pitchFamily="34" charset="0"/>
                <a:ea typeface="Verdana" pitchFamily="34" charset="0"/>
                <a:cs typeface="Verdana" pitchFamily="34" charset="0"/>
              </a:rPr>
              <a:t>governance</a:t>
            </a:r>
            <a:r>
              <a:rPr lang="nl-NL" sz="1600" b="1" dirty="0">
                <a:latin typeface="Verdana" pitchFamily="34" charset="0"/>
                <a:ea typeface="Verdana" pitchFamily="34" charset="0"/>
                <a:cs typeface="Verdana" pitchFamily="34" charset="0"/>
              </a:rPr>
              <a:t>)</a:t>
            </a:r>
            <a:r>
              <a:rPr lang="nl-NL" sz="1600" dirty="0">
                <a:latin typeface="Verdana" pitchFamily="34" charset="0"/>
                <a:ea typeface="Verdana" pitchFamily="34" charset="0"/>
                <a:cs typeface="Verdana" pitchFamily="34" charset="0"/>
              </a:rPr>
              <a:t> in de organisatie</a:t>
            </a:r>
          </a:p>
          <a:p>
            <a:endParaRPr lang="nl-NL" sz="1600" dirty="0">
              <a:latin typeface="Verdana" pitchFamily="34" charset="0"/>
              <a:ea typeface="Verdana" pitchFamily="34" charset="0"/>
              <a:cs typeface="Verdana" pitchFamily="34" charset="0"/>
            </a:endParaRPr>
          </a:p>
          <a:p>
            <a:pPr>
              <a:buFont typeface="Wingdings" pitchFamily="2" charset="2"/>
              <a:buChar char="§"/>
            </a:pPr>
            <a:r>
              <a:rPr lang="nl-NL" sz="1600" dirty="0">
                <a:latin typeface="Verdana" pitchFamily="34" charset="0"/>
                <a:ea typeface="Verdana" pitchFamily="34" charset="0"/>
                <a:cs typeface="Verdana" pitchFamily="34" charset="0"/>
              </a:rPr>
              <a:t> stuurbaarheid op </a:t>
            </a:r>
            <a:r>
              <a:rPr lang="nl-NL" sz="1600" b="1" dirty="0">
                <a:latin typeface="Verdana" pitchFamily="34" charset="0"/>
                <a:ea typeface="Verdana" pitchFamily="34" charset="0"/>
                <a:cs typeface="Verdana" pitchFamily="34" charset="0"/>
              </a:rPr>
              <a:t>doelmatigheid </a:t>
            </a:r>
            <a:r>
              <a:rPr lang="nl-NL" sz="1600" dirty="0">
                <a:latin typeface="Verdana" pitchFamily="34" charset="0"/>
                <a:ea typeface="Verdana" pitchFamily="34" charset="0"/>
                <a:cs typeface="Verdana" pitchFamily="34" charset="0"/>
              </a:rPr>
              <a:t>(efficiency), </a:t>
            </a:r>
            <a:r>
              <a:rPr lang="nl-NL" sz="1600" b="1" dirty="0">
                <a:latin typeface="Verdana" pitchFamily="34" charset="0"/>
                <a:ea typeface="Verdana" pitchFamily="34" charset="0"/>
                <a:cs typeface="Verdana" pitchFamily="34" charset="0"/>
              </a:rPr>
              <a:t>doeltreffendheid  </a:t>
            </a:r>
          </a:p>
          <a:p>
            <a:r>
              <a:rPr lang="nl-NL" sz="1600" b="1" dirty="0">
                <a:latin typeface="Verdana" pitchFamily="34" charset="0"/>
                <a:ea typeface="Verdana" pitchFamily="34" charset="0"/>
                <a:cs typeface="Verdana" pitchFamily="34" charset="0"/>
              </a:rPr>
              <a:t>  </a:t>
            </a:r>
            <a:r>
              <a:rPr lang="nl-NL" sz="1600" dirty="0">
                <a:latin typeface="Verdana" pitchFamily="34" charset="0"/>
                <a:ea typeface="Verdana" pitchFamily="34" charset="0"/>
                <a:cs typeface="Verdana" pitchFamily="34" charset="0"/>
              </a:rPr>
              <a:t>(effectiviteit), </a:t>
            </a:r>
            <a:r>
              <a:rPr lang="nl-NL" sz="1600" b="1" dirty="0">
                <a:latin typeface="Verdana" pitchFamily="34" charset="0"/>
                <a:ea typeface="Verdana" pitchFamily="34" charset="0"/>
                <a:cs typeface="Verdana" pitchFamily="34" charset="0"/>
              </a:rPr>
              <a:t>rechtmatigheid </a:t>
            </a:r>
            <a:r>
              <a:rPr lang="nl-NL" sz="1600" dirty="0">
                <a:latin typeface="Verdana" pitchFamily="34" charset="0"/>
                <a:ea typeface="Verdana" pitchFamily="34" charset="0"/>
                <a:cs typeface="Verdana" pitchFamily="34" charset="0"/>
              </a:rPr>
              <a:t>en</a:t>
            </a:r>
            <a:r>
              <a:rPr lang="nl-NL" sz="1600" b="1" dirty="0">
                <a:latin typeface="Verdana" pitchFamily="34" charset="0"/>
                <a:ea typeface="Verdana" pitchFamily="34" charset="0"/>
                <a:cs typeface="Verdana" pitchFamily="34" charset="0"/>
              </a:rPr>
              <a:t> betrouwbaarheid</a:t>
            </a:r>
            <a:r>
              <a:rPr lang="nl-NL" sz="1600" dirty="0">
                <a:latin typeface="Verdana" pitchFamily="34" charset="0"/>
                <a:ea typeface="Verdana" pitchFamily="34" charset="0"/>
                <a:cs typeface="Verdana" pitchFamily="34" charset="0"/>
              </a:rPr>
              <a:t> en </a:t>
            </a:r>
            <a:r>
              <a:rPr lang="nl-NL" sz="1600" b="1" dirty="0">
                <a:latin typeface="Verdana" pitchFamily="34" charset="0"/>
                <a:ea typeface="Verdana" pitchFamily="34" charset="0"/>
                <a:cs typeface="Verdana" pitchFamily="34" charset="0"/>
              </a:rPr>
              <a:t>onzekerheid</a:t>
            </a:r>
            <a:r>
              <a:rPr lang="nl-NL" sz="1600" dirty="0">
                <a:latin typeface="Verdana" pitchFamily="34" charset="0"/>
                <a:ea typeface="Verdana" pitchFamily="34" charset="0"/>
                <a:cs typeface="Verdana" pitchFamily="34" charset="0"/>
              </a:rPr>
              <a:t>   </a:t>
            </a:r>
          </a:p>
          <a:p>
            <a:r>
              <a:rPr lang="nl-NL" sz="1600" dirty="0">
                <a:latin typeface="Verdana" pitchFamily="34" charset="0"/>
                <a:ea typeface="Verdana" pitchFamily="34" charset="0"/>
                <a:cs typeface="Verdana" pitchFamily="34" charset="0"/>
              </a:rPr>
              <a:t>  voor het realiseren van doelen en begrotingsprestaties</a:t>
            </a:r>
          </a:p>
          <a:p>
            <a:pPr>
              <a:buFont typeface="Wingdings" pitchFamily="2" charset="2"/>
              <a:buChar char="§"/>
            </a:pPr>
            <a:endParaRPr lang="nl-NL" sz="1600" dirty="0">
              <a:latin typeface="Verdana" pitchFamily="34" charset="0"/>
              <a:ea typeface="Verdana" pitchFamily="34" charset="0"/>
              <a:cs typeface="Verdana" pitchFamily="34" charset="0"/>
            </a:endParaRPr>
          </a:p>
          <a:p>
            <a:pPr>
              <a:buFont typeface="Wingdings" pitchFamily="2" charset="2"/>
              <a:buChar char="§"/>
            </a:pPr>
            <a:r>
              <a:rPr lang="nl-NL" sz="1600" dirty="0">
                <a:latin typeface="Verdana" pitchFamily="34" charset="0"/>
                <a:ea typeface="Verdana" pitchFamily="34" charset="0"/>
                <a:cs typeface="Verdana" pitchFamily="34" charset="0"/>
              </a:rPr>
              <a:t> de onderzoeken (</a:t>
            </a:r>
            <a:r>
              <a:rPr lang="nl-NL" sz="1600" b="1" dirty="0">
                <a:latin typeface="Verdana" pitchFamily="34" charset="0"/>
                <a:ea typeface="Verdana" pitchFamily="34" charset="0"/>
                <a:cs typeface="Verdana" pitchFamily="34" charset="0"/>
              </a:rPr>
              <a:t>leer- en bijsturingscycli</a:t>
            </a:r>
            <a:r>
              <a:rPr lang="nl-NL" sz="1600" dirty="0">
                <a:latin typeface="Verdana" pitchFamily="34" charset="0"/>
                <a:ea typeface="Verdana" pitchFamily="34" charset="0"/>
                <a:cs typeface="Verdana" pitchFamily="34" charset="0"/>
              </a:rPr>
              <a:t>) daarop.</a:t>
            </a:r>
          </a:p>
          <a:p>
            <a:pPr>
              <a:buFont typeface="Wingdings" pitchFamily="2" charset="2"/>
              <a:buChar char="§"/>
            </a:pPr>
            <a:endParaRPr lang="nl-NL" sz="1600" dirty="0">
              <a:latin typeface="Verdana" pitchFamily="34" charset="0"/>
              <a:ea typeface="Verdana" pitchFamily="34" charset="0"/>
              <a:cs typeface="Verdana" pitchFamily="34" charset="0"/>
            </a:endParaRPr>
          </a:p>
          <a:p>
            <a:endParaRPr lang="nl-NL" sz="1600" dirty="0">
              <a:latin typeface="Verdana" pitchFamily="34" charset="0"/>
              <a:ea typeface="Verdana" pitchFamily="34" charset="0"/>
              <a:cs typeface="Verdana" pitchFamily="34" charset="0"/>
            </a:endParaRPr>
          </a:p>
          <a:p>
            <a:r>
              <a:rPr lang="nl-NL" sz="1600" b="1" dirty="0">
                <a:latin typeface="Verdana" pitchFamily="34" charset="0"/>
                <a:ea typeface="Verdana" pitchFamily="34" charset="0"/>
                <a:cs typeface="Verdana" pitchFamily="34" charset="0"/>
              </a:rPr>
              <a:t>Hoe?</a:t>
            </a:r>
          </a:p>
          <a:p>
            <a:r>
              <a:rPr lang="nl-NL" sz="1600" dirty="0">
                <a:latin typeface="Verdana" pitchFamily="34" charset="0"/>
                <a:ea typeface="Verdana" pitchFamily="34" charset="0"/>
                <a:cs typeface="Verdana" pitchFamily="34" charset="0"/>
              </a:rPr>
              <a:t>Dit doen wij met name vanuit de </a:t>
            </a:r>
            <a:r>
              <a:rPr lang="nl-NL" sz="1600" u="sng" dirty="0">
                <a:latin typeface="Verdana" pitchFamily="34" charset="0"/>
                <a:ea typeface="Verdana" pitchFamily="34" charset="0"/>
                <a:cs typeface="Verdana" pitchFamily="34" charset="0"/>
              </a:rPr>
              <a:t>helpende control </a:t>
            </a:r>
            <a:r>
              <a:rPr lang="nl-NL" sz="1600" dirty="0">
                <a:latin typeface="Verdana" pitchFamily="34" charset="0"/>
                <a:ea typeface="Verdana" pitchFamily="34" charset="0"/>
                <a:cs typeface="Verdana" pitchFamily="34" charset="0"/>
              </a:rPr>
              <a:t>aan de voorkant, in </a:t>
            </a:r>
            <a:r>
              <a:rPr lang="nl-NL" sz="1600" u="sng" dirty="0">
                <a:latin typeface="Verdana" pitchFamily="34" charset="0"/>
                <a:ea typeface="Verdana" pitchFamily="34" charset="0"/>
                <a:cs typeface="Verdana" pitchFamily="34" charset="0"/>
              </a:rPr>
              <a:t>gesprek</a:t>
            </a:r>
            <a:r>
              <a:rPr lang="nl-NL" sz="1600" dirty="0">
                <a:latin typeface="Verdana" pitchFamily="34" charset="0"/>
                <a:ea typeface="Verdana" pitchFamily="34" charset="0"/>
                <a:cs typeface="Verdana" pitchFamily="34" charset="0"/>
              </a:rPr>
              <a:t>, vanuit </a:t>
            </a:r>
            <a:r>
              <a:rPr lang="nl-NL" sz="1600" u="sng" dirty="0">
                <a:latin typeface="Verdana" pitchFamily="34" charset="0"/>
                <a:ea typeface="Verdana" pitchFamily="34" charset="0"/>
                <a:cs typeface="Verdana" pitchFamily="34" charset="0"/>
              </a:rPr>
              <a:t>gelijkwaardigheid</a:t>
            </a:r>
            <a:r>
              <a:rPr lang="nl-NL" sz="1600" dirty="0">
                <a:latin typeface="Verdana" pitchFamily="34" charset="0"/>
                <a:ea typeface="Verdana" pitchFamily="34" charset="0"/>
                <a:cs typeface="Verdana" pitchFamily="34" charset="0"/>
              </a:rPr>
              <a:t> en </a:t>
            </a:r>
            <a:r>
              <a:rPr lang="nl-NL" sz="1600" u="sng" dirty="0">
                <a:latin typeface="Verdana" pitchFamily="34" charset="0"/>
                <a:ea typeface="Verdana" pitchFamily="34" charset="0"/>
                <a:cs typeface="Verdana" pitchFamily="34" charset="0"/>
              </a:rPr>
              <a:t>vertrouwen</a:t>
            </a:r>
            <a:r>
              <a:rPr lang="nl-NL" sz="1600" dirty="0">
                <a:latin typeface="Verdana" pitchFamily="34" charset="0"/>
                <a:ea typeface="Verdana" pitchFamily="34" charset="0"/>
                <a:cs typeface="Verdana" pitchFamily="34" charset="0"/>
              </a:rPr>
              <a:t> en met aandacht voor de </a:t>
            </a:r>
            <a:r>
              <a:rPr lang="nl-NL" sz="1600" u="sng" dirty="0">
                <a:latin typeface="Verdana" pitchFamily="34" charset="0"/>
                <a:ea typeface="Verdana" pitchFamily="34" charset="0"/>
                <a:cs typeface="Verdana" pitchFamily="34" charset="0"/>
              </a:rPr>
              <a:t>leefwereld</a:t>
            </a:r>
            <a:r>
              <a:rPr lang="nl-NL" sz="1600" dirty="0">
                <a:latin typeface="Verdana" pitchFamily="34" charset="0"/>
                <a:ea typeface="Verdana" pitchFamily="34" charset="0"/>
                <a:cs typeface="Verdana" pitchFamily="34" charset="0"/>
              </a:rPr>
              <a:t>.</a:t>
            </a:r>
          </a:p>
          <a:p>
            <a:pPr defTabSz="457200">
              <a:lnSpc>
                <a:spcPts val="2300"/>
              </a:lnSpc>
              <a:defRPr sz="1600">
                <a:latin typeface="Verdana"/>
                <a:ea typeface="Verdana"/>
                <a:cs typeface="Verdana"/>
                <a:sym typeface="Verdana"/>
              </a:defRPr>
            </a:pPr>
            <a:endParaRPr dirty="0"/>
          </a:p>
          <a:p>
            <a:pPr defTabSz="457200">
              <a:lnSpc>
                <a:spcPts val="2300"/>
              </a:lnSpc>
              <a:buSzPct val="100000"/>
              <a:buFont typeface="Arial"/>
              <a:buChar char="•"/>
              <a:defRPr sz="1600">
                <a:latin typeface="Verdana"/>
                <a:ea typeface="Verdana"/>
                <a:cs typeface="Verdana"/>
                <a:sym typeface="Verdana"/>
              </a:defRPr>
            </a:pPr>
            <a:endParaRPr dirty="0"/>
          </a:p>
        </p:txBody>
      </p:sp>
      <p:pic>
        <p:nvPicPr>
          <p:cNvPr id="93" name="pasted-image.pdf"/>
          <p:cNvPicPr>
            <a:picLocks noChangeAspect="1"/>
          </p:cNvPicPr>
          <p:nvPr/>
        </p:nvPicPr>
        <p:blipFill rotWithShape="1">
          <a:blip r:embed="rId2" cstate="print"/>
          <a:srcRect t="42689" r="21041"/>
          <a:stretch/>
        </p:blipFill>
        <p:spPr>
          <a:xfrm>
            <a:off x="8178633" y="-8710"/>
            <a:ext cx="974076" cy="1113597"/>
          </a:xfrm>
          <a:prstGeom prst="rect">
            <a:avLst/>
          </a:prstGeom>
          <a:ln w="12700">
            <a:miter lim="400000"/>
          </a:ln>
        </p:spPr>
      </p:pic>
    </p:spTree>
    <p:extLst>
      <p:ext uri="{BB962C8B-B14F-4D97-AF65-F5344CB8AC3E}">
        <p14:creationId xmlns:p14="http://schemas.microsoft.com/office/powerpoint/2010/main" val="618990273"/>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p:nvPr/>
        </p:nvSpPr>
        <p:spPr>
          <a:xfrm>
            <a:off x="762000" y="1109434"/>
            <a:ext cx="8383810" cy="1"/>
          </a:xfrm>
          <a:prstGeom prst="line">
            <a:avLst/>
          </a:prstGeom>
          <a:ln w="12700">
            <a:solidFill>
              <a:srgbClr val="ED135B"/>
            </a:solidFill>
          </a:ln>
          <a:effectLst>
            <a:outerShdw blurRad="38100" dist="20000" dir="5400000" rotWithShape="0">
              <a:srgbClr val="000000">
                <a:alpha val="38000"/>
              </a:srgbClr>
            </a:outerShdw>
          </a:effectLst>
        </p:spPr>
        <p:txBody>
          <a:bodyPr lIns="45719" rIns="45719"/>
          <a:lstStyle/>
          <a:p>
            <a:pPr>
              <a:defRPr>
                <a:latin typeface="+mj-lt"/>
                <a:ea typeface="+mj-ea"/>
                <a:cs typeface="+mj-cs"/>
                <a:sym typeface="Helvetica"/>
              </a:defRPr>
            </a:pPr>
            <a:endParaRPr/>
          </a:p>
        </p:txBody>
      </p:sp>
      <p:sp>
        <p:nvSpPr>
          <p:cNvPr id="91" name="Shape 91"/>
          <p:cNvSpPr/>
          <p:nvPr/>
        </p:nvSpPr>
        <p:spPr>
          <a:xfrm>
            <a:off x="763587" y="341313"/>
            <a:ext cx="6705601" cy="666849"/>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defTabSz="457200">
              <a:lnSpc>
                <a:spcPts val="2600"/>
              </a:lnSpc>
              <a:defRPr sz="2400" b="1">
                <a:latin typeface="Verdana"/>
                <a:ea typeface="Verdana"/>
                <a:cs typeface="Verdana"/>
                <a:sym typeface="Verdana"/>
              </a:defRPr>
            </a:lvl1pPr>
          </a:lstStyle>
          <a:p>
            <a:r>
              <a:rPr lang="nl-NL" i="1" dirty="0"/>
              <a:t>3. Missie en visie</a:t>
            </a:r>
            <a:br>
              <a:rPr lang="nl-NL" dirty="0"/>
            </a:br>
            <a:r>
              <a:rPr lang="nl-NL" dirty="0"/>
              <a:t>Visie op control / risicomanagement</a:t>
            </a:r>
            <a:endParaRPr dirty="0"/>
          </a:p>
        </p:txBody>
      </p:sp>
      <p:sp>
        <p:nvSpPr>
          <p:cNvPr id="92" name="Shape 92"/>
          <p:cNvSpPr/>
          <p:nvPr/>
        </p:nvSpPr>
        <p:spPr>
          <a:xfrm>
            <a:off x="763585" y="1219199"/>
            <a:ext cx="7521193" cy="560409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defTabSz="457200">
              <a:lnSpc>
                <a:spcPts val="2300"/>
              </a:lnSpc>
              <a:defRPr sz="1600">
                <a:latin typeface="Verdana"/>
                <a:ea typeface="Verdana"/>
                <a:cs typeface="Verdana"/>
                <a:sym typeface="Verdana"/>
              </a:defRPr>
            </a:pPr>
            <a:endParaRPr lang="nl-NL" b="1" dirty="0"/>
          </a:p>
          <a:p>
            <a:pPr defTabSz="457200">
              <a:lnSpc>
                <a:spcPts val="2300"/>
              </a:lnSpc>
              <a:defRPr sz="1600">
                <a:latin typeface="Verdana"/>
                <a:ea typeface="Verdana"/>
                <a:cs typeface="Verdana"/>
                <a:sym typeface="Verdana"/>
              </a:defRPr>
            </a:pPr>
            <a:r>
              <a:rPr lang="nl-NL" b="1" dirty="0"/>
              <a:t>Wat is ‘in control zijn’?</a:t>
            </a:r>
            <a:endParaRPr lang="nl-NL" sz="1000" dirty="0">
              <a:latin typeface="Verdana" pitchFamily="34" charset="0"/>
              <a:ea typeface="Verdana" pitchFamily="34" charset="0"/>
              <a:cs typeface="Verdana" pitchFamily="34" charset="0"/>
            </a:endParaRPr>
          </a:p>
          <a:p>
            <a:pPr defTabSz="457200">
              <a:lnSpc>
                <a:spcPts val="2300"/>
              </a:lnSpc>
              <a:defRPr sz="1600">
                <a:latin typeface="Verdana"/>
                <a:ea typeface="Verdana"/>
                <a:cs typeface="Verdana"/>
                <a:sym typeface="Verdana"/>
              </a:defRPr>
            </a:pPr>
            <a:r>
              <a:rPr lang="nl-NL" sz="1600" dirty="0">
                <a:latin typeface="Verdana" pitchFamily="34" charset="0"/>
                <a:ea typeface="Verdana" pitchFamily="34" charset="0"/>
                <a:cs typeface="Verdana" pitchFamily="34" charset="0"/>
              </a:rPr>
              <a:t>… als een organisatie(onderdeel) zodanig is ingericht (harde én </a:t>
            </a:r>
            <a:r>
              <a:rPr lang="nl-NL" sz="1600" dirty="0" err="1">
                <a:latin typeface="Verdana" pitchFamily="34" charset="0"/>
                <a:ea typeface="Verdana" pitchFamily="34" charset="0"/>
                <a:cs typeface="Verdana" pitchFamily="34" charset="0"/>
              </a:rPr>
              <a:t>zachtekant</a:t>
            </a:r>
            <a:r>
              <a:rPr lang="nl-NL" sz="1600" dirty="0">
                <a:latin typeface="Verdana" pitchFamily="34" charset="0"/>
                <a:ea typeface="Verdana" pitchFamily="34" charset="0"/>
                <a:cs typeface="Verdana" pitchFamily="34" charset="0"/>
              </a:rPr>
              <a:t>) dat de </a:t>
            </a:r>
            <a:r>
              <a:rPr lang="nl-NL" sz="1600" b="1" dirty="0">
                <a:latin typeface="Verdana" pitchFamily="34" charset="0"/>
                <a:ea typeface="Verdana" pitchFamily="34" charset="0"/>
                <a:cs typeface="Verdana" pitchFamily="34" charset="0"/>
              </a:rPr>
              <a:t>juiste</a:t>
            </a:r>
            <a:r>
              <a:rPr lang="nl-NL" sz="1600" dirty="0">
                <a:latin typeface="Verdana" pitchFamily="34" charset="0"/>
                <a:ea typeface="Verdana" pitchFamily="34" charset="0"/>
                <a:cs typeface="Verdana" pitchFamily="34" charset="0"/>
              </a:rPr>
              <a:t> </a:t>
            </a:r>
            <a:r>
              <a:rPr lang="nl-NL" sz="1600" b="1" dirty="0">
                <a:latin typeface="Verdana" pitchFamily="34" charset="0"/>
                <a:ea typeface="Verdana" pitchFamily="34" charset="0"/>
                <a:cs typeface="Verdana" pitchFamily="34" charset="0"/>
              </a:rPr>
              <a:t>discussie</a:t>
            </a:r>
            <a:r>
              <a:rPr lang="nl-NL" sz="1600" dirty="0">
                <a:latin typeface="Verdana" pitchFamily="34" charset="0"/>
                <a:ea typeface="Verdana" pitchFamily="34" charset="0"/>
                <a:cs typeface="Verdana" pitchFamily="34" charset="0"/>
              </a:rPr>
              <a:t> op het </a:t>
            </a:r>
            <a:r>
              <a:rPr lang="nl-NL" sz="1600" b="1" dirty="0">
                <a:latin typeface="Verdana" pitchFamily="34" charset="0"/>
                <a:ea typeface="Verdana" pitchFamily="34" charset="0"/>
                <a:cs typeface="Verdana" pitchFamily="34" charset="0"/>
              </a:rPr>
              <a:t>juiste moment </a:t>
            </a:r>
            <a:r>
              <a:rPr lang="nl-NL" sz="1600" dirty="0">
                <a:latin typeface="Verdana" pitchFamily="34" charset="0"/>
                <a:ea typeface="Verdana" pitchFamily="34" charset="0"/>
                <a:cs typeface="Verdana" pitchFamily="34" charset="0"/>
              </a:rPr>
              <a:t>op het </a:t>
            </a:r>
            <a:r>
              <a:rPr lang="nl-NL" sz="1600" b="1" dirty="0">
                <a:latin typeface="Verdana" pitchFamily="34" charset="0"/>
                <a:ea typeface="Verdana" pitchFamily="34" charset="0"/>
                <a:cs typeface="Verdana" pitchFamily="34" charset="0"/>
              </a:rPr>
              <a:t>juiste niveau </a:t>
            </a:r>
            <a:r>
              <a:rPr lang="nl-NL" sz="1600" dirty="0">
                <a:latin typeface="Verdana" pitchFamily="34" charset="0"/>
                <a:ea typeface="Verdana" pitchFamily="34" charset="0"/>
                <a:cs typeface="Verdana" pitchFamily="34" charset="0"/>
              </a:rPr>
              <a:t>wordt gevoerd zodat (indien nodig) </a:t>
            </a:r>
            <a:r>
              <a:rPr lang="nl-NL" sz="1600" b="1" dirty="0">
                <a:latin typeface="Verdana" pitchFamily="34" charset="0"/>
                <a:ea typeface="Verdana" pitchFamily="34" charset="0"/>
                <a:cs typeface="Verdana" pitchFamily="34" charset="0"/>
              </a:rPr>
              <a:t>bijgestuurd</a:t>
            </a:r>
            <a:r>
              <a:rPr lang="nl-NL" sz="1600" dirty="0">
                <a:latin typeface="Verdana" pitchFamily="34" charset="0"/>
                <a:ea typeface="Verdana" pitchFamily="34" charset="0"/>
                <a:cs typeface="Verdana" pitchFamily="34" charset="0"/>
              </a:rPr>
              <a:t> kan worden om zo de </a:t>
            </a:r>
            <a:r>
              <a:rPr lang="nl-NL" sz="1600" b="1" dirty="0">
                <a:latin typeface="Verdana" pitchFamily="34" charset="0"/>
                <a:ea typeface="Verdana" pitchFamily="34" charset="0"/>
                <a:cs typeface="Verdana" pitchFamily="34" charset="0"/>
              </a:rPr>
              <a:t>doelstellingen</a:t>
            </a:r>
            <a:r>
              <a:rPr lang="nl-NL" sz="1600" dirty="0">
                <a:latin typeface="Verdana" pitchFamily="34" charset="0"/>
                <a:ea typeface="Verdana" pitchFamily="34" charset="0"/>
                <a:cs typeface="Verdana" pitchFamily="34" charset="0"/>
              </a:rPr>
              <a:t> te realiseren. </a:t>
            </a:r>
          </a:p>
          <a:p>
            <a:pPr defTabSz="457200">
              <a:lnSpc>
                <a:spcPts val="2300"/>
              </a:lnSpc>
              <a:defRPr sz="1600">
                <a:latin typeface="Verdana"/>
                <a:ea typeface="Verdana"/>
                <a:cs typeface="Verdana"/>
                <a:sym typeface="Verdana"/>
              </a:defRPr>
            </a:pPr>
            <a:endParaRPr lang="nl-NL" sz="1600" dirty="0">
              <a:latin typeface="Verdana" pitchFamily="34" charset="0"/>
              <a:ea typeface="Verdana" pitchFamily="34" charset="0"/>
              <a:cs typeface="Verdana" pitchFamily="34" charset="0"/>
            </a:endParaRPr>
          </a:p>
          <a:p>
            <a:pPr defTabSz="457200">
              <a:lnSpc>
                <a:spcPts val="2300"/>
              </a:lnSpc>
              <a:defRPr sz="1600">
                <a:latin typeface="Verdana"/>
                <a:ea typeface="Verdana"/>
                <a:cs typeface="Verdana"/>
                <a:sym typeface="Verdana"/>
              </a:defRPr>
            </a:pPr>
            <a:r>
              <a:rPr lang="nl-NL" sz="1600" b="1" dirty="0">
                <a:latin typeface="Verdana" pitchFamily="34" charset="0"/>
                <a:ea typeface="Verdana" pitchFamily="34" charset="0"/>
                <a:cs typeface="Verdana" pitchFamily="34" charset="0"/>
              </a:rPr>
              <a:t>Waarom?</a:t>
            </a:r>
          </a:p>
          <a:p>
            <a:pPr defTabSz="457200">
              <a:lnSpc>
                <a:spcPts val="2300"/>
              </a:lnSpc>
              <a:defRPr sz="1600">
                <a:latin typeface="Verdana"/>
                <a:ea typeface="Verdana"/>
                <a:cs typeface="Verdana"/>
                <a:sym typeface="Verdana"/>
              </a:defRPr>
            </a:pPr>
            <a:r>
              <a:rPr lang="nl-NL" sz="1600" dirty="0">
                <a:latin typeface="Verdana" pitchFamily="34" charset="0"/>
                <a:ea typeface="Verdana" pitchFamily="34" charset="0"/>
                <a:cs typeface="Verdana" pitchFamily="34" charset="0"/>
              </a:rPr>
              <a:t>In control zijn betekent niet alleen beheersen; maar </a:t>
            </a:r>
            <a:r>
              <a:rPr lang="nl-NL" sz="1600" b="1" dirty="0">
                <a:latin typeface="Verdana" pitchFamily="34" charset="0"/>
                <a:ea typeface="Verdana" pitchFamily="34" charset="0"/>
                <a:cs typeface="Verdana" pitchFamily="34" charset="0"/>
              </a:rPr>
              <a:t>beter besturen: </a:t>
            </a:r>
            <a:r>
              <a:rPr lang="nl-NL" sz="1600" dirty="0">
                <a:latin typeface="Verdana" pitchFamily="34" charset="0"/>
                <a:ea typeface="Verdana" pitchFamily="34" charset="0"/>
                <a:cs typeface="Verdana" pitchFamily="34" charset="0"/>
              </a:rPr>
              <a:t>meer leren dan controleren.</a:t>
            </a:r>
          </a:p>
          <a:p>
            <a:pPr defTabSz="457200">
              <a:lnSpc>
                <a:spcPts val="2300"/>
              </a:lnSpc>
              <a:defRPr sz="1600">
                <a:latin typeface="Verdana"/>
                <a:ea typeface="Verdana"/>
                <a:cs typeface="Verdana"/>
                <a:sym typeface="Verdana"/>
              </a:defRPr>
            </a:pPr>
            <a:endParaRPr lang="nl-NL" sz="1600" dirty="0">
              <a:latin typeface="Verdana" pitchFamily="34" charset="0"/>
              <a:ea typeface="Verdana" pitchFamily="34" charset="0"/>
              <a:cs typeface="Verdana" pitchFamily="34" charset="0"/>
            </a:endParaRPr>
          </a:p>
          <a:p>
            <a:pPr defTabSz="457200">
              <a:lnSpc>
                <a:spcPts val="2300"/>
              </a:lnSpc>
              <a:defRPr sz="1600">
                <a:latin typeface="Verdana"/>
                <a:ea typeface="Verdana"/>
                <a:cs typeface="Verdana"/>
                <a:sym typeface="Verdana"/>
              </a:defRPr>
            </a:pPr>
            <a:r>
              <a:rPr lang="nl-NL" sz="1600" b="1" dirty="0">
                <a:latin typeface="Verdana" pitchFamily="34" charset="0"/>
                <a:ea typeface="Verdana" pitchFamily="34" charset="0"/>
                <a:cs typeface="Verdana" pitchFamily="34" charset="0"/>
              </a:rPr>
              <a:t>Risicomanagement </a:t>
            </a:r>
          </a:p>
          <a:p>
            <a:pPr defTabSz="457200">
              <a:lnSpc>
                <a:spcPts val="2300"/>
              </a:lnSpc>
              <a:defRPr sz="1600">
                <a:latin typeface="Verdana"/>
                <a:ea typeface="Verdana"/>
                <a:cs typeface="Verdana"/>
                <a:sym typeface="Verdana"/>
              </a:defRPr>
            </a:pPr>
            <a:r>
              <a:rPr lang="nl-NL" sz="1600" dirty="0">
                <a:latin typeface="Verdana" pitchFamily="34" charset="0"/>
                <a:ea typeface="Verdana" pitchFamily="34" charset="0"/>
                <a:cs typeface="Verdana" pitchFamily="34" charset="0"/>
              </a:rPr>
              <a:t>Helpt om management en bestuur in staat te stellen besluiten te nemen op grond van betrouwbare informatie, voorzien van scenario’s met afwegingen om de doelstellingen te kunnen realiseren. </a:t>
            </a:r>
          </a:p>
          <a:p>
            <a:pPr defTabSz="457200">
              <a:lnSpc>
                <a:spcPts val="2300"/>
              </a:lnSpc>
              <a:defRPr sz="1600">
                <a:latin typeface="Verdana"/>
                <a:ea typeface="Verdana"/>
                <a:cs typeface="Verdana"/>
                <a:sym typeface="Verdana"/>
              </a:defRPr>
            </a:pPr>
            <a:endParaRPr lang="nl-NL" sz="1600" dirty="0">
              <a:latin typeface="Verdana" pitchFamily="34" charset="0"/>
              <a:ea typeface="Verdana" pitchFamily="34" charset="0"/>
              <a:cs typeface="Verdana" pitchFamily="34" charset="0"/>
            </a:endParaRPr>
          </a:p>
          <a:p>
            <a:pPr defTabSz="457200">
              <a:lnSpc>
                <a:spcPts val="2300"/>
              </a:lnSpc>
              <a:defRPr sz="1600">
                <a:latin typeface="Verdana"/>
                <a:ea typeface="Verdana"/>
                <a:cs typeface="Verdana"/>
                <a:sym typeface="Verdana"/>
              </a:defRPr>
            </a:pPr>
            <a:endParaRPr lang="nl-NL" sz="1600" dirty="0">
              <a:latin typeface="Verdana" pitchFamily="34" charset="0"/>
              <a:ea typeface="Verdana" pitchFamily="34" charset="0"/>
              <a:cs typeface="Verdana" pitchFamily="34" charset="0"/>
            </a:endParaRPr>
          </a:p>
          <a:p>
            <a:pPr defTabSz="457200">
              <a:lnSpc>
                <a:spcPts val="2300"/>
              </a:lnSpc>
              <a:defRPr sz="1600">
                <a:latin typeface="Verdana"/>
                <a:ea typeface="Verdana"/>
                <a:cs typeface="Verdana"/>
                <a:sym typeface="Verdana"/>
              </a:defRPr>
            </a:pPr>
            <a:endParaRPr dirty="0"/>
          </a:p>
          <a:p>
            <a:pPr defTabSz="457200">
              <a:lnSpc>
                <a:spcPts val="2300"/>
              </a:lnSpc>
              <a:buSzPct val="100000"/>
              <a:buFont typeface="Arial"/>
              <a:buChar char="•"/>
              <a:defRPr sz="1600">
                <a:latin typeface="Verdana"/>
                <a:ea typeface="Verdana"/>
                <a:cs typeface="Verdana"/>
                <a:sym typeface="Verdana"/>
              </a:defRPr>
            </a:pPr>
            <a:endParaRPr dirty="0"/>
          </a:p>
        </p:txBody>
      </p:sp>
      <p:pic>
        <p:nvPicPr>
          <p:cNvPr id="93" name="pasted-image.pdf"/>
          <p:cNvPicPr>
            <a:picLocks noChangeAspect="1"/>
          </p:cNvPicPr>
          <p:nvPr/>
        </p:nvPicPr>
        <p:blipFill rotWithShape="1">
          <a:blip r:embed="rId2" cstate="print"/>
          <a:srcRect t="42689" r="21041"/>
          <a:stretch/>
        </p:blipFill>
        <p:spPr>
          <a:xfrm>
            <a:off x="8178633" y="-8710"/>
            <a:ext cx="974076" cy="1113597"/>
          </a:xfrm>
          <a:prstGeom prst="rect">
            <a:avLst/>
          </a:prstGeom>
          <a:ln w="12700">
            <a:miter lim="400000"/>
          </a:ln>
        </p:spPr>
      </p:pic>
    </p:spTree>
    <p:extLst>
      <p:ext uri="{BB962C8B-B14F-4D97-AF65-F5344CB8AC3E}">
        <p14:creationId xmlns:p14="http://schemas.microsoft.com/office/powerpoint/2010/main" val="567377141"/>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p:nvPr/>
        </p:nvSpPr>
        <p:spPr>
          <a:xfrm>
            <a:off x="762000" y="1109434"/>
            <a:ext cx="8383810" cy="1"/>
          </a:xfrm>
          <a:prstGeom prst="line">
            <a:avLst/>
          </a:prstGeom>
          <a:ln w="12700">
            <a:solidFill>
              <a:srgbClr val="ED135B"/>
            </a:solidFill>
          </a:ln>
          <a:effectLst>
            <a:outerShdw blurRad="38100" dist="20000" dir="5400000" rotWithShape="0">
              <a:srgbClr val="000000">
                <a:alpha val="38000"/>
              </a:srgbClr>
            </a:outerShdw>
          </a:effectLst>
        </p:spPr>
        <p:txBody>
          <a:bodyPr lIns="45719" rIns="45719"/>
          <a:lstStyle/>
          <a:p>
            <a:pPr marL="0" marR="0" lvl="0" indent="0" algn="l" defTabSz="914400" rtl="0" eaLnBrk="1" fontAlgn="auto" latinLnBrk="0" hangingPunct="0">
              <a:lnSpc>
                <a:spcPct val="100000"/>
              </a:lnSpc>
              <a:spcBef>
                <a:spcPts val="0"/>
              </a:spcBef>
              <a:spcAft>
                <a:spcPts val="0"/>
              </a:spcAft>
              <a:buClrTx/>
              <a:buSzTx/>
              <a:buFontTx/>
              <a:buNone/>
              <a:tabLst/>
              <a:defRPr>
                <a:latin typeface="+mj-lt"/>
                <a:ea typeface="+mj-ea"/>
                <a:cs typeface="+mj-cs"/>
                <a:sym typeface="Helvetica"/>
              </a:defRPr>
            </a:pPr>
            <a:endParaRPr kumimoji="0" sz="1800" b="0" i="0" u="none" strike="noStrike" kern="0" cap="none" spc="0" normalizeH="0" baseline="0" noProof="0">
              <a:ln>
                <a:noFill/>
              </a:ln>
              <a:solidFill>
                <a:srgbClr val="000000"/>
              </a:solidFill>
              <a:effectLst/>
              <a:uLnTx/>
              <a:uFillTx/>
              <a:latin typeface="Helvetica"/>
              <a:cs typeface="Helvetica"/>
              <a:sym typeface="Helvetica"/>
            </a:endParaRPr>
          </a:p>
        </p:txBody>
      </p:sp>
      <p:sp>
        <p:nvSpPr>
          <p:cNvPr id="91" name="Shape 91"/>
          <p:cNvSpPr/>
          <p:nvPr/>
        </p:nvSpPr>
        <p:spPr>
          <a:xfrm>
            <a:off x="763587" y="341313"/>
            <a:ext cx="6705601" cy="666849"/>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defTabSz="457200">
              <a:lnSpc>
                <a:spcPts val="2600"/>
              </a:lnSpc>
              <a:defRPr sz="2400" b="1">
                <a:latin typeface="Verdana"/>
                <a:ea typeface="Verdana"/>
                <a:cs typeface="Verdana"/>
                <a:sym typeface="Verdana"/>
              </a:defRPr>
            </a:lvl1pPr>
          </a:lstStyle>
          <a:p>
            <a:pPr marL="0" marR="0" lvl="0" indent="0" algn="l" defTabSz="457200" rtl="0" eaLnBrk="1" fontAlgn="auto" latinLnBrk="0" hangingPunct="0">
              <a:lnSpc>
                <a:spcPts val="2600"/>
              </a:lnSpc>
              <a:spcBef>
                <a:spcPts val="0"/>
              </a:spcBef>
              <a:spcAft>
                <a:spcPts val="0"/>
              </a:spcAft>
              <a:buClrTx/>
              <a:buSzTx/>
              <a:buFontTx/>
              <a:buNone/>
              <a:tabLst/>
              <a:defRPr/>
            </a:pPr>
            <a:r>
              <a:rPr kumimoji="0" lang="nl-NL" sz="2400" b="1" i="1" u="none" strike="noStrike" kern="0" cap="none" spc="0" normalizeH="0" baseline="0" noProof="0" dirty="0">
                <a:ln>
                  <a:noFill/>
                </a:ln>
                <a:solidFill>
                  <a:srgbClr val="000000"/>
                </a:solidFill>
                <a:effectLst/>
                <a:uLnTx/>
                <a:uFillTx/>
                <a:latin typeface="Verdana"/>
                <a:ea typeface="Verdana"/>
                <a:sym typeface="Verdana"/>
              </a:rPr>
              <a:t>3. Missie en visie</a:t>
            </a:r>
            <a:br>
              <a:rPr kumimoji="0" lang="nl-NL" sz="2400" b="1" i="0" u="none" strike="noStrike" kern="0" cap="none" spc="0" normalizeH="0" baseline="0" noProof="0" dirty="0">
                <a:ln>
                  <a:noFill/>
                </a:ln>
                <a:solidFill>
                  <a:srgbClr val="000000"/>
                </a:solidFill>
                <a:effectLst/>
                <a:uLnTx/>
                <a:uFillTx/>
                <a:latin typeface="Verdana"/>
                <a:ea typeface="Verdana"/>
                <a:sym typeface="Verdana"/>
              </a:rPr>
            </a:br>
            <a:r>
              <a:rPr kumimoji="0" lang="nl-NL" sz="2400" b="1" i="0" u="none" strike="noStrike" kern="0" cap="none" spc="0" normalizeH="0" baseline="0" noProof="0" dirty="0">
                <a:ln>
                  <a:noFill/>
                </a:ln>
                <a:solidFill>
                  <a:srgbClr val="000000"/>
                </a:solidFill>
                <a:effectLst/>
                <a:uLnTx/>
                <a:uFillTx/>
                <a:latin typeface="Verdana"/>
                <a:ea typeface="Verdana"/>
                <a:sym typeface="Verdana"/>
              </a:rPr>
              <a:t>Brede</a:t>
            </a:r>
            <a:r>
              <a:rPr kumimoji="0" lang="nl-NL" sz="2400" b="1" i="0" u="none" strike="noStrike" kern="0" cap="none" spc="0" normalizeH="0" noProof="0" dirty="0">
                <a:ln>
                  <a:noFill/>
                </a:ln>
                <a:solidFill>
                  <a:srgbClr val="000000"/>
                </a:solidFill>
                <a:effectLst/>
                <a:uLnTx/>
                <a:uFillTx/>
                <a:latin typeface="Verdana"/>
                <a:ea typeface="Verdana"/>
                <a:sym typeface="Verdana"/>
              </a:rPr>
              <a:t> v</a:t>
            </a:r>
            <a:r>
              <a:rPr kumimoji="0" lang="nl-NL" sz="2400" b="1" i="0" u="none" strike="noStrike" kern="0" cap="none" spc="0" normalizeH="0" baseline="0" noProof="0" dirty="0">
                <a:ln>
                  <a:noFill/>
                </a:ln>
                <a:solidFill>
                  <a:srgbClr val="000000"/>
                </a:solidFill>
                <a:effectLst/>
                <a:uLnTx/>
                <a:uFillTx/>
                <a:latin typeface="Verdana"/>
                <a:ea typeface="Verdana"/>
                <a:sym typeface="Verdana"/>
              </a:rPr>
              <a:t>isie op control</a:t>
            </a:r>
            <a:endParaRPr kumimoji="0" sz="2400" b="1" i="0" u="none" strike="noStrike" kern="0" cap="none" spc="0" normalizeH="0" baseline="0" noProof="0" dirty="0">
              <a:ln>
                <a:noFill/>
              </a:ln>
              <a:solidFill>
                <a:srgbClr val="000000"/>
              </a:solidFill>
              <a:effectLst/>
              <a:uLnTx/>
              <a:uFillTx/>
              <a:latin typeface="Verdana"/>
              <a:ea typeface="Verdana"/>
              <a:sym typeface="Verdana"/>
            </a:endParaRPr>
          </a:p>
        </p:txBody>
      </p:sp>
      <p:sp>
        <p:nvSpPr>
          <p:cNvPr id="92" name="Shape 92"/>
          <p:cNvSpPr/>
          <p:nvPr/>
        </p:nvSpPr>
        <p:spPr>
          <a:xfrm>
            <a:off x="763585" y="1219199"/>
            <a:ext cx="7521193" cy="83612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kumimoji="0" lang="nl-NL" sz="1600" b="0" i="0" u="none" strike="noStrike" kern="0" cap="none" spc="0" normalizeH="0" baseline="0" noProof="0" dirty="0">
                <a:ln>
                  <a:noFill/>
                </a:ln>
                <a:solidFill>
                  <a:srgbClr val="000000"/>
                </a:solidFill>
                <a:effectLst/>
                <a:uLnTx/>
                <a:uFillTx/>
                <a:latin typeface="Verdana" pitchFamily="34" charset="0"/>
                <a:ea typeface="Verdana" pitchFamily="34" charset="0"/>
                <a:cs typeface="Verdana" pitchFamily="34" charset="0"/>
                <a:sym typeface="Calibri"/>
              </a:rPr>
              <a:t>.</a:t>
            </a: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sz="1600" b="0" i="0" u="none" strike="noStrike" kern="0" cap="none" spc="0" normalizeH="0" baseline="0" noProof="0" dirty="0">
              <a:ln>
                <a:noFill/>
              </a:ln>
              <a:solidFill>
                <a:srgbClr val="000000"/>
              </a:solidFill>
              <a:effectLst/>
              <a:uLnTx/>
              <a:uFillTx/>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Pct val="100000"/>
              <a:buFont typeface="Arial"/>
              <a:buChar char="•"/>
              <a:tabLst/>
              <a:defRPr sz="1600">
                <a:latin typeface="Verdana"/>
                <a:ea typeface="Verdana"/>
                <a:cs typeface="Verdana"/>
                <a:sym typeface="Verdana"/>
              </a:defRPr>
            </a:pPr>
            <a:endParaRPr kumimoji="0" sz="1600" b="0" i="0" u="none" strike="noStrike" kern="0" cap="none" spc="0" normalizeH="0" baseline="0" noProof="0" dirty="0">
              <a:ln>
                <a:noFill/>
              </a:ln>
              <a:solidFill>
                <a:srgbClr val="000000"/>
              </a:solidFill>
              <a:effectLst/>
              <a:uLnTx/>
              <a:uFillTx/>
              <a:latin typeface="Verdana"/>
              <a:ea typeface="Verdana"/>
              <a:sym typeface="Verdana"/>
            </a:endParaRPr>
          </a:p>
        </p:txBody>
      </p:sp>
      <p:pic>
        <p:nvPicPr>
          <p:cNvPr id="93" name="pasted-image.pdf"/>
          <p:cNvPicPr>
            <a:picLocks noChangeAspect="1"/>
          </p:cNvPicPr>
          <p:nvPr/>
        </p:nvPicPr>
        <p:blipFill rotWithShape="1">
          <a:blip r:embed="rId3" cstate="print"/>
          <a:srcRect t="42689" r="21041"/>
          <a:stretch/>
        </p:blipFill>
        <p:spPr>
          <a:xfrm>
            <a:off x="8178633" y="-8710"/>
            <a:ext cx="974076" cy="1113597"/>
          </a:xfrm>
          <a:prstGeom prst="rect">
            <a:avLst/>
          </a:prstGeom>
          <a:ln w="12700">
            <a:miter lim="400000"/>
          </a:ln>
        </p:spPr>
      </p:pic>
      <p:pic>
        <p:nvPicPr>
          <p:cNvPr id="6" name="Picture 2" descr="image004"/>
          <p:cNvPicPr>
            <a:picLocks noChangeAspect="1" noChangeArrowheads="1"/>
          </p:cNvPicPr>
          <p:nvPr/>
        </p:nvPicPr>
        <p:blipFill>
          <a:blip r:embed="rId4" cstate="print"/>
          <a:srcRect/>
          <a:stretch>
            <a:fillRect/>
          </a:stretch>
        </p:blipFill>
        <p:spPr bwMode="auto">
          <a:xfrm>
            <a:off x="762000" y="1113982"/>
            <a:ext cx="7325632" cy="5499458"/>
          </a:xfrm>
          <a:prstGeom prst="rect">
            <a:avLst/>
          </a:prstGeom>
          <a:noFill/>
          <a:ln w="9525">
            <a:noFill/>
            <a:miter lim="800000"/>
            <a:headEnd/>
            <a:tailEnd/>
          </a:ln>
        </p:spPr>
      </p:pic>
    </p:spTree>
    <p:extLst>
      <p:ext uri="{BB962C8B-B14F-4D97-AF65-F5344CB8AC3E}">
        <p14:creationId xmlns:p14="http://schemas.microsoft.com/office/powerpoint/2010/main" val="2940636424"/>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p:nvPr/>
        </p:nvSpPr>
        <p:spPr>
          <a:xfrm>
            <a:off x="762000" y="1109434"/>
            <a:ext cx="8383810" cy="1"/>
          </a:xfrm>
          <a:prstGeom prst="line">
            <a:avLst/>
          </a:prstGeom>
          <a:ln w="12700">
            <a:solidFill>
              <a:srgbClr val="ED135B"/>
            </a:solidFill>
          </a:ln>
          <a:effectLst>
            <a:outerShdw blurRad="38100" dist="20000" dir="5400000" rotWithShape="0">
              <a:srgbClr val="000000">
                <a:alpha val="38000"/>
              </a:srgbClr>
            </a:outerShdw>
          </a:effectLst>
        </p:spPr>
        <p:txBody>
          <a:bodyPr lIns="45719" rIns="45719"/>
          <a:lstStyle/>
          <a:p>
            <a:pPr marL="0" marR="0" lvl="0" indent="0" algn="l" defTabSz="914400" rtl="0" eaLnBrk="1" fontAlgn="auto" latinLnBrk="0" hangingPunct="0">
              <a:lnSpc>
                <a:spcPct val="100000"/>
              </a:lnSpc>
              <a:spcBef>
                <a:spcPts val="0"/>
              </a:spcBef>
              <a:spcAft>
                <a:spcPts val="0"/>
              </a:spcAft>
              <a:buClrTx/>
              <a:buSzTx/>
              <a:buFontTx/>
              <a:buNone/>
              <a:tabLst/>
              <a:defRPr>
                <a:latin typeface="+mj-lt"/>
                <a:ea typeface="+mj-ea"/>
                <a:cs typeface="+mj-cs"/>
                <a:sym typeface="Helvetica"/>
              </a:defRPr>
            </a:pPr>
            <a:endParaRPr kumimoji="0" sz="1800" b="0" i="0" u="none" strike="noStrike" kern="0" cap="none" spc="0" normalizeH="0" baseline="0" noProof="0">
              <a:ln>
                <a:noFill/>
              </a:ln>
              <a:solidFill>
                <a:srgbClr val="000000"/>
              </a:solidFill>
              <a:effectLst/>
              <a:uLnTx/>
              <a:uFillTx/>
              <a:latin typeface="Helvetica"/>
              <a:cs typeface="Helvetica"/>
              <a:sym typeface="Helvetica"/>
            </a:endParaRPr>
          </a:p>
        </p:txBody>
      </p:sp>
      <p:sp>
        <p:nvSpPr>
          <p:cNvPr id="91" name="Shape 91"/>
          <p:cNvSpPr/>
          <p:nvPr/>
        </p:nvSpPr>
        <p:spPr>
          <a:xfrm>
            <a:off x="763587" y="341313"/>
            <a:ext cx="6705601" cy="666849"/>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defTabSz="457200">
              <a:lnSpc>
                <a:spcPts val="2600"/>
              </a:lnSpc>
              <a:defRPr sz="2400" b="1">
                <a:latin typeface="Verdana"/>
                <a:ea typeface="Verdana"/>
                <a:cs typeface="Verdana"/>
                <a:sym typeface="Verdana"/>
              </a:defRPr>
            </a:lvl1pPr>
          </a:lstStyle>
          <a:p>
            <a:pPr marL="0" marR="0" lvl="0" indent="0" algn="l" defTabSz="457200" rtl="0" eaLnBrk="1" fontAlgn="auto" latinLnBrk="0" hangingPunct="0">
              <a:lnSpc>
                <a:spcPts val="2600"/>
              </a:lnSpc>
              <a:spcBef>
                <a:spcPts val="0"/>
              </a:spcBef>
              <a:spcAft>
                <a:spcPts val="0"/>
              </a:spcAft>
              <a:buClrTx/>
              <a:buSzTx/>
              <a:buFontTx/>
              <a:buNone/>
              <a:tabLst/>
              <a:defRPr/>
            </a:pPr>
            <a:r>
              <a:rPr kumimoji="0" lang="nl-NL" sz="2400" b="1" i="1" u="none" strike="noStrike" kern="0" cap="none" spc="0" normalizeH="0" baseline="0" noProof="0" dirty="0">
                <a:ln>
                  <a:noFill/>
                </a:ln>
                <a:solidFill>
                  <a:srgbClr val="000000"/>
                </a:solidFill>
                <a:effectLst/>
                <a:uLnTx/>
                <a:uFillTx/>
                <a:latin typeface="Verdana"/>
                <a:ea typeface="Verdana"/>
                <a:sym typeface="Verdana"/>
              </a:rPr>
              <a:t>3. Missie en visie</a:t>
            </a:r>
            <a:br>
              <a:rPr kumimoji="0" lang="nl-NL" sz="2400" b="1" i="0" u="none" strike="noStrike" kern="0" cap="none" spc="0" normalizeH="0" baseline="0" noProof="0" dirty="0">
                <a:ln>
                  <a:noFill/>
                </a:ln>
                <a:solidFill>
                  <a:srgbClr val="000000"/>
                </a:solidFill>
                <a:effectLst/>
                <a:uLnTx/>
                <a:uFillTx/>
                <a:latin typeface="Verdana"/>
                <a:ea typeface="Verdana"/>
                <a:sym typeface="Verdana"/>
              </a:rPr>
            </a:br>
            <a:r>
              <a:rPr kumimoji="0" lang="nl-NL" sz="2400" b="1" i="0" u="none" strike="noStrike" kern="0" cap="none" spc="0" normalizeH="0" baseline="0" noProof="0" dirty="0">
                <a:ln>
                  <a:noFill/>
                </a:ln>
                <a:solidFill>
                  <a:srgbClr val="000000"/>
                </a:solidFill>
                <a:effectLst/>
                <a:uLnTx/>
                <a:uFillTx/>
                <a:latin typeface="Verdana"/>
                <a:ea typeface="Verdana"/>
                <a:sym typeface="Verdana"/>
              </a:rPr>
              <a:t>Brede visie op control</a:t>
            </a:r>
            <a:endParaRPr kumimoji="0" sz="2400" b="1" i="0" u="none" strike="noStrike" kern="0" cap="none" spc="0" normalizeH="0" baseline="0" noProof="0" dirty="0">
              <a:ln>
                <a:noFill/>
              </a:ln>
              <a:solidFill>
                <a:srgbClr val="000000"/>
              </a:solidFill>
              <a:effectLst/>
              <a:uLnTx/>
              <a:uFillTx/>
              <a:latin typeface="Verdana"/>
              <a:ea typeface="Verdana"/>
              <a:sym typeface="Verdana"/>
            </a:endParaRPr>
          </a:p>
        </p:txBody>
      </p:sp>
      <p:sp>
        <p:nvSpPr>
          <p:cNvPr id="92" name="Shape 92"/>
          <p:cNvSpPr/>
          <p:nvPr/>
        </p:nvSpPr>
        <p:spPr>
          <a:xfrm>
            <a:off x="763585" y="1219199"/>
            <a:ext cx="7521193" cy="83612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endParaRPr kumimoji="0" lang="nl-NL" sz="1600" b="0" i="0" u="none" strike="noStrike" kern="0" cap="none" spc="0" normalizeH="0" baseline="0" noProof="0" dirty="0">
              <a:ln>
                <a:noFill/>
              </a:ln>
              <a:solidFill>
                <a:srgbClr val="000000"/>
              </a:solidFill>
              <a:effectLst/>
              <a:uLnTx/>
              <a:uFillTx/>
              <a:latin typeface="Verdana" pitchFamily="34" charset="0"/>
              <a:ea typeface="Verdana" pitchFamily="34" charset="0"/>
              <a:cs typeface="Verdana" pitchFamily="34" charset="0"/>
              <a:sym typeface="Calibri"/>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sz="1600" b="0" i="0" u="none" strike="noStrike" kern="0" cap="none" spc="0" normalizeH="0" baseline="0" noProof="0" dirty="0">
              <a:ln>
                <a:noFill/>
              </a:ln>
              <a:solidFill>
                <a:srgbClr val="000000"/>
              </a:solidFill>
              <a:effectLst/>
              <a:uLnTx/>
              <a:uFillTx/>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Pct val="100000"/>
              <a:buFont typeface="Arial"/>
              <a:buChar char="•"/>
              <a:tabLst/>
              <a:defRPr sz="1600">
                <a:latin typeface="Verdana"/>
                <a:ea typeface="Verdana"/>
                <a:cs typeface="Verdana"/>
                <a:sym typeface="Verdana"/>
              </a:defRPr>
            </a:pPr>
            <a:endParaRPr kumimoji="0" sz="1600" b="0" i="0" u="none" strike="noStrike" kern="0" cap="none" spc="0" normalizeH="0" baseline="0" noProof="0" dirty="0">
              <a:ln>
                <a:noFill/>
              </a:ln>
              <a:solidFill>
                <a:srgbClr val="000000"/>
              </a:solidFill>
              <a:effectLst/>
              <a:uLnTx/>
              <a:uFillTx/>
              <a:latin typeface="Verdana"/>
              <a:ea typeface="Verdana"/>
              <a:sym typeface="Verdana"/>
            </a:endParaRPr>
          </a:p>
        </p:txBody>
      </p:sp>
      <p:pic>
        <p:nvPicPr>
          <p:cNvPr id="93" name="pasted-image.pdf"/>
          <p:cNvPicPr>
            <a:picLocks noChangeAspect="1"/>
          </p:cNvPicPr>
          <p:nvPr/>
        </p:nvPicPr>
        <p:blipFill rotWithShape="1">
          <a:blip r:embed="rId3" cstate="print"/>
          <a:srcRect t="42689" r="21041"/>
          <a:stretch/>
        </p:blipFill>
        <p:spPr>
          <a:xfrm>
            <a:off x="8178633" y="-8710"/>
            <a:ext cx="974076" cy="1113597"/>
          </a:xfrm>
          <a:prstGeom prst="rect">
            <a:avLst/>
          </a:prstGeom>
          <a:ln w="12700">
            <a:miter lim="400000"/>
          </a:ln>
        </p:spPr>
      </p:pic>
      <p:pic>
        <p:nvPicPr>
          <p:cNvPr id="7" name="Afbeelding 6"/>
          <p:cNvPicPr>
            <a:picLocks noChangeAspect="1"/>
          </p:cNvPicPr>
          <p:nvPr/>
        </p:nvPicPr>
        <p:blipFill>
          <a:blip r:embed="rId4"/>
          <a:stretch>
            <a:fillRect/>
          </a:stretch>
        </p:blipFill>
        <p:spPr>
          <a:xfrm>
            <a:off x="618307" y="1113982"/>
            <a:ext cx="7963901" cy="5468425"/>
          </a:xfrm>
          <a:prstGeom prst="rect">
            <a:avLst/>
          </a:prstGeom>
        </p:spPr>
      </p:pic>
    </p:spTree>
    <p:extLst>
      <p:ext uri="{BB962C8B-B14F-4D97-AF65-F5344CB8AC3E}">
        <p14:creationId xmlns:p14="http://schemas.microsoft.com/office/powerpoint/2010/main" val="3474258232"/>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p:nvPr/>
        </p:nvSpPr>
        <p:spPr>
          <a:xfrm>
            <a:off x="762000" y="1109434"/>
            <a:ext cx="8383810" cy="1"/>
          </a:xfrm>
          <a:prstGeom prst="line">
            <a:avLst/>
          </a:prstGeom>
          <a:ln w="12700">
            <a:solidFill>
              <a:srgbClr val="ED135B"/>
            </a:solidFill>
          </a:ln>
          <a:effectLst>
            <a:outerShdw blurRad="38100" dist="20000" dir="5400000" rotWithShape="0">
              <a:srgbClr val="000000">
                <a:alpha val="38000"/>
              </a:srgbClr>
            </a:outerShdw>
          </a:effectLst>
        </p:spPr>
        <p:txBody>
          <a:bodyPr lIns="45719" rIns="45719"/>
          <a:lstStyle/>
          <a:p>
            <a:pPr marL="0" marR="0" lvl="0" indent="0" algn="l" defTabSz="914400" rtl="0" eaLnBrk="1" fontAlgn="auto" latinLnBrk="0" hangingPunct="0">
              <a:lnSpc>
                <a:spcPct val="100000"/>
              </a:lnSpc>
              <a:spcBef>
                <a:spcPts val="0"/>
              </a:spcBef>
              <a:spcAft>
                <a:spcPts val="0"/>
              </a:spcAft>
              <a:buClrTx/>
              <a:buSzTx/>
              <a:buFontTx/>
              <a:buNone/>
              <a:tabLst/>
              <a:defRPr>
                <a:latin typeface="+mj-lt"/>
                <a:ea typeface="+mj-ea"/>
                <a:cs typeface="+mj-cs"/>
                <a:sym typeface="Helvetica"/>
              </a:defRPr>
            </a:pPr>
            <a:endParaRPr kumimoji="0" sz="1800" b="0" i="0" u="none" strike="noStrike" kern="0" cap="none" spc="0" normalizeH="0" baseline="0" noProof="0">
              <a:ln>
                <a:noFill/>
              </a:ln>
              <a:solidFill>
                <a:srgbClr val="000000"/>
              </a:solidFill>
              <a:effectLst/>
              <a:uLnTx/>
              <a:uFillTx/>
              <a:latin typeface="Helvetica"/>
              <a:cs typeface="Helvetica"/>
              <a:sym typeface="Helvetica"/>
            </a:endParaRPr>
          </a:p>
        </p:txBody>
      </p:sp>
      <p:sp>
        <p:nvSpPr>
          <p:cNvPr id="91" name="Shape 91"/>
          <p:cNvSpPr/>
          <p:nvPr/>
        </p:nvSpPr>
        <p:spPr>
          <a:xfrm>
            <a:off x="763587" y="341313"/>
            <a:ext cx="6705601" cy="666849"/>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defTabSz="457200">
              <a:lnSpc>
                <a:spcPts val="2600"/>
              </a:lnSpc>
              <a:defRPr sz="2400" b="1">
                <a:latin typeface="Verdana"/>
                <a:ea typeface="Verdana"/>
                <a:cs typeface="Verdana"/>
                <a:sym typeface="Verdana"/>
              </a:defRPr>
            </a:lvl1pPr>
          </a:lstStyle>
          <a:p>
            <a:pPr marL="0" marR="0" lvl="0" indent="0" algn="l" defTabSz="457200" rtl="0" eaLnBrk="1" fontAlgn="auto" latinLnBrk="0" hangingPunct="0">
              <a:lnSpc>
                <a:spcPts val="2600"/>
              </a:lnSpc>
              <a:spcBef>
                <a:spcPts val="0"/>
              </a:spcBef>
              <a:spcAft>
                <a:spcPts val="0"/>
              </a:spcAft>
              <a:buClrTx/>
              <a:buSzTx/>
              <a:buFontTx/>
              <a:buNone/>
              <a:tabLst/>
              <a:defRPr/>
            </a:pPr>
            <a:r>
              <a:rPr kumimoji="0" lang="nl-NL" sz="2400" b="1" i="1" u="none" strike="noStrike" kern="0" cap="none" spc="0" normalizeH="0" baseline="0" noProof="0" dirty="0">
                <a:ln>
                  <a:noFill/>
                </a:ln>
                <a:solidFill>
                  <a:srgbClr val="000000"/>
                </a:solidFill>
                <a:effectLst/>
                <a:uLnTx/>
                <a:uFillTx/>
                <a:latin typeface="Verdana"/>
                <a:ea typeface="Verdana"/>
                <a:sym typeface="Verdana"/>
              </a:rPr>
              <a:t>4. Hoe zijn we begonnen? </a:t>
            </a:r>
            <a:br>
              <a:rPr kumimoji="0" lang="nl-NL" sz="2400" b="1" i="0" u="none" strike="noStrike" kern="0" cap="none" spc="0" normalizeH="0" baseline="0" noProof="0" dirty="0">
                <a:ln>
                  <a:noFill/>
                </a:ln>
                <a:solidFill>
                  <a:srgbClr val="000000"/>
                </a:solidFill>
                <a:effectLst/>
                <a:uLnTx/>
                <a:uFillTx/>
                <a:latin typeface="Verdana"/>
                <a:ea typeface="Verdana"/>
                <a:sym typeface="Verdana"/>
              </a:rPr>
            </a:br>
            <a:r>
              <a:rPr kumimoji="0" lang="nl-NL" sz="2400" b="1" i="0" u="none" strike="noStrike" kern="0" cap="none" spc="0" normalizeH="0" baseline="0" noProof="0" dirty="0">
                <a:ln>
                  <a:noFill/>
                </a:ln>
                <a:solidFill>
                  <a:srgbClr val="000000"/>
                </a:solidFill>
                <a:effectLst/>
                <a:uLnTx/>
                <a:uFillTx/>
                <a:latin typeface="Verdana"/>
                <a:ea typeface="Verdana"/>
                <a:sym typeface="Verdana"/>
              </a:rPr>
              <a:t>Aanleiding en doel in 2014</a:t>
            </a:r>
            <a:endParaRPr kumimoji="0" sz="2400" b="1" i="0" u="none" strike="noStrike" kern="0" cap="none" spc="0" normalizeH="0" baseline="0" noProof="0" dirty="0">
              <a:ln>
                <a:noFill/>
              </a:ln>
              <a:solidFill>
                <a:srgbClr val="000000"/>
              </a:solidFill>
              <a:effectLst/>
              <a:uLnTx/>
              <a:uFillTx/>
              <a:latin typeface="Verdana"/>
              <a:ea typeface="Verdana"/>
              <a:sym typeface="Verdana"/>
            </a:endParaRPr>
          </a:p>
        </p:txBody>
      </p:sp>
      <p:sp>
        <p:nvSpPr>
          <p:cNvPr id="92" name="Shape 92"/>
          <p:cNvSpPr/>
          <p:nvPr/>
        </p:nvSpPr>
        <p:spPr>
          <a:xfrm>
            <a:off x="763585" y="1219199"/>
            <a:ext cx="7521193" cy="442428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lang="nl-NL" sz="1600" b="1" i="0" u="none" strike="noStrike" kern="0" cap="none" spc="0" normalizeH="0" baseline="0" noProof="0" dirty="0">
              <a:ln>
                <a:noFill/>
              </a:ln>
              <a:solidFill>
                <a:srgbClr val="000000"/>
              </a:solidFill>
              <a:effectLst/>
              <a:uLnTx/>
              <a:uFillTx/>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r>
              <a:rPr kumimoji="0" lang="nl-NL" sz="1600" b="1" i="0" u="none" strike="noStrike" kern="0" cap="none" spc="0" normalizeH="0" baseline="0" noProof="0" dirty="0">
                <a:ln>
                  <a:noFill/>
                </a:ln>
                <a:solidFill>
                  <a:srgbClr val="000000"/>
                </a:solidFill>
                <a:effectLst/>
                <a:uLnTx/>
                <a:uFillTx/>
                <a:latin typeface="Verdana"/>
                <a:ea typeface="Verdana"/>
                <a:sym typeface="Verdana"/>
              </a:rPr>
              <a:t>Begin situatie 2014</a:t>
            </a: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r>
              <a:rPr kumimoji="0" lang="nl-NL" sz="1600" b="0" i="0" u="none" strike="noStrike" kern="0" cap="none" spc="0" normalizeH="0" baseline="0" noProof="0" dirty="0">
                <a:ln>
                  <a:noFill/>
                </a:ln>
                <a:solidFill>
                  <a:srgbClr val="000000"/>
                </a:solidFill>
                <a:effectLst/>
                <a:uLnTx/>
                <a:uFillTx/>
                <a:latin typeface="Verdana"/>
                <a:ea typeface="Verdana"/>
                <a:sym typeface="Verdana"/>
              </a:rPr>
              <a:t>Afdeling Financiën stelde de financiële risico-inventarisatie op en berekende weerstandsvermogen (omvang x kans).</a:t>
            </a: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lang="nl-NL" sz="1600" b="0" i="0" u="none" strike="noStrike" kern="0" cap="none" spc="0" normalizeH="0" baseline="0" noProof="0" dirty="0">
              <a:ln>
                <a:noFill/>
              </a:ln>
              <a:solidFill>
                <a:srgbClr val="000000"/>
              </a:solidFill>
              <a:effectLst/>
              <a:uLnTx/>
              <a:uFillTx/>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r>
              <a:rPr kumimoji="0" lang="nl-NL" sz="1600" b="1" i="0" u="none" strike="noStrike" kern="0" cap="none" spc="0" normalizeH="0" baseline="0" noProof="0" dirty="0">
                <a:ln>
                  <a:noFill/>
                </a:ln>
                <a:solidFill>
                  <a:srgbClr val="000000"/>
                </a:solidFill>
                <a:effectLst/>
                <a:uLnTx/>
                <a:uFillTx/>
                <a:latin typeface="Verdana"/>
                <a:ea typeface="Verdana"/>
                <a:sym typeface="Verdana"/>
              </a:rPr>
              <a:t>Aanleiding/doel doorontwikkeling</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kumimoji="0" lang="nl-NL" sz="1600" b="0" i="0" u="none" strike="noStrike" kern="0" cap="none" spc="0" normalizeH="0" baseline="0" noProof="0" dirty="0">
                <a:ln>
                  <a:noFill/>
                </a:ln>
                <a:solidFill>
                  <a:srgbClr val="000000"/>
                </a:solidFill>
                <a:effectLst/>
                <a:uLnTx/>
                <a:uFillTx/>
                <a:latin typeface="Verdana"/>
                <a:ea typeface="Verdana"/>
                <a:sym typeface="Verdana"/>
              </a:rPr>
              <a:t>Financieel preventief toezicht</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kumimoji="0" lang="nl-NL" sz="1600" b="0" i="0" u="none" strike="noStrike" kern="0" cap="none" spc="0" normalizeH="0" baseline="0" noProof="0" dirty="0">
                <a:ln>
                  <a:noFill/>
                </a:ln>
                <a:solidFill>
                  <a:srgbClr val="000000"/>
                </a:solidFill>
                <a:effectLst/>
                <a:uLnTx/>
                <a:uFillTx/>
                <a:latin typeface="Verdana"/>
                <a:ea typeface="Verdana"/>
                <a:sym typeface="Verdana"/>
              </a:rPr>
              <a:t>Berekening weerstandsvermogen o.b.v. Monte Carlo analyse</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kumimoji="0" lang="nl-NL" sz="1600" b="0" i="0" u="none" strike="noStrike" kern="0" cap="none" spc="0" normalizeH="0" baseline="0" noProof="0" dirty="0">
                <a:ln>
                  <a:noFill/>
                </a:ln>
                <a:solidFill>
                  <a:srgbClr val="000000"/>
                </a:solidFill>
                <a:effectLst/>
                <a:uLnTx/>
                <a:uFillTx/>
                <a:latin typeface="Verdana"/>
                <a:ea typeface="Verdana"/>
                <a:sym typeface="Verdana"/>
              </a:rPr>
              <a:t>Continue aandacht voor risico’s</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kumimoji="0" lang="nl-NL" sz="1600" b="0" i="0" u="none" strike="noStrike" kern="0" cap="none" spc="0" normalizeH="0" baseline="0" noProof="0" dirty="0">
                <a:ln>
                  <a:noFill/>
                </a:ln>
                <a:solidFill>
                  <a:srgbClr val="000000"/>
                </a:solidFill>
                <a:effectLst/>
                <a:uLnTx/>
                <a:uFillTx/>
                <a:latin typeface="Verdana"/>
                <a:ea typeface="Verdana"/>
                <a:sym typeface="Verdana"/>
              </a:rPr>
              <a:t>Meer inzicht in risico’s en beheersmaatregelen afwegen</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kumimoji="0" lang="nl-NL" sz="1600" b="0" i="0" u="none" strike="noStrike" kern="0" cap="none" spc="0" normalizeH="0" baseline="0" noProof="0" dirty="0">
                <a:ln>
                  <a:noFill/>
                </a:ln>
                <a:solidFill>
                  <a:srgbClr val="000000"/>
                </a:solidFill>
                <a:effectLst/>
                <a:uLnTx/>
                <a:uFillTx/>
                <a:latin typeface="Verdana"/>
                <a:ea typeface="Verdana"/>
                <a:sym typeface="Verdana"/>
              </a:rPr>
              <a:t>Risicoalertheid creëren</a:t>
            </a:r>
          </a:p>
          <a:p>
            <a:pPr marL="285750" marR="0" lvl="0" indent="-285750" algn="l" defTabSz="457200" rtl="0" eaLnBrk="1" fontAlgn="auto" latinLnBrk="0" hangingPunct="0">
              <a:lnSpc>
                <a:spcPts val="2300"/>
              </a:lnSpc>
              <a:spcBef>
                <a:spcPts val="0"/>
              </a:spcBef>
              <a:spcAft>
                <a:spcPts val="0"/>
              </a:spcAft>
              <a:buClrTx/>
              <a:buSzTx/>
              <a:buFont typeface="Arial" panose="020B0604020202020204" pitchFamily="34" charset="0"/>
              <a:buChar char="•"/>
              <a:tabLst/>
              <a:defRPr sz="1600">
                <a:latin typeface="Verdana"/>
                <a:ea typeface="Verdana"/>
                <a:cs typeface="Verdana"/>
                <a:sym typeface="Verdana"/>
              </a:defRPr>
            </a:pPr>
            <a:r>
              <a:rPr lang="nl-NL" sz="1600" dirty="0">
                <a:latin typeface="Verdana"/>
                <a:ea typeface="Verdana"/>
                <a:sym typeface="Verdana"/>
              </a:rPr>
              <a:t>P</a:t>
            </a:r>
            <a:r>
              <a:rPr kumimoji="0" lang="nl-NL" sz="1600" b="0" i="0" u="none" strike="noStrike" kern="0" cap="none" spc="0" normalizeH="0" baseline="0" noProof="0" dirty="0" err="1">
                <a:ln>
                  <a:noFill/>
                </a:ln>
                <a:solidFill>
                  <a:srgbClr val="000000"/>
                </a:solidFill>
                <a:effectLst/>
                <a:uLnTx/>
                <a:uFillTx/>
                <a:latin typeface="Verdana"/>
                <a:ea typeface="Verdana"/>
                <a:sym typeface="Verdana"/>
              </a:rPr>
              <a:t>roactief</a:t>
            </a:r>
            <a:r>
              <a:rPr kumimoji="0" lang="nl-NL" sz="1600" b="0" i="0" u="none" strike="noStrike" kern="0" cap="none" spc="0" normalizeH="0" baseline="0" noProof="0" dirty="0">
                <a:ln>
                  <a:noFill/>
                </a:ln>
                <a:solidFill>
                  <a:srgbClr val="000000"/>
                </a:solidFill>
                <a:effectLst/>
                <a:uLnTx/>
                <a:uFillTx/>
                <a:latin typeface="Verdana"/>
                <a:ea typeface="Verdana"/>
                <a:sym typeface="Verdana"/>
              </a:rPr>
              <a:t> en bewust omgaan met risico’s</a:t>
            </a: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lang="nl-NL" sz="1600" b="0" i="0" u="none" strike="noStrike" kern="0" cap="none" spc="0" normalizeH="0" baseline="0" noProof="0" dirty="0">
              <a:ln>
                <a:noFill/>
              </a:ln>
              <a:solidFill>
                <a:srgbClr val="000000"/>
              </a:solidFill>
              <a:effectLst/>
              <a:uLnTx/>
              <a:uFillTx/>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Tx/>
              <a:buFontTx/>
              <a:buNone/>
              <a:tabLst/>
              <a:defRPr sz="1600">
                <a:latin typeface="Verdana"/>
                <a:ea typeface="Verdana"/>
                <a:cs typeface="Verdana"/>
                <a:sym typeface="Verdana"/>
              </a:defRPr>
            </a:pPr>
            <a:endParaRPr kumimoji="0" sz="1600" b="0" i="0" u="none" strike="noStrike" kern="0" cap="none" spc="0" normalizeH="0" baseline="0" noProof="0" dirty="0">
              <a:ln>
                <a:noFill/>
              </a:ln>
              <a:solidFill>
                <a:srgbClr val="000000"/>
              </a:solidFill>
              <a:effectLst/>
              <a:uLnTx/>
              <a:uFillTx/>
              <a:latin typeface="Verdana"/>
              <a:ea typeface="Verdana"/>
              <a:sym typeface="Verdana"/>
            </a:endParaRPr>
          </a:p>
          <a:p>
            <a:pPr marL="0" marR="0" lvl="0" indent="0" algn="l" defTabSz="457200" rtl="0" eaLnBrk="1" fontAlgn="auto" latinLnBrk="0" hangingPunct="0">
              <a:lnSpc>
                <a:spcPts val="2300"/>
              </a:lnSpc>
              <a:spcBef>
                <a:spcPts val="0"/>
              </a:spcBef>
              <a:spcAft>
                <a:spcPts val="0"/>
              </a:spcAft>
              <a:buClrTx/>
              <a:buSzPct val="100000"/>
              <a:buFont typeface="Arial"/>
              <a:buChar char="•"/>
              <a:tabLst/>
              <a:defRPr sz="1600">
                <a:latin typeface="Verdana"/>
                <a:ea typeface="Verdana"/>
                <a:cs typeface="Verdana"/>
                <a:sym typeface="Verdana"/>
              </a:defRPr>
            </a:pPr>
            <a:endParaRPr kumimoji="0" sz="1600" b="0" i="0" u="none" strike="noStrike" kern="0" cap="none" spc="0" normalizeH="0" baseline="0" noProof="0" dirty="0">
              <a:ln>
                <a:noFill/>
              </a:ln>
              <a:solidFill>
                <a:srgbClr val="000000"/>
              </a:solidFill>
              <a:effectLst/>
              <a:uLnTx/>
              <a:uFillTx/>
              <a:latin typeface="Verdana"/>
              <a:ea typeface="Verdana"/>
              <a:sym typeface="Verdana"/>
            </a:endParaRPr>
          </a:p>
        </p:txBody>
      </p:sp>
      <p:pic>
        <p:nvPicPr>
          <p:cNvPr id="93" name="pasted-image.pdf"/>
          <p:cNvPicPr>
            <a:picLocks noChangeAspect="1"/>
          </p:cNvPicPr>
          <p:nvPr/>
        </p:nvPicPr>
        <p:blipFill rotWithShape="1">
          <a:blip r:embed="rId2" cstate="print"/>
          <a:srcRect t="42689" r="21041"/>
          <a:stretch/>
        </p:blipFill>
        <p:spPr>
          <a:xfrm>
            <a:off x="8178633" y="-8710"/>
            <a:ext cx="974076" cy="1113597"/>
          </a:xfrm>
          <a:prstGeom prst="rect">
            <a:avLst/>
          </a:prstGeom>
          <a:ln w="12700">
            <a:miter lim="400000"/>
          </a:ln>
        </p:spPr>
      </p:pic>
    </p:spTree>
    <p:extLst>
      <p:ext uri="{BB962C8B-B14F-4D97-AF65-F5344CB8AC3E}">
        <p14:creationId xmlns:p14="http://schemas.microsoft.com/office/powerpoint/2010/main" val="1914098162"/>
      </p:ext>
    </p:extLst>
  </p:cSld>
  <p:clrMapOvr>
    <a:masterClrMapping/>
  </p:clrMapOvr>
  <p:transition spd="slow"/>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Helvetica Neue"/>
        <a:ea typeface="Helvetica Neue"/>
        <a:cs typeface="Helvetica Neue"/>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Helvetica Neue"/>
        <a:ea typeface="Helvetica Neue"/>
        <a:cs typeface="Helvetica Neue"/>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1627</TotalTime>
  <Words>1689</Words>
  <Application>Microsoft Office PowerPoint</Application>
  <PresentationFormat>Diavoorstelling (4:3)</PresentationFormat>
  <Paragraphs>291</Paragraphs>
  <Slides>23</Slides>
  <Notes>11</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23</vt:i4>
      </vt:variant>
    </vt:vector>
  </HeadingPairs>
  <TitlesOfParts>
    <vt:vector size="30" baseType="lpstr">
      <vt:lpstr>Arial</vt:lpstr>
      <vt:lpstr>Calibri</vt:lpstr>
      <vt:lpstr>Helvetica</vt:lpstr>
      <vt:lpstr>Helvetica Neue</vt:lpstr>
      <vt:lpstr>Verdana</vt:lpstr>
      <vt:lpstr>Wingdings</vt:lpstr>
      <vt:lpstr>Office Theme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Vera Wildenbeest</dc:creator>
  <cp:lastModifiedBy>Marjan Arenoe</cp:lastModifiedBy>
  <cp:revision>104</cp:revision>
  <dcterms:modified xsi:type="dcterms:W3CDTF">2021-06-28T07:27:20Z</dcterms:modified>
</cp:coreProperties>
</file>