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70" r:id="rId6"/>
    <p:sldId id="271" r:id="rId7"/>
    <p:sldId id="257" r:id="rId8"/>
    <p:sldId id="266" r:id="rId9"/>
    <p:sldId id="267" r:id="rId10"/>
    <p:sldId id="259" r:id="rId11"/>
    <p:sldId id="262" r:id="rId12"/>
    <p:sldId id="268" r:id="rId13"/>
    <p:sldId id="269" r:id="rId14"/>
    <p:sldId id="263" r:id="rId15"/>
    <p:sldId id="258" r:id="rId16"/>
    <p:sldId id="264" r:id="rId17"/>
    <p:sldId id="265" r:id="rId18"/>
    <p:sldId id="260" r:id="rId19"/>
    <p:sldId id="272" r:id="rId20"/>
  </p:sldIdLst>
  <p:sldSz cx="12192000" cy="6858000"/>
  <p:notesSz cx="6864350" cy="99964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77146" autoAdjust="0"/>
  </p:normalViewPr>
  <p:slideViewPr>
    <p:cSldViewPr snapToGrid="0">
      <p:cViewPr varScale="1">
        <p:scale>
          <a:sx n="86" d="100"/>
          <a:sy n="86" d="100"/>
        </p:scale>
        <p:origin x="840" y="8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nl-NL"/>
          </a:p>
        </p:txBody>
      </p:sp>
      <p:sp>
        <p:nvSpPr>
          <p:cNvPr id="3" name="Tijdelijke aanduiding voor datum 2"/>
          <p:cNvSpPr>
            <a:spLocks noGrp="1"/>
          </p:cNvSpPr>
          <p:nvPr>
            <p:ph type="dt" sz="quarter" idx="1"/>
          </p:nvPr>
        </p:nvSpPr>
        <p:spPr>
          <a:xfrm>
            <a:off x="3888210" y="0"/>
            <a:ext cx="2974552" cy="501560"/>
          </a:xfrm>
          <a:prstGeom prst="rect">
            <a:avLst/>
          </a:prstGeom>
        </p:spPr>
        <p:txBody>
          <a:bodyPr vert="horz" lIns="96341" tIns="48171" rIns="96341" bIns="48171" rtlCol="0"/>
          <a:lstStyle>
            <a:lvl1pPr algn="r">
              <a:defRPr sz="1300"/>
            </a:lvl1pPr>
          </a:lstStyle>
          <a:p>
            <a:fld id="{4A604AEF-2FB8-4AC8-9229-CEACA2848D25}" type="datetimeFigureOut">
              <a:rPr lang="nl-NL" smtClean="0"/>
              <a:t>11-11-2020</a:t>
            </a:fld>
            <a:endParaRPr lang="nl-NL"/>
          </a:p>
        </p:txBody>
      </p:sp>
      <p:sp>
        <p:nvSpPr>
          <p:cNvPr id="4" name="Tijdelijke aanduiding voor voettekst 3"/>
          <p:cNvSpPr>
            <a:spLocks noGrp="1"/>
          </p:cNvSpPr>
          <p:nvPr>
            <p:ph type="ftr" sz="quarter" idx="2"/>
          </p:nvPr>
        </p:nvSpPr>
        <p:spPr>
          <a:xfrm>
            <a:off x="0" y="9494929"/>
            <a:ext cx="2974552" cy="501559"/>
          </a:xfrm>
          <a:prstGeom prst="rect">
            <a:avLst/>
          </a:prstGeom>
        </p:spPr>
        <p:txBody>
          <a:bodyPr vert="horz" lIns="96341" tIns="48171" rIns="96341" bIns="4817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88210" y="9494929"/>
            <a:ext cx="2974552" cy="501559"/>
          </a:xfrm>
          <a:prstGeom prst="rect">
            <a:avLst/>
          </a:prstGeom>
        </p:spPr>
        <p:txBody>
          <a:bodyPr vert="horz" lIns="96341" tIns="48171" rIns="96341" bIns="48171" rtlCol="0" anchor="b"/>
          <a:lstStyle>
            <a:lvl1pPr algn="r">
              <a:defRPr sz="1300"/>
            </a:lvl1pPr>
          </a:lstStyle>
          <a:p>
            <a:fld id="{54511DFF-5AA1-469F-97F8-71877A5C6D3E}" type="slidenum">
              <a:rPr lang="nl-NL" smtClean="0"/>
              <a:t>‹nr.›</a:t>
            </a:fld>
            <a:endParaRPr lang="nl-NL"/>
          </a:p>
        </p:txBody>
      </p:sp>
    </p:spTree>
    <p:extLst>
      <p:ext uri="{BB962C8B-B14F-4D97-AF65-F5344CB8AC3E}">
        <p14:creationId xmlns:p14="http://schemas.microsoft.com/office/powerpoint/2010/main" val="367290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nl-NL"/>
          </a:p>
        </p:txBody>
      </p:sp>
      <p:sp>
        <p:nvSpPr>
          <p:cNvPr id="3" name="Tijdelijke aanduiding voor datum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E61695D7-A684-4E03-9284-DC9D708CD529}" type="datetimeFigureOut">
              <a:rPr lang="nl-NL" smtClean="0"/>
              <a:t>11-11-2020</a:t>
            </a:fld>
            <a:endParaRPr lang="nl-NL"/>
          </a:p>
        </p:txBody>
      </p:sp>
      <p:sp>
        <p:nvSpPr>
          <p:cNvPr id="4" name="Tijdelijke aanduiding voor dia-afbeelding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nl-NL"/>
          </a:p>
        </p:txBody>
      </p:sp>
      <p:sp>
        <p:nvSpPr>
          <p:cNvPr id="5" name="Tijdelijke aanduiding voor notities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9BF541D0-182E-4A65-AB43-452A943CF757}" type="slidenum">
              <a:rPr lang="nl-NL" smtClean="0"/>
              <a:t>‹nr.›</a:t>
            </a:fld>
            <a:endParaRPr lang="nl-NL"/>
          </a:p>
        </p:txBody>
      </p:sp>
    </p:spTree>
    <p:extLst>
      <p:ext uri="{BB962C8B-B14F-4D97-AF65-F5344CB8AC3E}">
        <p14:creationId xmlns:p14="http://schemas.microsoft.com/office/powerpoint/2010/main" val="33127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BF541D0-182E-4A65-AB43-452A943CF757}" type="slidenum">
              <a:rPr lang="nl-NL" smtClean="0"/>
              <a:t>1</a:t>
            </a:fld>
            <a:endParaRPr lang="nl-NL"/>
          </a:p>
        </p:txBody>
      </p:sp>
    </p:spTree>
    <p:extLst>
      <p:ext uri="{BB962C8B-B14F-4D97-AF65-F5344CB8AC3E}">
        <p14:creationId xmlns:p14="http://schemas.microsoft.com/office/powerpoint/2010/main" val="249397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D4081F7-9813-4EBD-98B3-48D4B6692830}" type="slidenum">
              <a:rPr lang="nl-NL" smtClean="0"/>
              <a:t>16</a:t>
            </a:fld>
            <a:endParaRPr lang="nl-NL"/>
          </a:p>
        </p:txBody>
      </p:sp>
    </p:spTree>
    <p:extLst>
      <p:ext uri="{BB962C8B-B14F-4D97-AF65-F5344CB8AC3E}">
        <p14:creationId xmlns:p14="http://schemas.microsoft.com/office/powerpoint/2010/main" val="97498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D4081F7-9813-4EBD-98B3-48D4B6692830}" type="slidenum">
              <a:rPr lang="nl-NL" smtClean="0"/>
              <a:t>2</a:t>
            </a:fld>
            <a:endParaRPr lang="nl-NL"/>
          </a:p>
        </p:txBody>
      </p:sp>
    </p:spTree>
    <p:extLst>
      <p:ext uri="{BB962C8B-B14F-4D97-AF65-F5344CB8AC3E}">
        <p14:creationId xmlns:p14="http://schemas.microsoft.com/office/powerpoint/2010/main" val="169436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A0303B-351D-46BB-A0B8-E4004DAA51B9}" type="slidenum">
              <a:rPr lang="nl-NL" smtClean="0"/>
              <a:t>3</a:t>
            </a:fld>
            <a:endParaRPr lang="nl-NL"/>
          </a:p>
        </p:txBody>
      </p:sp>
    </p:spTree>
    <p:extLst>
      <p:ext uri="{BB962C8B-B14F-4D97-AF65-F5344CB8AC3E}">
        <p14:creationId xmlns:p14="http://schemas.microsoft.com/office/powerpoint/2010/main" val="223347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75"/>
              </a:lnSpc>
            </a:pPr>
            <a:r>
              <a:rPr lang="nl-NL" sz="1100" dirty="0">
                <a:latin typeface="Arial" panose="020B0604020202020204" pitchFamily="34" charset="0"/>
                <a:ea typeface="Calibri" panose="020F0502020204030204" pitchFamily="34" charset="0"/>
              </a:rPr>
              <a:t>Gemeenten staan weer voor een grote opgave. Het nemen van regieverantwoordelijkheid bij de uitvoering van de Wet Inburgering. Preventie toezicht en handhaving is daar onderdeel van. De aandacht richt zich daarbij enerzijds op de inburgeraar en anderzijds op aanbieders van taalonderwijs.</a:t>
            </a:r>
          </a:p>
          <a:p>
            <a:pPr>
              <a:lnSpc>
                <a:spcPts val="1475"/>
              </a:lnSpc>
            </a:pPr>
            <a:endParaRPr lang="nl-NL" sz="1100" dirty="0">
              <a:latin typeface="Arial" panose="020B0604020202020204" pitchFamily="34" charset="0"/>
              <a:ea typeface="Calibri" panose="020F0502020204030204" pitchFamily="34" charset="0"/>
            </a:endParaRPr>
          </a:p>
          <a:p>
            <a:pPr>
              <a:lnSpc>
                <a:spcPts val="1475"/>
              </a:lnSpc>
            </a:pPr>
            <a:r>
              <a:rPr lang="nl-NL" sz="1100" dirty="0">
                <a:latin typeface="Arial" panose="020B0604020202020204" pitchFamily="34" charset="0"/>
                <a:ea typeface="Calibri" panose="020F0502020204030204" pitchFamily="34" charset="0"/>
              </a:rPr>
              <a:t>Het deel dat gericht is op de inburgeraar wordt in een andere sessie toegelicht, waarbij uitgelegd is dat der nadruk van handhaving ligt op het bereiken van spontane naleving en hoogwaardige inburgering. Sanctioneren is om die reden sluitstuk van handhaving en de nadruk ligt nalevingsgericht communiceren, gedragsbeïnvloeding, optimale dienstverlening en daadwerkelijk sanctioneren, de boeteoplegging.</a:t>
            </a:r>
          </a:p>
          <a:p>
            <a:pPr>
              <a:lnSpc>
                <a:spcPts val="1475"/>
              </a:lnSpc>
            </a:pPr>
            <a:endParaRPr lang="nl-NL" sz="1100" dirty="0">
              <a:latin typeface="Arial" panose="020B0604020202020204" pitchFamily="34" charset="0"/>
              <a:ea typeface="Calibri" panose="020F0502020204030204" pitchFamily="34" charset="0"/>
            </a:endParaRPr>
          </a:p>
          <a:p>
            <a:pPr>
              <a:lnSpc>
                <a:spcPts val="1475"/>
              </a:lnSpc>
            </a:pPr>
            <a:r>
              <a:rPr lang="nl-NL" sz="1100" dirty="0">
                <a:latin typeface="Arial" panose="020B0604020202020204" pitchFamily="34" charset="0"/>
                <a:ea typeface="Calibri" panose="020F0502020204030204" pitchFamily="34" charset="0"/>
              </a:rPr>
              <a:t>Dit Webinar gaat over de inkoop van kwalitatief taalonderwijs, het grip krijgen op de partijen met wie u als gemeente zaken wil doen en het weren van partijen die voor u een risico vormen.</a:t>
            </a:r>
          </a:p>
          <a:p>
            <a:pPr>
              <a:lnSpc>
                <a:spcPts val="1475"/>
              </a:lnSpc>
            </a:pPr>
            <a:endParaRPr lang="nl-NL" sz="1100" dirty="0">
              <a:latin typeface="Arial" panose="020B0604020202020204" pitchFamily="34" charset="0"/>
              <a:ea typeface="Calibri" panose="020F0502020204030204" pitchFamily="34" charset="0"/>
            </a:endParaRPr>
          </a:p>
          <a:p>
            <a:pPr>
              <a:lnSpc>
                <a:spcPts val="1475"/>
              </a:lnSpc>
            </a:pPr>
            <a:r>
              <a:rPr lang="nl-NL" sz="1100" dirty="0">
                <a:latin typeface="Arial" panose="020B0604020202020204" pitchFamily="34" charset="0"/>
                <a:ea typeface="Calibri" panose="020F0502020204030204" pitchFamily="34" charset="0"/>
              </a:rPr>
              <a:t>Deze sessie is bedoeld om samen het juiste vertrekpunt daarin te bepalen.</a:t>
            </a:r>
          </a:p>
          <a:p>
            <a:pPr>
              <a:lnSpc>
                <a:spcPts val="1475"/>
              </a:lnSpc>
            </a:pPr>
            <a:endParaRPr lang="nl-NL" sz="1100" dirty="0">
              <a:latin typeface="Arial" panose="020B0604020202020204" pitchFamily="34" charset="0"/>
              <a:ea typeface="Calibri" panose="020F0502020204030204" pitchFamily="34" charset="0"/>
            </a:endParaRPr>
          </a:p>
          <a:p>
            <a:pPr>
              <a:lnSpc>
                <a:spcPts val="1475"/>
              </a:lnSpc>
            </a:pPr>
            <a:r>
              <a:rPr lang="nl-NL" sz="1100" dirty="0">
                <a:latin typeface="Arial" panose="020B0604020202020204" pitchFamily="34" charset="0"/>
                <a:ea typeface="Calibri" panose="020F0502020204030204" pitchFamily="34" charset="0"/>
              </a:rPr>
              <a:t>Dadelijk wordt het woord gegeven aan ………. Van respectievelijk DUO en Blik op Werk. Zij nemen u mee in de praktijd van afgelopen tijd en schetsen de risico’s.</a:t>
            </a:r>
          </a:p>
          <a:p>
            <a:pPr>
              <a:lnSpc>
                <a:spcPts val="1475"/>
              </a:lnSpc>
            </a:pPr>
            <a:endParaRPr lang="nl-NL" sz="1100" dirty="0">
              <a:latin typeface="Arial" panose="020B0604020202020204" pitchFamily="34" charset="0"/>
              <a:ea typeface="Calibri" panose="020F0502020204030204" pitchFamily="34" charset="0"/>
            </a:endParaRPr>
          </a:p>
          <a:p>
            <a:pPr>
              <a:lnSpc>
                <a:spcPts val="1475"/>
              </a:lnSpc>
            </a:pPr>
            <a:r>
              <a:rPr lang="nl-NL" sz="1100" dirty="0">
                <a:latin typeface="Arial" panose="020B0604020202020204" pitchFamily="34" charset="0"/>
                <a:ea typeface="Calibri" panose="020F0502020204030204" pitchFamily="34" charset="0"/>
              </a:rPr>
              <a:t>Daarna nemen Wilko Pelgrom van VNG Naleving en Lienke Hutten van het Centrum voor Criminaliteitspreventie en Veiligheid het woord over en nemen zij u mee in het bewustwording van risico’s en lichten de stappen toe die gezet gaan worden naar op opleveren van een barrièremiddel, een voor gemeenten toepasbaar model gericht op het weren van malafide en niet kwalitatieve partijen.</a:t>
            </a:r>
          </a:p>
          <a:p>
            <a:pPr>
              <a:lnSpc>
                <a:spcPts val="1475"/>
              </a:lnSpc>
            </a:pPr>
            <a:endParaRPr lang="nl-NL" sz="1100" dirty="0">
              <a:latin typeface="Arial" panose="020B0604020202020204" pitchFamily="34" charset="0"/>
              <a:ea typeface="Calibri" panose="020F0502020204030204" pitchFamily="34" charset="0"/>
            </a:endParaRPr>
          </a:p>
          <a:p>
            <a:pPr>
              <a:lnSpc>
                <a:spcPts val="1475"/>
              </a:lnSpc>
            </a:pPr>
            <a:endParaRPr lang="nl-NL" sz="1100" dirty="0">
              <a:latin typeface="Arial" panose="020B0604020202020204" pitchFamily="34" charset="0"/>
              <a:ea typeface="Calibri" panose="020F0502020204030204" pitchFamily="34" charset="0"/>
            </a:endParaRPr>
          </a:p>
          <a:p>
            <a:pPr>
              <a:lnSpc>
                <a:spcPts val="1475"/>
              </a:lnSpc>
            </a:pPr>
            <a:endParaRPr lang="nl-NL" sz="1100" dirty="0">
              <a:latin typeface="Arial" panose="020B060402020202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9BF541D0-182E-4A65-AB43-452A943CF757}" type="slidenum">
              <a:rPr lang="nl-NL" smtClean="0"/>
              <a:t>4</a:t>
            </a:fld>
            <a:endParaRPr lang="nl-NL"/>
          </a:p>
        </p:txBody>
      </p:sp>
    </p:spTree>
    <p:extLst>
      <p:ext uri="{BB962C8B-B14F-4D97-AF65-F5344CB8AC3E}">
        <p14:creationId xmlns:p14="http://schemas.microsoft.com/office/powerpoint/2010/main" val="428837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Inburgeraars behoren om meerdere reden tot een kwetsbare groep mensen. Vanwege traumatische ervaringen, het niet spreken van de taal en cultuurverschillen. Voor deze mensen is het belang dat zij goed kunnen inburgeren en deel gaan nemen aan de samenleving.</a:t>
            </a:r>
          </a:p>
          <a:p>
            <a:endParaRPr lang="nl-NL" dirty="0"/>
          </a:p>
          <a:p>
            <a:r>
              <a:rPr lang="nl-NL" dirty="0"/>
              <a:t>Het deel kunnen nemen wordt vergroot als inburgeraars over de juiste kennis over de Nederlandse samenleving beschikken en de taal spreken. Het vergroot kansen in het vervolgonderwijs en op de arbeidsmarkt.</a:t>
            </a:r>
          </a:p>
          <a:p>
            <a:endParaRPr lang="nl-NL" dirty="0"/>
          </a:p>
          <a:p>
            <a:r>
              <a:rPr lang="nl-NL" dirty="0"/>
              <a:t>Het is dus belangrijk dat kwalitatief goed taalonderwijs wordt ingekocht door de gemeente; de juiste partijen deze kwetsbare groep gaan ondersteunen.</a:t>
            </a:r>
          </a:p>
          <a:p>
            <a:endParaRPr lang="nl-NL" dirty="0"/>
          </a:p>
          <a:p>
            <a:r>
              <a:rPr lang="nl-NL" dirty="0"/>
              <a:t>Helaas begeven zich iedere keer weer malafide partijen op de nieuwe markten. Partijen  waar je als overheid niet meer geassocieerd wenst te worden. </a:t>
            </a:r>
          </a:p>
          <a:p>
            <a:r>
              <a:rPr lang="nl-NL" dirty="0"/>
              <a:t>Geen bestuurder staat er om te springen de krant te halen als zijn of haar gemeente een contract met een foute partij is aangegaan.</a:t>
            </a:r>
          </a:p>
          <a:p>
            <a:r>
              <a:rPr lang="nl-NL" dirty="0"/>
              <a:t>Geen gemeenteraad wordt enthousiast als veel geld worden uitgegeven zonder dat resultaat wordt behaald.</a:t>
            </a:r>
          </a:p>
          <a:p>
            <a:r>
              <a:rPr lang="nl-NL" dirty="0"/>
              <a:t>Geen inburgeraar is erbij gebaat als een zwaar traject, onder toch al moeilijke omstandigheden tot niets heeft geleid.</a:t>
            </a:r>
          </a:p>
        </p:txBody>
      </p:sp>
      <p:sp>
        <p:nvSpPr>
          <p:cNvPr id="4" name="Tijdelijke aanduiding voor dianummer 3"/>
          <p:cNvSpPr>
            <a:spLocks noGrp="1"/>
          </p:cNvSpPr>
          <p:nvPr>
            <p:ph type="sldNum" sz="quarter" idx="5"/>
          </p:nvPr>
        </p:nvSpPr>
        <p:spPr/>
        <p:txBody>
          <a:bodyPr/>
          <a:lstStyle/>
          <a:p>
            <a:fld id="{9BF541D0-182E-4A65-AB43-452A943CF757}" type="slidenum">
              <a:rPr lang="nl-NL" smtClean="0"/>
              <a:t>11</a:t>
            </a:fld>
            <a:endParaRPr lang="nl-NL"/>
          </a:p>
        </p:txBody>
      </p:sp>
    </p:spTree>
    <p:extLst>
      <p:ext uri="{BB962C8B-B14F-4D97-AF65-F5344CB8AC3E}">
        <p14:creationId xmlns:p14="http://schemas.microsoft.com/office/powerpoint/2010/main" val="326582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Gemeenten hebben op allerlei terreinen al ervaring, in het sociaal domein, in het fysiek domein en in het domein van openbare orde en veiligheid.</a:t>
            </a:r>
          </a:p>
          <a:p>
            <a:endParaRPr lang="nl-NL" dirty="0"/>
          </a:p>
          <a:p>
            <a:r>
              <a:rPr lang="nl-NL" dirty="0"/>
              <a:t>We hebben steeds beter om leren gaan met het verstrekken van vergunningen. Iedere gemeente is zich ervan bewust dat het verstrekken van een vergunning aan een niet betrouwbare horecaondernemer grote risico’s op het gebied van hygiëne en de openbare orde en veiligheid kent. Er is geen gemeente die een aanbesteding wil gunnen aan een malafide bouwonderneming. Bestuurlijke implicaties en financiële debacles moeten worden voorkomen. Gemeenten hebben nieuwe instrumenten leren toepassen, zoals de Wet BIBOB.</a:t>
            </a:r>
          </a:p>
          <a:p>
            <a:endParaRPr lang="nl-NL" dirty="0"/>
          </a:p>
          <a:p>
            <a:r>
              <a:rPr lang="nl-NL" dirty="0"/>
              <a:t>In het sociaal domein leren gemeenten steeds beter aanbieders van zorg te weren die niet betrouwbaar zijn. In kranten worden deze partijen en ook wel geduid als zorgcowboys.</a:t>
            </a:r>
          </a:p>
          <a:p>
            <a:endParaRPr lang="nl-NL" dirty="0"/>
          </a:p>
          <a:p>
            <a:r>
              <a:rPr lang="nl-NL" dirty="0"/>
              <a:t>Maar naast gemeenten zijn er ook andere partijen die belang hebben bij het herkennen en weren van rotte appels; de bonafide partijen.</a:t>
            </a:r>
          </a:p>
          <a:p>
            <a:endParaRPr lang="nl-NL" dirty="0"/>
          </a:p>
          <a:p>
            <a:r>
              <a:rPr lang="nl-NL" dirty="0"/>
              <a:t>Er is dus veel belang om met gemeenten, bonafide aanbieders en partners in de keten barrières op te werpen om niet betrouwbare partijen te herkennen en te weren. </a:t>
            </a:r>
          </a:p>
          <a:p>
            <a:endParaRPr lang="nl-NL" dirty="0"/>
          </a:p>
          <a:p>
            <a:r>
              <a:rPr lang="nl-NL" dirty="0"/>
              <a:t>Als VNG Naleving hebben we veel ervaring opgebouwd als het gaat om het tegengaan van zorgfraude het CCV heeft veel ervaring opgedaan in andere domeinen.  Dit jaar gaan we partijen verbinden en samen werken aan een basis barrièremiddel dat we na dit jaar verder gaan uitbouwen met inzichten van gemeenten.</a:t>
            </a:r>
          </a:p>
          <a:p>
            <a:endParaRPr lang="nl-NL" dirty="0"/>
          </a:p>
          <a:p>
            <a:r>
              <a:rPr lang="nl-NL" dirty="0"/>
              <a:t>We adviseren </a:t>
            </a:r>
            <a:r>
              <a:rPr lang="nl-NL" dirty="0" err="1"/>
              <a:t>us</a:t>
            </a:r>
            <a:r>
              <a:rPr lang="nl-NL" dirty="0"/>
              <a:t> daarbij samen te werken. De ketting is zo sterk als de zwakste schakel. Een actieve gemeente weert malafide partijen en niet actieve gemeente trekt ze aan.</a:t>
            </a:r>
          </a:p>
        </p:txBody>
      </p:sp>
      <p:sp>
        <p:nvSpPr>
          <p:cNvPr id="4" name="Tijdelijke aanduiding voor dianummer 3"/>
          <p:cNvSpPr>
            <a:spLocks noGrp="1"/>
          </p:cNvSpPr>
          <p:nvPr>
            <p:ph type="sldNum" sz="quarter" idx="5"/>
          </p:nvPr>
        </p:nvSpPr>
        <p:spPr/>
        <p:txBody>
          <a:bodyPr/>
          <a:lstStyle/>
          <a:p>
            <a:fld id="{9BF541D0-182E-4A65-AB43-452A943CF757}" type="slidenum">
              <a:rPr lang="nl-NL" smtClean="0"/>
              <a:t>12</a:t>
            </a:fld>
            <a:endParaRPr lang="nl-NL"/>
          </a:p>
        </p:txBody>
      </p:sp>
    </p:spTree>
    <p:extLst>
      <p:ext uri="{BB962C8B-B14F-4D97-AF65-F5344CB8AC3E}">
        <p14:creationId xmlns:p14="http://schemas.microsoft.com/office/powerpoint/2010/main" val="59596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willen zoveel als mogelijk de malafide en onbetrouwbare taalbureaus weren. Om in beeld te krijgen waar de mogelijkheden voor malafide taalbureaus liggen om misbruik te kunnen maken van het systeem, gaan we een barrièremodel ontwikkelen. Zo brengen we ook de nieuwe situatie in beeld.   </a:t>
            </a:r>
          </a:p>
          <a:p>
            <a:r>
              <a:rPr lang="nl-NL" sz="1800" dirty="0">
                <a:effectLst/>
                <a:latin typeface="Arial" panose="020B0604020202020204" pitchFamily="34" charset="0"/>
                <a:ea typeface="Calibri" panose="020F0502020204030204" pitchFamily="34" charset="0"/>
              </a:rPr>
              <a:t>Met een barrièremodel breng je op een gestructureerde manier in kaart hoe een fenomeen in elkaar zit. Het fenomeen wordt in het barrièremodel ontrafeld door middel van het weergeven van het bedrijfsproces van dit specifieke fenomeen. </a:t>
            </a:r>
            <a:endParaRPr lang="nl-NL" dirty="0"/>
          </a:p>
          <a:p>
            <a:endParaRPr lang="nl-NL" dirty="0"/>
          </a:p>
          <a:p>
            <a:r>
              <a:rPr lang="nl-NL" dirty="0"/>
              <a:t>Om dit te kunnen doen, brengen we eerst het inkoopproces van gemeenten in beeld op het gebied van de inkoop van taalbureaus. Door het gehele werkproces in kaart te brengen kunnen we, vanuit het oogpunt van een malafide taalbureau, kijken waar de kansen liggen voor hen om misbruik te maken van de situatie, te frauderen en dergelijke. Dit is van belang om te kunnen kijken in welke stappen van dit proces we barrières kunnen opwerpen. </a:t>
            </a:r>
          </a:p>
          <a:p>
            <a:r>
              <a:rPr lang="nl-NL" dirty="0"/>
              <a:t>Het weergeven van het werkproces is de eerste stap in het barrièremodel. </a:t>
            </a:r>
          </a:p>
          <a:p>
            <a:endParaRPr lang="nl-NL" dirty="0"/>
          </a:p>
          <a:p>
            <a:r>
              <a:rPr lang="nl-NL" dirty="0"/>
              <a:t>Nadat het werkproces is neergezet zullen we kijken welke gelegenheden er mogelijk worden geboden. Zoals het bekende gezegde: de gelegenheid maakt de dief.</a:t>
            </a:r>
          </a:p>
          <a:p>
            <a:r>
              <a:rPr lang="nl-NL" dirty="0"/>
              <a:t>Voorbeelden van gelegenheden in de oude situatie:</a:t>
            </a:r>
          </a:p>
          <a:p>
            <a:r>
              <a:rPr lang="nl-NL" dirty="0"/>
              <a:t>Een gelegenheid is bijvoorbeeld de afhankelijke positie van inburgeraars, het niet spreken van de taal e.d. </a:t>
            </a:r>
          </a:p>
          <a:p>
            <a:r>
              <a:rPr lang="nl-NL" sz="1800" b="0" i="0" u="none" strike="noStrike" baseline="0" dirty="0">
                <a:solidFill>
                  <a:srgbClr val="000000"/>
                </a:solidFill>
                <a:latin typeface="Verdana" panose="020B0604030504040204" pitchFamily="34" charset="0"/>
              </a:rPr>
              <a:t>Niet voldoende transparantie met betrekking tot de kwaliteit van de scholen. </a:t>
            </a:r>
          </a:p>
          <a:p>
            <a:endParaRPr lang="nl-NL" sz="1800" b="0" i="0" u="none" strike="noStrike" baseline="0"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Daarnaast brengen we ook (onbewuste en bewuste) </a:t>
            </a:r>
            <a:r>
              <a:rPr lang="nl-NL" sz="1800" b="0" i="0" u="none" strike="noStrike" baseline="0" dirty="0" err="1">
                <a:solidFill>
                  <a:srgbClr val="000000"/>
                </a:solidFill>
                <a:latin typeface="Verdana" panose="020B0604030504040204" pitchFamily="34" charset="0"/>
              </a:rPr>
              <a:t>faciliteerders</a:t>
            </a:r>
            <a:r>
              <a:rPr lang="nl-NL" sz="1800" b="0" i="0" u="none" strike="noStrike" baseline="0" dirty="0">
                <a:solidFill>
                  <a:srgbClr val="000000"/>
                </a:solidFill>
                <a:latin typeface="Verdana" panose="020B0604030504040204" pitchFamily="34" charset="0"/>
              </a:rPr>
              <a:t> in beeld en kijken we welke signalen wij kunnen waarnemen van mogelijk misbruik of mogelijke malafide taalaanbieders. Denk bijvoorbeeld bij </a:t>
            </a:r>
            <a:r>
              <a:rPr lang="nl-NL" sz="1800" b="0" i="0" u="none" strike="noStrike" baseline="0" dirty="0" err="1">
                <a:solidFill>
                  <a:srgbClr val="000000"/>
                </a:solidFill>
                <a:latin typeface="Verdana" panose="020B0604030504040204" pitchFamily="34" charset="0"/>
              </a:rPr>
              <a:t>faciliteerders</a:t>
            </a:r>
            <a:r>
              <a:rPr lang="nl-NL" sz="1800" b="0" i="0" u="none" strike="noStrike" baseline="0" dirty="0">
                <a:solidFill>
                  <a:srgbClr val="000000"/>
                </a:solidFill>
                <a:latin typeface="Verdana" panose="020B0604030504040204" pitchFamily="34" charset="0"/>
              </a:rPr>
              <a:t> aan de gemeente zelf, die het onbewust mogelijk maakt dat een malafide taalaanbieder ingekocht wordt. Bij signalen kun je bijvoorbeeld denken aan het ontbreken van diploma’s bij de taalbureaus. </a:t>
            </a:r>
          </a:p>
        </p:txBody>
      </p:sp>
      <p:sp>
        <p:nvSpPr>
          <p:cNvPr id="4" name="Tijdelijke aanduiding voor dianummer 3"/>
          <p:cNvSpPr>
            <a:spLocks noGrp="1"/>
          </p:cNvSpPr>
          <p:nvPr>
            <p:ph type="sldNum" sz="quarter" idx="5"/>
          </p:nvPr>
        </p:nvSpPr>
        <p:spPr/>
        <p:txBody>
          <a:bodyPr/>
          <a:lstStyle/>
          <a:p>
            <a:fld id="{9BF541D0-182E-4A65-AB43-452A943CF757}" type="slidenum">
              <a:rPr lang="nl-NL" smtClean="0"/>
              <a:t>13</a:t>
            </a:fld>
            <a:endParaRPr lang="nl-NL"/>
          </a:p>
        </p:txBody>
      </p:sp>
    </p:spTree>
    <p:extLst>
      <p:ext uri="{BB962C8B-B14F-4D97-AF65-F5344CB8AC3E}">
        <p14:creationId xmlns:p14="http://schemas.microsoft.com/office/powerpoint/2010/main" val="64570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0" i="0" u="none" strike="noStrike" baseline="0" dirty="0">
                <a:solidFill>
                  <a:srgbClr val="000000"/>
                </a:solidFill>
                <a:latin typeface="Verdana" panose="020B0604030504040204" pitchFamily="34" charset="0"/>
              </a:rPr>
              <a:t>Nadat dit in beeld is gebracht gaan we gezamenlijk aan de slag met de barrières. Deze barrières willen we opwerpen, met barrières kunnen we gelegenheden wegnemen en (het liefst) voorkomen dat gemeenten met malafide taalbureaus in zee gaan. Denk bij barrières bijvoorbeeld aan e</a:t>
            </a:r>
            <a:r>
              <a:rPr lang="nl-NL" sz="1800" b="0" i="0" u="none" strike="noStrike" baseline="0" dirty="0">
                <a:solidFill>
                  <a:srgbClr val="000000"/>
                </a:solidFill>
                <a:latin typeface="Verdana" panose="020B0604030504040204" pitchFamily="34" charset="0"/>
              </a:rPr>
              <a:t>en extra check en het monitoren van de </a:t>
            </a:r>
            <a:r>
              <a:rPr lang="nl-NL" sz="1800" b="0" i="0" u="none" strike="noStrike" baseline="0" dirty="0" err="1">
                <a:solidFill>
                  <a:srgbClr val="000000"/>
                </a:solidFill>
                <a:latin typeface="Verdana" panose="020B0604030504040204" pitchFamily="34" charset="0"/>
              </a:rPr>
              <a:t>snelgroeiers</a:t>
            </a:r>
            <a:r>
              <a:rPr lang="nl-NL" sz="1800" b="0" i="0" u="none" strike="noStrike" baseline="0" dirty="0">
                <a:solidFill>
                  <a:srgbClr val="000000"/>
                </a:solidFill>
                <a:latin typeface="Verdana" panose="020B0604030504040204" pitchFamily="34" charset="0"/>
              </a:rPr>
              <a:t> (snelgroeiende taalscholen). Als deze in beeld zijn hier ook op handhaven.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uitkomsten van het barrièremodel worden verwerkt in een handreiking die door de VNG zal worden aangeboden aan gemeenten. </a:t>
            </a:r>
            <a:r>
              <a:rPr lang="nl-NL" sz="1200" dirty="0">
                <a:effectLst/>
                <a:latin typeface="Calibri" panose="020F0502020204030204" pitchFamily="34" charset="0"/>
                <a:ea typeface="Calibri" panose="020F0502020204030204" pitchFamily="34" charset="0"/>
                <a:cs typeface="Arial" panose="020B0604020202020204" pitchFamily="34" charset="0"/>
              </a:rPr>
              <a:t>Aan de hand van deze informatie en het inzichtelijk maken van deze mogelijk blinde vlekken en de uitgewerkte barrières kan kunnen richtlijnen worden gegeven aan gemeenten. Deze richtlijnen kunnen dan als leidraad dienen bij de inkoop van taalbureaus die onder andere gericht zijn op het concreet weren van malafide taalbureaus. </a:t>
            </a:r>
            <a:endParaRPr lang="nl-NL" dirty="0"/>
          </a:p>
        </p:txBody>
      </p:sp>
      <p:sp>
        <p:nvSpPr>
          <p:cNvPr id="4" name="Tijdelijke aanduiding voor dianummer 3"/>
          <p:cNvSpPr>
            <a:spLocks noGrp="1"/>
          </p:cNvSpPr>
          <p:nvPr>
            <p:ph type="sldNum" sz="quarter" idx="5"/>
          </p:nvPr>
        </p:nvSpPr>
        <p:spPr/>
        <p:txBody>
          <a:bodyPr/>
          <a:lstStyle/>
          <a:p>
            <a:fld id="{9BF541D0-182E-4A65-AB43-452A943CF757}" type="slidenum">
              <a:rPr lang="nl-NL" smtClean="0"/>
              <a:t>14</a:t>
            </a:fld>
            <a:endParaRPr lang="nl-NL"/>
          </a:p>
        </p:txBody>
      </p:sp>
    </p:spTree>
    <p:extLst>
      <p:ext uri="{BB962C8B-B14F-4D97-AF65-F5344CB8AC3E}">
        <p14:creationId xmlns:p14="http://schemas.microsoft.com/office/powerpoint/2010/main" val="341397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7DA1108-81DE-4170-BBBD-EAC400FA5FDF}" type="slidenum">
              <a:rPr lang="nl-NL" smtClean="0"/>
              <a:t>15</a:t>
            </a:fld>
            <a:endParaRPr lang="nl-NL"/>
          </a:p>
        </p:txBody>
      </p:sp>
    </p:spTree>
    <p:extLst>
      <p:ext uri="{BB962C8B-B14F-4D97-AF65-F5344CB8AC3E}">
        <p14:creationId xmlns:p14="http://schemas.microsoft.com/office/powerpoint/2010/main" val="316372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203A6DC-7AF7-4D8E-B687-22B9CC0C1E78}" type="datetimeFigureOut">
              <a:rPr lang="nl-NL" smtClean="0"/>
              <a:t>11-11-2020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59F99-AFF0-4CD0-9839-A7BA1D48C4BD}" type="slidenum">
              <a:rPr lang="nl-NL" smtClean="0"/>
              <a:t>‹nr.›</a:t>
            </a:fld>
            <a:endParaRPr lang="nl-NL"/>
          </a:p>
        </p:txBody>
      </p:sp>
      <p:sp>
        <p:nvSpPr>
          <p:cNvPr id="11" name="Rechthoek 10"/>
          <p:cNvSpPr/>
          <p:nvPr userDrawn="1"/>
        </p:nvSpPr>
        <p:spPr>
          <a:xfrm>
            <a:off x="838200" y="6170141"/>
            <a:ext cx="5081293" cy="45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userDrawn="1"/>
        </p:nvSpPr>
        <p:spPr>
          <a:xfrm>
            <a:off x="928575" y="6311341"/>
            <a:ext cx="4990918" cy="276999"/>
          </a:xfrm>
          <a:prstGeom prst="rect">
            <a:avLst/>
          </a:prstGeom>
          <a:noFill/>
        </p:spPr>
        <p:txBody>
          <a:bodyPr wrap="none" rtlCol="0">
            <a:spAutoFit/>
          </a:bodyPr>
          <a:lstStyle/>
          <a:p>
            <a:r>
              <a:rPr lang="nl-NL" sz="1200" dirty="0">
                <a:latin typeface="ScalaSansOT-Italic" panose="02010504050101020104" pitchFamily="50" charset="0"/>
              </a:rPr>
              <a:t>Deze bijeenkomsten</a:t>
            </a:r>
            <a:r>
              <a:rPr lang="nl-NL" sz="1200" baseline="0" dirty="0">
                <a:latin typeface="ScalaSansOT-Italic" panose="02010504050101020104" pitchFamily="50" charset="0"/>
              </a:rPr>
              <a:t> worden georganiseerd door SZW, de VNG, DUO en Divosa</a:t>
            </a:r>
            <a:endParaRPr lang="nl-NL" sz="1200" dirty="0">
              <a:latin typeface="ScalaSansOT-Italic" panose="02010504050101020104" pitchFamily="50" charset="0"/>
            </a:endParaRPr>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884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203A6DC-7AF7-4D8E-B687-22B9CC0C1E78}" type="datetimeFigureOut">
              <a:rPr lang="nl-NL" smtClean="0"/>
              <a:t>11-11-2020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2685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203A6DC-7AF7-4D8E-B687-22B9CC0C1E78}" type="datetimeFigureOut">
              <a:rPr lang="nl-NL" smtClean="0"/>
              <a:t>11-11-2020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402783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userDrawn="1">
            <p:extLst>
              <p:ext uri="{D42A27DB-BD31-4B8C-83A1-F6EECF244321}">
                <p14:modId xmlns:p14="http://schemas.microsoft.com/office/powerpoint/2010/main" val="3475675792"/>
              </p:ext>
            </p:extLst>
          </p:nvPr>
        </p:nvGraphicFramePr>
        <p:xfrm>
          <a:off x="-49213" y="-33338"/>
          <a:ext cx="12295188" cy="6924676"/>
        </p:xfrm>
        <a:graphic>
          <a:graphicData uri="http://schemas.openxmlformats.org/presentationml/2006/ole">
            <mc:AlternateContent xmlns:mc="http://schemas.openxmlformats.org/markup-compatibility/2006">
              <mc:Choice xmlns:v="urn:schemas-microsoft-com:vml" Requires="v">
                <p:oleObj spid="_x0000_s1034" r:id="rId3" imgW="35225280" imgH="19809360" progId="">
                  <p:embed/>
                </p:oleObj>
              </mc:Choice>
              <mc:Fallback>
                <p:oleObj r:id="rId3" imgW="35225280" imgH="19809360" progId="">
                  <p:embed/>
                  <p:pic>
                    <p:nvPicPr>
                      <p:cNvPr id="11" name="Object 10"/>
                      <p:cNvPicPr/>
                      <p:nvPr/>
                    </p:nvPicPr>
                    <p:blipFill>
                      <a:blip r:embed="rId4"/>
                      <a:stretch>
                        <a:fillRect/>
                      </a:stretch>
                    </p:blipFill>
                    <p:spPr>
                      <a:xfrm>
                        <a:off x="-49213" y="-33338"/>
                        <a:ext cx="12295188" cy="6924676"/>
                      </a:xfrm>
                      <a:prstGeom prst="rect">
                        <a:avLst/>
                      </a:prstGeom>
                    </p:spPr>
                  </p:pic>
                </p:oleObj>
              </mc:Fallback>
            </mc:AlternateContent>
          </a:graphicData>
        </a:graphic>
      </p:graphicFrame>
      <p:sp>
        <p:nvSpPr>
          <p:cNvPr id="2" name="Titel 1"/>
          <p:cNvSpPr>
            <a:spLocks noGrp="1"/>
          </p:cNvSpPr>
          <p:nvPr>
            <p:ph type="title"/>
          </p:nvPr>
        </p:nvSpPr>
        <p:spPr>
          <a:xfrm>
            <a:off x="1315996" y="595785"/>
            <a:ext cx="10037804" cy="1175423"/>
          </a:xfrm>
        </p:spPr>
        <p:txBody>
          <a:bodyPr/>
          <a:lstStyle>
            <a:lvl1pPr>
              <a:defRPr>
                <a:latin typeface="ScalaSansOT-Bold" panose="02010804040101020104" pitchFamily="50" charset="0"/>
              </a:defRPr>
            </a:lvl1pPr>
          </a:lstStyle>
          <a:p>
            <a:r>
              <a:rPr lang="nl-NL" dirty="0"/>
              <a:t>Klik om de stijl te bewerken</a:t>
            </a:r>
          </a:p>
        </p:txBody>
      </p:sp>
      <p:sp>
        <p:nvSpPr>
          <p:cNvPr id="3" name="Tijdelijke aanduiding voor inhoud 2"/>
          <p:cNvSpPr>
            <a:spLocks noGrp="1"/>
          </p:cNvSpPr>
          <p:nvPr>
            <p:ph idx="1"/>
          </p:nvPr>
        </p:nvSpPr>
        <p:spPr>
          <a:xfrm>
            <a:off x="1315996" y="2056285"/>
            <a:ext cx="10037804" cy="38584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Rechthoek 7"/>
          <p:cNvSpPr/>
          <p:nvPr userDrawn="1"/>
        </p:nvSpPr>
        <p:spPr>
          <a:xfrm>
            <a:off x="838200" y="6170141"/>
            <a:ext cx="5081293" cy="45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userDrawn="1"/>
        </p:nvSpPr>
        <p:spPr>
          <a:xfrm>
            <a:off x="928575" y="6311341"/>
            <a:ext cx="4990918" cy="276999"/>
          </a:xfrm>
          <a:prstGeom prst="rect">
            <a:avLst/>
          </a:prstGeom>
          <a:noFill/>
        </p:spPr>
        <p:txBody>
          <a:bodyPr wrap="none" rtlCol="0">
            <a:spAutoFit/>
          </a:bodyPr>
          <a:lstStyle/>
          <a:p>
            <a:r>
              <a:rPr lang="nl-NL" sz="1200" dirty="0">
                <a:latin typeface="ScalaSansOT-Italic" panose="02010504050101020104" pitchFamily="50" charset="0"/>
              </a:rPr>
              <a:t>Deze bijeenkomsten</a:t>
            </a:r>
            <a:r>
              <a:rPr lang="nl-NL" sz="1200" baseline="0" dirty="0">
                <a:latin typeface="ScalaSansOT-Italic" panose="02010504050101020104" pitchFamily="50" charset="0"/>
              </a:rPr>
              <a:t> worden georganiseerd door SZW, de VNG, DUO en Divosa</a:t>
            </a:r>
            <a:endParaRPr lang="nl-NL" sz="1200" dirty="0">
              <a:latin typeface="ScalaSansOT-Italic" panose="02010504050101020104" pitchFamily="50" charset="0"/>
            </a:endParaRPr>
          </a:p>
        </p:txBody>
      </p:sp>
    </p:spTree>
    <p:extLst>
      <p:ext uri="{BB962C8B-B14F-4D97-AF65-F5344CB8AC3E}">
        <p14:creationId xmlns:p14="http://schemas.microsoft.com/office/powerpoint/2010/main" val="226743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203A6DC-7AF7-4D8E-B687-22B9CC0C1E78}" type="datetimeFigureOut">
              <a:rPr lang="nl-NL" smtClean="0"/>
              <a:t>11-11-2020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1322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203A6DC-7AF7-4D8E-B687-22B9CC0C1E78}" type="datetimeFigureOut">
              <a:rPr lang="nl-NL" smtClean="0"/>
              <a:t>11-11-2020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423243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203A6DC-7AF7-4D8E-B687-22B9CC0C1E78}" type="datetimeFigureOut">
              <a:rPr lang="nl-NL" smtClean="0"/>
              <a:t>11-11-2020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14517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203A6DC-7AF7-4D8E-B687-22B9CC0C1E78}" type="datetimeFigureOut">
              <a:rPr lang="nl-NL" smtClean="0"/>
              <a:t>11-11-2020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04834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203A6DC-7AF7-4D8E-B687-22B9CC0C1E78}" type="datetimeFigureOut">
              <a:rPr lang="nl-NL" smtClean="0"/>
              <a:t>11-11-2020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212797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203A6DC-7AF7-4D8E-B687-22B9CC0C1E78}" type="datetimeFigureOut">
              <a:rPr lang="nl-NL" smtClean="0"/>
              <a:t>11-11-2020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291795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203A6DC-7AF7-4D8E-B687-22B9CC0C1E78}" type="datetimeFigureOut">
              <a:rPr lang="nl-NL" smtClean="0"/>
              <a:t>11-11-2020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3927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3A6DC-7AF7-4D8E-B687-22B9CC0C1E78}" type="datetimeFigureOut">
              <a:rPr lang="nl-NL" smtClean="0"/>
              <a:t>11-11-2020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59F99-AFF0-4CD0-9839-A7BA1D48C4BD}" type="slidenum">
              <a:rPr lang="nl-NL" smtClean="0"/>
              <a:t>‹nr.›</a:t>
            </a:fld>
            <a:endParaRPr lang="nl-NL"/>
          </a:p>
        </p:txBody>
      </p:sp>
    </p:spTree>
    <p:extLst>
      <p:ext uri="{BB962C8B-B14F-4D97-AF65-F5344CB8AC3E}">
        <p14:creationId xmlns:p14="http://schemas.microsoft.com/office/powerpoint/2010/main" val="331829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ostbusVOI@minszw.n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Inburgering@vng.nl" TargetMode="External"/><Relationship Id="rId5" Type="http://schemas.openxmlformats.org/officeDocument/2006/relationships/hyperlink" Target="https://www.divosa.nl/onderwerpen/veranderopgave-inburgering/vraag-en-antwoord-wet-inburgering" TargetMode="External"/><Relationship Id="rId4" Type="http://schemas.openxmlformats.org/officeDocument/2006/relationships/hyperlink" Target="http://www.vng.nl/inburge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05352" y="4675695"/>
            <a:ext cx="10157143" cy="1725097"/>
          </a:xfrm>
        </p:spPr>
        <p:txBody>
          <a:bodyPr>
            <a:normAutofit/>
          </a:bodyPr>
          <a:lstStyle/>
          <a:p>
            <a:pPr algn="l"/>
            <a:r>
              <a:rPr lang="nl-NL" sz="3200" dirty="0">
                <a:solidFill>
                  <a:schemeClr val="bg1"/>
                </a:solidFill>
                <a:latin typeface="ScalaSansOT-Italic" panose="02010504050101020104" pitchFamily="50" charset="0"/>
              </a:rPr>
              <a:t>Toezicht op het inburgeringsaanbod</a:t>
            </a:r>
          </a:p>
        </p:txBody>
      </p:sp>
    </p:spTree>
    <p:extLst>
      <p:ext uri="{BB962C8B-B14F-4D97-AF65-F5344CB8AC3E}">
        <p14:creationId xmlns:p14="http://schemas.microsoft.com/office/powerpoint/2010/main" val="106370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002060"/>
                </a:solidFill>
                <a:latin typeface="+mn-lt"/>
              </a:rPr>
              <a:t>Advies en tips gemeente</a:t>
            </a:r>
          </a:p>
        </p:txBody>
      </p:sp>
      <p:sp>
        <p:nvSpPr>
          <p:cNvPr id="3" name="Tijdelijke aanduiding voor inhoud 2"/>
          <p:cNvSpPr>
            <a:spLocks noGrp="1"/>
          </p:cNvSpPr>
          <p:nvPr>
            <p:ph idx="1"/>
          </p:nvPr>
        </p:nvSpPr>
        <p:spPr/>
        <p:txBody>
          <a:bodyPr/>
          <a:lstStyle/>
          <a:p>
            <a:r>
              <a:rPr lang="nl-NL" dirty="0">
                <a:solidFill>
                  <a:srgbClr val="002060"/>
                </a:solidFill>
              </a:rPr>
              <a:t>Voorzichtig met aspirant keurmerk houders</a:t>
            </a:r>
          </a:p>
          <a:p>
            <a:r>
              <a:rPr lang="nl-NL" dirty="0">
                <a:solidFill>
                  <a:srgbClr val="002060"/>
                </a:solidFill>
              </a:rPr>
              <a:t>Screening vooraf</a:t>
            </a:r>
          </a:p>
          <a:p>
            <a:r>
              <a:rPr lang="nl-NL" dirty="0">
                <a:solidFill>
                  <a:srgbClr val="002060"/>
                </a:solidFill>
              </a:rPr>
              <a:t>Sluit convenant met aanbieders</a:t>
            </a:r>
          </a:p>
          <a:p>
            <a:r>
              <a:rPr lang="nl-NL" dirty="0">
                <a:solidFill>
                  <a:srgbClr val="002060"/>
                </a:solidFill>
              </a:rPr>
              <a:t>Sluit samenwerkingsovereenkomst met BOW</a:t>
            </a:r>
          </a:p>
          <a:p>
            <a:r>
              <a:rPr lang="nl-NL" dirty="0">
                <a:solidFill>
                  <a:srgbClr val="002060"/>
                </a:solidFill>
              </a:rPr>
              <a:t>Gebruik maken van huidige samenwerkingsstructuren</a:t>
            </a:r>
          </a:p>
          <a:p>
            <a:r>
              <a:rPr lang="nl-NL" dirty="0">
                <a:solidFill>
                  <a:srgbClr val="002060"/>
                </a:solidFill>
              </a:rPr>
              <a:t>Nauwelijks intrekken keurmerk op didactische kwaliteit</a:t>
            </a:r>
          </a:p>
          <a:p>
            <a:r>
              <a:rPr lang="nl-NL" dirty="0">
                <a:solidFill>
                  <a:srgbClr val="002060"/>
                </a:solidFill>
              </a:rPr>
              <a:t>Ken je aanbieder en het bestuur</a:t>
            </a:r>
          </a:p>
        </p:txBody>
      </p:sp>
    </p:spTree>
    <p:extLst>
      <p:ext uri="{BB962C8B-B14F-4D97-AF65-F5344CB8AC3E}">
        <p14:creationId xmlns:p14="http://schemas.microsoft.com/office/powerpoint/2010/main" val="317455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2B93C1-E4DC-4DCC-BB61-1A469154B734}"/>
              </a:ext>
            </a:extLst>
          </p:cNvPr>
          <p:cNvSpPr>
            <a:spLocks noGrp="1"/>
          </p:cNvSpPr>
          <p:nvPr>
            <p:ph type="title"/>
          </p:nvPr>
        </p:nvSpPr>
        <p:spPr/>
        <p:txBody>
          <a:bodyPr/>
          <a:lstStyle/>
          <a:p>
            <a:r>
              <a:rPr lang="nl-NL" b="1" dirty="0">
                <a:solidFill>
                  <a:srgbClr val="002060"/>
                </a:solidFill>
                <a:latin typeface="+mn-lt"/>
              </a:rPr>
              <a:t>Wees bewust van risico’s en werk samen</a:t>
            </a:r>
          </a:p>
        </p:txBody>
      </p:sp>
      <p:sp>
        <p:nvSpPr>
          <p:cNvPr id="3" name="Tijdelijke aanduiding voor inhoud 2">
            <a:extLst>
              <a:ext uri="{FF2B5EF4-FFF2-40B4-BE49-F238E27FC236}">
                <a16:creationId xmlns:a16="http://schemas.microsoft.com/office/drawing/2014/main" id="{5422C509-80DD-4A47-8A3A-90305889C3B5}"/>
              </a:ext>
            </a:extLst>
          </p:cNvPr>
          <p:cNvSpPr>
            <a:spLocks noGrp="1"/>
          </p:cNvSpPr>
          <p:nvPr>
            <p:ph idx="1"/>
          </p:nvPr>
        </p:nvSpPr>
        <p:spPr/>
        <p:txBody>
          <a:bodyPr>
            <a:normAutofit/>
          </a:bodyPr>
          <a:lstStyle/>
          <a:p>
            <a:r>
              <a:rPr lang="nl-NL" sz="3200" dirty="0">
                <a:solidFill>
                  <a:srgbClr val="002060"/>
                </a:solidFill>
              </a:rPr>
              <a:t>Bestuurlijke implicaties</a:t>
            </a:r>
          </a:p>
          <a:p>
            <a:endParaRPr lang="nl-NL" sz="3200" dirty="0">
              <a:solidFill>
                <a:srgbClr val="002060"/>
              </a:solidFill>
            </a:endParaRPr>
          </a:p>
          <a:p>
            <a:r>
              <a:rPr lang="nl-NL" sz="3200" dirty="0">
                <a:solidFill>
                  <a:srgbClr val="002060"/>
                </a:solidFill>
              </a:rPr>
              <a:t>Financiële risico’s</a:t>
            </a:r>
          </a:p>
          <a:p>
            <a:endParaRPr lang="nl-NL" sz="3200" dirty="0">
              <a:solidFill>
                <a:srgbClr val="002060"/>
              </a:solidFill>
            </a:endParaRPr>
          </a:p>
          <a:p>
            <a:r>
              <a:rPr lang="nl-NL" sz="3200" dirty="0">
                <a:solidFill>
                  <a:srgbClr val="002060"/>
                </a:solidFill>
              </a:rPr>
              <a:t>En bovenal; afbreuk aan een inburgeringstraject</a:t>
            </a:r>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75423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C96A4-46F5-4B4A-B535-F34BC65777B7}"/>
              </a:ext>
            </a:extLst>
          </p:cNvPr>
          <p:cNvSpPr>
            <a:spLocks noGrp="1"/>
          </p:cNvSpPr>
          <p:nvPr>
            <p:ph type="title"/>
          </p:nvPr>
        </p:nvSpPr>
        <p:spPr>
          <a:xfrm>
            <a:off x="1653926" y="1023167"/>
            <a:ext cx="10037804" cy="1175423"/>
          </a:xfrm>
        </p:spPr>
        <p:txBody>
          <a:bodyPr>
            <a:normAutofit fontScale="90000"/>
          </a:bodyPr>
          <a:lstStyle/>
          <a:p>
            <a:pPr algn="ctr"/>
            <a:r>
              <a:rPr lang="nl-NL" b="1" dirty="0">
                <a:solidFill>
                  <a:srgbClr val="002060"/>
                </a:solidFill>
                <a:latin typeface="+mn-lt"/>
              </a:rPr>
              <a:t>Neem regie en werk samen</a:t>
            </a:r>
            <a:br>
              <a:rPr lang="nl-NL" dirty="0"/>
            </a:br>
            <a:endParaRPr lang="nl-NL" dirty="0"/>
          </a:p>
        </p:txBody>
      </p:sp>
      <p:sp>
        <p:nvSpPr>
          <p:cNvPr id="3" name="Tijdelijke aanduiding voor inhoud 2">
            <a:extLst>
              <a:ext uri="{FF2B5EF4-FFF2-40B4-BE49-F238E27FC236}">
                <a16:creationId xmlns:a16="http://schemas.microsoft.com/office/drawing/2014/main" id="{D1921527-F321-40FC-B046-6531EC1572FD}"/>
              </a:ext>
            </a:extLst>
          </p:cNvPr>
          <p:cNvSpPr>
            <a:spLocks noGrp="1"/>
          </p:cNvSpPr>
          <p:nvPr>
            <p:ph idx="1"/>
          </p:nvPr>
        </p:nvSpPr>
        <p:spPr>
          <a:xfrm>
            <a:off x="1922998" y="2026509"/>
            <a:ext cx="9499659" cy="3323967"/>
          </a:xfrm>
        </p:spPr>
        <p:txBody>
          <a:bodyPr>
            <a:normAutofit/>
          </a:bodyPr>
          <a:lstStyle/>
          <a:p>
            <a:r>
              <a:rPr lang="nl-NL" dirty="0">
                <a:solidFill>
                  <a:srgbClr val="002060"/>
                </a:solidFill>
              </a:rPr>
              <a:t>Ondersteuning om gemeenten op de gewenste vlieghoogte te laten komen</a:t>
            </a:r>
          </a:p>
          <a:p>
            <a:endParaRPr lang="nl-NL" dirty="0">
              <a:solidFill>
                <a:srgbClr val="002060"/>
              </a:solidFill>
            </a:endParaRPr>
          </a:p>
          <a:p>
            <a:r>
              <a:rPr lang="nl-NL" dirty="0">
                <a:solidFill>
                  <a:srgbClr val="002060"/>
                </a:solidFill>
              </a:rPr>
              <a:t>Product dat gericht is op het opwerpen van barrières, gericht op het weren van niet betrouwbare partijen</a:t>
            </a:r>
          </a:p>
          <a:p>
            <a:endParaRPr lang="nl-NL" dirty="0">
              <a:solidFill>
                <a:srgbClr val="002060"/>
              </a:solidFill>
            </a:endParaRPr>
          </a:p>
          <a:p>
            <a:r>
              <a:rPr lang="nl-NL" dirty="0">
                <a:solidFill>
                  <a:srgbClr val="002060"/>
                </a:solidFill>
              </a:rPr>
              <a:t>Werk samen; voorkom het waterbedeffect.</a:t>
            </a:r>
          </a:p>
          <a:p>
            <a:endParaRPr lang="nl-NL" dirty="0"/>
          </a:p>
          <a:p>
            <a:endParaRPr lang="nl-NL" dirty="0"/>
          </a:p>
          <a:p>
            <a:endParaRPr lang="nl-NL" dirty="0"/>
          </a:p>
        </p:txBody>
      </p:sp>
    </p:spTree>
    <p:extLst>
      <p:ext uri="{BB962C8B-B14F-4D97-AF65-F5344CB8AC3E}">
        <p14:creationId xmlns:p14="http://schemas.microsoft.com/office/powerpoint/2010/main" val="245801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A7ABF-0829-43CF-9DC0-2EC0AF15E214}"/>
              </a:ext>
            </a:extLst>
          </p:cNvPr>
          <p:cNvSpPr>
            <a:spLocks noGrp="1"/>
          </p:cNvSpPr>
          <p:nvPr>
            <p:ph type="title"/>
          </p:nvPr>
        </p:nvSpPr>
        <p:spPr/>
        <p:txBody>
          <a:bodyPr>
            <a:normAutofit fontScale="90000"/>
          </a:bodyPr>
          <a:lstStyle/>
          <a:p>
            <a:r>
              <a:rPr lang="nl-NL" b="1" dirty="0">
                <a:solidFill>
                  <a:srgbClr val="002060"/>
                </a:solidFill>
                <a:latin typeface="+mn-lt"/>
              </a:rPr>
              <a:t>Hoe komen we SAMEN tot een barrièremodel</a:t>
            </a:r>
            <a:br>
              <a:rPr lang="nl-NL" b="1" dirty="0">
                <a:solidFill>
                  <a:srgbClr val="002060"/>
                </a:solidFill>
                <a:latin typeface="+mn-lt"/>
              </a:rPr>
            </a:br>
            <a:r>
              <a:rPr lang="nl-NL" sz="2200" dirty="0">
                <a:solidFill>
                  <a:srgbClr val="002060"/>
                </a:solidFill>
                <a:latin typeface="Calibri" panose="020F0502020204030204" pitchFamily="34" charset="0"/>
                <a:cs typeface="Calibri" panose="020F0502020204030204" pitchFamily="34" charset="0"/>
              </a:rPr>
              <a:t> (gemeenten, VNG, Blik op Werk, DUO en SZW)</a:t>
            </a:r>
            <a:endParaRPr lang="nl-NL" sz="2200" b="1" dirty="0">
              <a:solidFill>
                <a:srgbClr val="002060"/>
              </a:solidFill>
              <a:latin typeface="+mn-lt"/>
            </a:endParaRPr>
          </a:p>
        </p:txBody>
      </p:sp>
      <p:sp>
        <p:nvSpPr>
          <p:cNvPr id="3" name="Tijdelijke aanduiding voor inhoud 2">
            <a:extLst>
              <a:ext uri="{FF2B5EF4-FFF2-40B4-BE49-F238E27FC236}">
                <a16:creationId xmlns:a16="http://schemas.microsoft.com/office/drawing/2014/main" id="{5BA2E63F-009E-4CA0-A101-51A11C8B81B0}"/>
              </a:ext>
            </a:extLst>
          </p:cNvPr>
          <p:cNvSpPr>
            <a:spLocks noGrp="1"/>
          </p:cNvSpPr>
          <p:nvPr>
            <p:ph idx="1"/>
          </p:nvPr>
        </p:nvSpPr>
        <p:spPr/>
        <p:txBody>
          <a:bodyPr>
            <a:normAutofit/>
          </a:bodyPr>
          <a:lstStyle/>
          <a:p>
            <a:pPr marL="0" indent="0">
              <a:buNone/>
            </a:pPr>
            <a:r>
              <a:rPr lang="nl-NL" dirty="0">
                <a:solidFill>
                  <a:srgbClr val="002060"/>
                </a:solidFill>
                <a:latin typeface="Calibri" panose="020F0502020204030204" pitchFamily="34" charset="0"/>
                <a:cs typeface="Calibri" panose="020F0502020204030204" pitchFamily="34" charset="0"/>
              </a:rPr>
              <a:t>    </a:t>
            </a:r>
          </a:p>
          <a:p>
            <a:r>
              <a:rPr lang="nl-NL" dirty="0">
                <a:solidFill>
                  <a:srgbClr val="002060"/>
                </a:solidFill>
                <a:latin typeface="Calibri" panose="020F0502020204030204" pitchFamily="34" charset="0"/>
                <a:cs typeface="Calibri" panose="020F0502020204030204" pitchFamily="34" charset="0"/>
              </a:rPr>
              <a:t>Inkoopproces van gemeenten in beeld brengen (werkproces)</a:t>
            </a:r>
          </a:p>
          <a:p>
            <a:endParaRPr lang="nl-NL" dirty="0">
              <a:solidFill>
                <a:srgbClr val="002060"/>
              </a:solidFill>
              <a:latin typeface="Calibri" panose="020F0502020204030204" pitchFamily="34" charset="0"/>
              <a:cs typeface="Calibri" panose="020F0502020204030204" pitchFamily="34" charset="0"/>
            </a:endParaRPr>
          </a:p>
          <a:p>
            <a:r>
              <a:rPr lang="nl-NL" dirty="0">
                <a:solidFill>
                  <a:srgbClr val="002060"/>
                </a:solidFill>
                <a:latin typeface="Calibri" panose="020F0502020204030204" pitchFamily="34" charset="0"/>
                <a:cs typeface="Calibri" panose="020F0502020204030204" pitchFamily="34" charset="0"/>
              </a:rPr>
              <a:t>Gelegenheden voor onbetrouwbare taalbureaus in kaart brengen</a:t>
            </a:r>
          </a:p>
          <a:p>
            <a:pPr marL="0" indent="0">
              <a:buNone/>
            </a:pPr>
            <a:endParaRPr lang="nl-NL" dirty="0">
              <a:solidFill>
                <a:srgbClr val="002060"/>
              </a:solidFill>
              <a:latin typeface="Calibri" panose="020F0502020204030204" pitchFamily="34" charset="0"/>
              <a:cs typeface="Calibri" panose="020F0502020204030204" pitchFamily="34" charset="0"/>
            </a:endParaRPr>
          </a:p>
          <a:p>
            <a:r>
              <a:rPr lang="nl-NL" dirty="0">
                <a:solidFill>
                  <a:srgbClr val="002060"/>
                </a:solidFill>
                <a:latin typeface="Calibri" panose="020F0502020204030204" pitchFamily="34" charset="0"/>
                <a:cs typeface="Calibri" panose="020F0502020204030204" pitchFamily="34" charset="0"/>
              </a:rPr>
              <a:t>Signalen en </a:t>
            </a:r>
            <a:r>
              <a:rPr lang="nl-NL" dirty="0" err="1">
                <a:solidFill>
                  <a:srgbClr val="002060"/>
                </a:solidFill>
                <a:latin typeface="Calibri" panose="020F0502020204030204" pitchFamily="34" charset="0"/>
                <a:cs typeface="Calibri" panose="020F0502020204030204" pitchFamily="34" charset="0"/>
              </a:rPr>
              <a:t>faciliteerders</a:t>
            </a:r>
            <a:r>
              <a:rPr lang="nl-NL" dirty="0">
                <a:solidFill>
                  <a:srgbClr val="002060"/>
                </a:solidFill>
                <a:latin typeface="Calibri" panose="020F0502020204030204" pitchFamily="34" charset="0"/>
                <a:cs typeface="Calibri" panose="020F0502020204030204" pitchFamily="34" charset="0"/>
              </a:rPr>
              <a:t> weergeven </a:t>
            </a:r>
          </a:p>
          <a:p>
            <a:endParaRPr lang="nl-NL" dirty="0"/>
          </a:p>
        </p:txBody>
      </p:sp>
    </p:spTree>
    <p:extLst>
      <p:ext uri="{BB962C8B-B14F-4D97-AF65-F5344CB8AC3E}">
        <p14:creationId xmlns:p14="http://schemas.microsoft.com/office/powerpoint/2010/main" val="342945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A7ABF-0829-43CF-9DC0-2EC0AF15E214}"/>
              </a:ext>
            </a:extLst>
          </p:cNvPr>
          <p:cNvSpPr>
            <a:spLocks noGrp="1"/>
          </p:cNvSpPr>
          <p:nvPr>
            <p:ph type="title"/>
          </p:nvPr>
        </p:nvSpPr>
        <p:spPr>
          <a:xfrm>
            <a:off x="1315995" y="595785"/>
            <a:ext cx="10583561" cy="1171231"/>
          </a:xfrm>
        </p:spPr>
        <p:txBody>
          <a:bodyPr>
            <a:normAutofit fontScale="90000"/>
          </a:bodyPr>
          <a:lstStyle/>
          <a:p>
            <a:r>
              <a:rPr lang="nl-NL" b="1" dirty="0">
                <a:solidFill>
                  <a:srgbClr val="002060"/>
                </a:solidFill>
                <a:latin typeface="+mn-lt"/>
              </a:rPr>
              <a:t>Barrièremodel als onderdeel van de handreiking</a:t>
            </a:r>
          </a:p>
        </p:txBody>
      </p:sp>
      <p:sp>
        <p:nvSpPr>
          <p:cNvPr id="3" name="Tijdelijke aanduiding voor inhoud 2">
            <a:extLst>
              <a:ext uri="{FF2B5EF4-FFF2-40B4-BE49-F238E27FC236}">
                <a16:creationId xmlns:a16="http://schemas.microsoft.com/office/drawing/2014/main" id="{5BA2E63F-009E-4CA0-A101-51A11C8B81B0}"/>
              </a:ext>
            </a:extLst>
          </p:cNvPr>
          <p:cNvSpPr>
            <a:spLocks noGrp="1"/>
          </p:cNvSpPr>
          <p:nvPr>
            <p:ph idx="1"/>
          </p:nvPr>
        </p:nvSpPr>
        <p:spPr/>
        <p:txBody>
          <a:bodyPr/>
          <a:lstStyle/>
          <a:p>
            <a:endParaRPr lang="nl-NL" dirty="0"/>
          </a:p>
          <a:p>
            <a:r>
              <a:rPr lang="nl-NL" dirty="0">
                <a:solidFill>
                  <a:srgbClr val="002060"/>
                </a:solidFill>
              </a:rPr>
              <a:t>Met eerder benoemde gegevens: </a:t>
            </a:r>
          </a:p>
          <a:p>
            <a:pPr marL="0" indent="0">
              <a:buNone/>
            </a:pPr>
            <a:r>
              <a:rPr lang="nl-NL" dirty="0">
                <a:solidFill>
                  <a:srgbClr val="002060"/>
                </a:solidFill>
              </a:rPr>
              <a:t>   barrières ontwikkelen en opwerpen om de inkoop van   </a:t>
            </a:r>
            <a:br>
              <a:rPr lang="nl-NL" dirty="0">
                <a:solidFill>
                  <a:srgbClr val="002060"/>
                </a:solidFill>
              </a:rPr>
            </a:br>
            <a:r>
              <a:rPr lang="nl-NL" dirty="0">
                <a:solidFill>
                  <a:srgbClr val="002060"/>
                </a:solidFill>
              </a:rPr>
              <a:t>   onbetrouwbare taalbureaus tegen te gaan</a:t>
            </a:r>
          </a:p>
          <a:p>
            <a:pPr marL="0" indent="0">
              <a:buNone/>
            </a:pPr>
            <a:endParaRPr lang="nl-NL" dirty="0">
              <a:solidFill>
                <a:srgbClr val="002060"/>
              </a:solidFill>
            </a:endParaRPr>
          </a:p>
          <a:p>
            <a:r>
              <a:rPr lang="nl-NL" dirty="0">
                <a:solidFill>
                  <a:srgbClr val="002060"/>
                </a:solidFill>
              </a:rPr>
              <a:t>Barrières uitkristalliseren en gebruiken als richtlijnen voor inkoop van taalbureaus </a:t>
            </a:r>
          </a:p>
        </p:txBody>
      </p:sp>
    </p:spTree>
    <p:extLst>
      <p:ext uri="{BB962C8B-B14F-4D97-AF65-F5344CB8AC3E}">
        <p14:creationId xmlns:p14="http://schemas.microsoft.com/office/powerpoint/2010/main" val="332582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FED31-0338-48D8-9E37-208AA0029BC6}"/>
              </a:ext>
            </a:extLst>
          </p:cNvPr>
          <p:cNvSpPr>
            <a:spLocks noGrp="1"/>
          </p:cNvSpPr>
          <p:nvPr>
            <p:ph type="title"/>
          </p:nvPr>
        </p:nvSpPr>
        <p:spPr>
          <a:xfrm>
            <a:off x="976184" y="642550"/>
            <a:ext cx="11121081" cy="1112109"/>
          </a:xfrm>
        </p:spPr>
        <p:txBody>
          <a:bodyPr>
            <a:normAutofit fontScale="90000"/>
          </a:bodyPr>
          <a:lstStyle/>
          <a:p>
            <a:r>
              <a:rPr lang="nl-NL" b="1" dirty="0">
                <a:solidFill>
                  <a:srgbClr val="002060"/>
                </a:solidFill>
                <a:latin typeface="+mn-lt"/>
              </a:rPr>
              <a:t>Digitale handreiking preventie, toezicht en handhaving</a:t>
            </a:r>
            <a:br>
              <a:rPr lang="nl-NL" b="1" dirty="0">
                <a:solidFill>
                  <a:srgbClr val="002060"/>
                </a:solidFill>
                <a:latin typeface="+mn-lt"/>
              </a:rPr>
            </a:br>
            <a:r>
              <a:rPr lang="nl-NL" sz="3600" dirty="0">
                <a:solidFill>
                  <a:srgbClr val="002060"/>
                </a:solidFill>
                <a:latin typeface="+mn-lt"/>
              </a:rPr>
              <a:t>Onderwerpen in 2020 - basis	</a:t>
            </a:r>
            <a:br>
              <a:rPr lang="nl-NL" dirty="0"/>
            </a:br>
            <a:endParaRPr lang="nl-NL" b="1" dirty="0">
              <a:solidFill>
                <a:srgbClr val="002060"/>
              </a:solidFill>
              <a:latin typeface="+mn-lt"/>
            </a:endParaRPr>
          </a:p>
        </p:txBody>
      </p:sp>
      <p:sp>
        <p:nvSpPr>
          <p:cNvPr id="3" name="Tijdelijke aanduiding voor inhoud 2">
            <a:extLst>
              <a:ext uri="{FF2B5EF4-FFF2-40B4-BE49-F238E27FC236}">
                <a16:creationId xmlns:a16="http://schemas.microsoft.com/office/drawing/2014/main" id="{C9B69AF9-35DA-4486-AED7-61F573B1E23F}"/>
              </a:ext>
            </a:extLst>
          </p:cNvPr>
          <p:cNvSpPr>
            <a:spLocks noGrp="1"/>
          </p:cNvSpPr>
          <p:nvPr>
            <p:ph idx="1"/>
          </p:nvPr>
        </p:nvSpPr>
        <p:spPr>
          <a:xfrm>
            <a:off x="1099750" y="2113005"/>
            <a:ext cx="10565027" cy="3950044"/>
          </a:xfrm>
        </p:spPr>
        <p:txBody>
          <a:bodyPr>
            <a:normAutofit/>
          </a:bodyPr>
          <a:lstStyle/>
          <a:p>
            <a:pPr lvl="1"/>
            <a:r>
              <a:rPr lang="nl-NL" dirty="0">
                <a:solidFill>
                  <a:srgbClr val="002060"/>
                </a:solidFill>
              </a:rPr>
              <a:t>De bedoeling van de wetgever</a:t>
            </a:r>
          </a:p>
          <a:p>
            <a:pPr lvl="1"/>
            <a:r>
              <a:rPr lang="nl-NL" dirty="0">
                <a:solidFill>
                  <a:srgbClr val="002060"/>
                </a:solidFill>
              </a:rPr>
              <a:t>De verplichtingen in de nieuwe wet</a:t>
            </a:r>
          </a:p>
          <a:p>
            <a:pPr lvl="1"/>
            <a:r>
              <a:rPr lang="nl-NL" dirty="0">
                <a:solidFill>
                  <a:srgbClr val="002060"/>
                </a:solidFill>
              </a:rPr>
              <a:t>Preventie; nalevingsgericht communiceren en bevorderen van gewenst gedrag</a:t>
            </a:r>
          </a:p>
          <a:p>
            <a:pPr lvl="1"/>
            <a:r>
              <a:rPr lang="nl-NL" dirty="0">
                <a:solidFill>
                  <a:srgbClr val="002060"/>
                </a:solidFill>
              </a:rPr>
              <a:t>Dienstverlening; vakmanschap, integraal werken, samenwerken in de keten</a:t>
            </a:r>
          </a:p>
          <a:p>
            <a:pPr lvl="1"/>
            <a:r>
              <a:rPr lang="nl-NL" dirty="0">
                <a:solidFill>
                  <a:srgbClr val="002060"/>
                </a:solidFill>
              </a:rPr>
              <a:t>Sanctioneren; </a:t>
            </a:r>
          </a:p>
          <a:p>
            <a:pPr lvl="1"/>
            <a:r>
              <a:rPr lang="nl-NL" dirty="0">
                <a:solidFill>
                  <a:srgbClr val="FF0000"/>
                </a:solidFill>
              </a:rPr>
              <a:t>Het inkoopproces; werken met betrouwbare partijen</a:t>
            </a:r>
          </a:p>
          <a:p>
            <a:pPr lvl="1"/>
            <a:r>
              <a:rPr lang="nl-NL" dirty="0">
                <a:solidFill>
                  <a:srgbClr val="002060"/>
                </a:solidFill>
              </a:rPr>
              <a:t>Tools</a:t>
            </a:r>
          </a:p>
          <a:p>
            <a:pPr lvl="1"/>
            <a:r>
              <a:rPr lang="nl-NL" dirty="0">
                <a:solidFill>
                  <a:srgbClr val="002060"/>
                </a:solidFill>
              </a:rPr>
              <a:t>Verhalen uit de praktijk</a:t>
            </a:r>
          </a:p>
          <a:p>
            <a:pPr lvl="1"/>
            <a:endParaRPr lang="nl-NL" dirty="0"/>
          </a:p>
        </p:txBody>
      </p:sp>
    </p:spTree>
    <p:extLst>
      <p:ext uri="{BB962C8B-B14F-4D97-AF65-F5344CB8AC3E}">
        <p14:creationId xmlns:p14="http://schemas.microsoft.com/office/powerpoint/2010/main" val="410348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7FBD9-D759-4D84-833A-C2E487DDA153}"/>
              </a:ext>
            </a:extLst>
          </p:cNvPr>
          <p:cNvSpPr>
            <a:spLocks noGrp="1"/>
          </p:cNvSpPr>
          <p:nvPr>
            <p:ph type="title"/>
          </p:nvPr>
        </p:nvSpPr>
        <p:spPr/>
        <p:txBody>
          <a:bodyPr/>
          <a:lstStyle/>
          <a:p>
            <a:r>
              <a:rPr lang="en-US" dirty="0"/>
              <a:t>Tot slot: </a:t>
            </a:r>
            <a:r>
              <a:rPr lang="en-US" dirty="0" err="1"/>
              <a:t>Verdere</a:t>
            </a:r>
            <a:r>
              <a:rPr lang="en-US" dirty="0"/>
              <a:t> </a:t>
            </a:r>
            <a:r>
              <a:rPr lang="en-US" dirty="0" err="1"/>
              <a:t>ondersteuning</a:t>
            </a:r>
            <a:endParaRPr lang="nl-NL" dirty="0"/>
          </a:p>
        </p:txBody>
      </p:sp>
      <p:sp>
        <p:nvSpPr>
          <p:cNvPr id="3" name="Tijdelijke aanduiding voor inhoud 2">
            <a:extLst>
              <a:ext uri="{FF2B5EF4-FFF2-40B4-BE49-F238E27FC236}">
                <a16:creationId xmlns:a16="http://schemas.microsoft.com/office/drawing/2014/main" id="{ACE3FBC9-5C3C-435D-A09E-4CC2F71D241F}"/>
              </a:ext>
            </a:extLst>
          </p:cNvPr>
          <p:cNvSpPr>
            <a:spLocks noGrp="1"/>
          </p:cNvSpPr>
          <p:nvPr>
            <p:ph idx="1"/>
          </p:nvPr>
        </p:nvSpPr>
        <p:spPr/>
        <p:txBody>
          <a:bodyPr>
            <a:normAutofit/>
          </a:bodyPr>
          <a:lstStyle/>
          <a:p>
            <a:pPr marL="0" indent="0">
              <a:buNone/>
            </a:pPr>
            <a:r>
              <a:rPr lang="en-US" sz="2400" dirty="0" err="1"/>
              <a:t>Deze</a:t>
            </a:r>
            <a:r>
              <a:rPr lang="en-US" sz="2400" dirty="0"/>
              <a:t> </a:t>
            </a:r>
            <a:r>
              <a:rPr lang="en-US" sz="2400" dirty="0" err="1"/>
              <a:t>kennissessie</a:t>
            </a:r>
            <a:r>
              <a:rPr lang="en-US" sz="2400" dirty="0"/>
              <a:t> is </a:t>
            </a:r>
            <a:r>
              <a:rPr lang="en-US" sz="2400" dirty="0" err="1"/>
              <a:t>onderdeel</a:t>
            </a:r>
            <a:r>
              <a:rPr lang="en-US" sz="2400" dirty="0"/>
              <a:t> van de </a:t>
            </a:r>
            <a:r>
              <a:rPr lang="en-US" sz="2400" dirty="0" err="1"/>
              <a:t>ondersteuning</a:t>
            </a:r>
            <a:r>
              <a:rPr lang="en-US" sz="2400" dirty="0"/>
              <a:t> </a:t>
            </a:r>
            <a:r>
              <a:rPr lang="en-US" sz="2400" dirty="0" err="1"/>
              <a:t>vanuit</a:t>
            </a:r>
            <a:r>
              <a:rPr lang="en-US" sz="2400" dirty="0"/>
              <a:t> VNG </a:t>
            </a:r>
            <a:r>
              <a:rPr lang="en-US" sz="2400" dirty="0" err="1"/>
              <a:t>en</a:t>
            </a:r>
            <a:r>
              <a:rPr lang="en-US" sz="2400" dirty="0"/>
              <a:t> </a:t>
            </a:r>
            <a:r>
              <a:rPr lang="en-US" sz="2400" dirty="0" err="1"/>
              <a:t>Divosa</a:t>
            </a:r>
            <a:r>
              <a:rPr lang="en-US" sz="2400" dirty="0"/>
              <a:t> in de </a:t>
            </a:r>
            <a:r>
              <a:rPr lang="en-US" sz="2400" dirty="0" err="1"/>
              <a:t>implementatie</a:t>
            </a:r>
            <a:r>
              <a:rPr lang="en-US" sz="2400" dirty="0"/>
              <a:t> van de </a:t>
            </a:r>
            <a:r>
              <a:rPr lang="en-US" sz="2400" dirty="0" err="1"/>
              <a:t>nieuwe</a:t>
            </a:r>
            <a:r>
              <a:rPr lang="en-US" sz="2400" dirty="0"/>
              <a:t> wet </a:t>
            </a:r>
            <a:r>
              <a:rPr lang="en-US" sz="2400" dirty="0" err="1"/>
              <a:t>inburgering</a:t>
            </a:r>
            <a:r>
              <a:rPr lang="en-US" sz="2400" dirty="0"/>
              <a:t>. </a:t>
            </a:r>
            <a:br>
              <a:rPr lang="en-US" sz="2400" dirty="0"/>
            </a:br>
            <a:endParaRPr lang="en-US" sz="2400" dirty="0"/>
          </a:p>
          <a:p>
            <a:pPr marL="0" indent="0">
              <a:buNone/>
            </a:pPr>
            <a:r>
              <a:rPr lang="en-US" sz="2400" dirty="0"/>
              <a:t>Wil je </a:t>
            </a:r>
            <a:r>
              <a:rPr lang="en-US" sz="2400" dirty="0" err="1"/>
              <a:t>weten</a:t>
            </a:r>
            <a:r>
              <a:rPr lang="en-US" sz="2400" dirty="0"/>
              <a:t> wat we </a:t>
            </a:r>
            <a:r>
              <a:rPr lang="en-US" sz="2400" dirty="0" err="1"/>
              <a:t>verder</a:t>
            </a:r>
            <a:r>
              <a:rPr lang="en-US" sz="2400" dirty="0"/>
              <a:t> </a:t>
            </a:r>
            <a:r>
              <a:rPr lang="en-US" sz="2400" dirty="0" err="1"/>
              <a:t>voor</a:t>
            </a:r>
            <a:r>
              <a:rPr lang="en-US" sz="2400" dirty="0"/>
              <a:t> je </a:t>
            </a:r>
            <a:r>
              <a:rPr lang="en-US" sz="2400" dirty="0" err="1"/>
              <a:t>kunnen</a:t>
            </a:r>
            <a:r>
              <a:rPr lang="en-US" sz="2400" dirty="0"/>
              <a:t> </a:t>
            </a:r>
            <a:r>
              <a:rPr lang="en-US" sz="2400" dirty="0" err="1"/>
              <a:t>betekenen</a:t>
            </a:r>
            <a:r>
              <a:rPr lang="en-US" sz="2400" dirty="0"/>
              <a:t>?</a:t>
            </a:r>
          </a:p>
          <a:p>
            <a:pPr marL="0" indent="0">
              <a:buNone/>
            </a:pPr>
            <a:r>
              <a:rPr lang="en-US" dirty="0"/>
              <a:t> </a:t>
            </a:r>
          </a:p>
          <a:p>
            <a:pPr lvl="1">
              <a:buClr>
                <a:schemeClr val="accent1">
                  <a:lumMod val="75000"/>
                </a:schemeClr>
              </a:buClr>
              <a:buFont typeface="Calibri" panose="020F0502020204030204" pitchFamily="34" charset="0"/>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Nieuwsbrief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Veranderopgave</a:t>
            </a:r>
            <a:r>
              <a:rPr lang="en-US" sz="2000" dirty="0">
                <a:latin typeface="Arial" panose="020B0604020202020204" pitchFamily="34" charset="0"/>
                <a:cs typeface="Arial" panose="020B0604020202020204" pitchFamily="34" charset="0"/>
              </a:rPr>
              <a:t> Inburgering (</a:t>
            </a:r>
            <a:r>
              <a:rPr lang="en-US" sz="2000" dirty="0">
                <a:latin typeface="Arial" panose="020B0604020202020204" pitchFamily="34" charset="0"/>
                <a:cs typeface="Arial" panose="020B0604020202020204" pitchFamily="34" charset="0"/>
                <a:hlinkClick r:id="rId3"/>
              </a:rPr>
              <a:t>PostbusVOI@minszw.nl</a:t>
            </a:r>
            <a:r>
              <a:rPr lang="en-US" sz="2000" dirty="0">
                <a:latin typeface="Arial" panose="020B0604020202020204" pitchFamily="34" charset="0"/>
                <a:cs typeface="Arial" panose="020B0604020202020204" pitchFamily="34" charset="0"/>
              </a:rPr>
              <a:t>) </a:t>
            </a:r>
          </a:p>
          <a:p>
            <a:pPr lvl="1">
              <a:buClr>
                <a:schemeClr val="accent1">
                  <a:lumMod val="75000"/>
                </a:schemeClr>
              </a:buClr>
              <a:buFont typeface="Calibri" panose="020F0502020204030204" pitchFamily="34" charset="0"/>
              <a:buChar char="→"/>
            </a:pPr>
            <a:r>
              <a:rPr lang="en-US" sz="2000" dirty="0">
                <a:latin typeface="Arial" panose="020B0604020202020204" pitchFamily="34" charset="0"/>
                <a:cs typeface="Arial" panose="020B0604020202020204" pitchFamily="34" charset="0"/>
              </a:rPr>
              <a:t> 	Meer </a:t>
            </a:r>
            <a:r>
              <a:rPr lang="en-US" sz="2000" dirty="0" err="1">
                <a:latin typeface="Arial" panose="020B0604020202020204" pitchFamily="34" charset="0"/>
                <a:cs typeface="Arial" panose="020B0604020202020204" pitchFamily="34" charset="0"/>
              </a:rPr>
              <a:t>informatie</a:t>
            </a:r>
            <a:r>
              <a:rPr lang="en-US" sz="2000" dirty="0">
                <a:latin typeface="Arial" panose="020B0604020202020204" pitchFamily="34" charset="0"/>
                <a:cs typeface="Arial" panose="020B0604020202020204" pitchFamily="34" charset="0"/>
              </a:rPr>
              <a:t> op de website van de </a:t>
            </a:r>
            <a:r>
              <a:rPr lang="en-US" sz="2000" dirty="0">
                <a:latin typeface="Arial" panose="020B0604020202020204" pitchFamily="34" charset="0"/>
                <a:cs typeface="Arial" panose="020B0604020202020204" pitchFamily="34" charset="0"/>
                <a:hlinkClick r:id="rId4"/>
              </a:rPr>
              <a:t>VNG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hlinkClick r:id="rId5"/>
              </a:rPr>
              <a:t>Divosa</a:t>
            </a:r>
            <a:endParaRPr lang="en-US" sz="2000" dirty="0">
              <a:latin typeface="Arial" panose="020B0604020202020204" pitchFamily="34" charset="0"/>
              <a:cs typeface="Arial" panose="020B0604020202020204" pitchFamily="34" charset="0"/>
            </a:endParaRPr>
          </a:p>
          <a:p>
            <a:pPr lvl="1">
              <a:buClr>
                <a:schemeClr val="accent1">
                  <a:lumMod val="75000"/>
                </a:schemeClr>
              </a:buClr>
              <a:buFont typeface="Calibri" panose="020F0502020204030204" pitchFamily="34" charset="0"/>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gevonden</a:t>
            </a:r>
            <a:r>
              <a:rPr lang="en-US" sz="2000" dirty="0">
                <a:latin typeface="Arial" panose="020B0604020202020204" pitchFamily="34" charset="0"/>
                <a:cs typeface="Arial" panose="020B0604020202020204" pitchFamily="34" charset="0"/>
              </a:rPr>
              <a:t> wat je </a:t>
            </a:r>
            <a:r>
              <a:rPr lang="en-US" sz="2000" dirty="0" err="1">
                <a:latin typeface="Arial" panose="020B0604020202020204" pitchFamily="34" charset="0"/>
                <a:cs typeface="Arial" panose="020B0604020202020204" pitchFamily="34" charset="0"/>
              </a:rPr>
              <a:t>zocht</a:t>
            </a:r>
            <a:r>
              <a:rPr lang="en-US" sz="2000" dirty="0">
                <a:latin typeface="Arial" panose="020B0604020202020204" pitchFamily="34" charset="0"/>
                <a:cs typeface="Arial" panose="020B0604020202020204" pitchFamily="34" charset="0"/>
              </a:rPr>
              <a:t>? Neem </a:t>
            </a:r>
            <a:r>
              <a:rPr lang="en-US" sz="2000" dirty="0" err="1">
                <a:latin typeface="Arial" panose="020B0604020202020204" pitchFamily="34" charset="0"/>
                <a:cs typeface="Arial" panose="020B0604020202020204" pitchFamily="34" charset="0"/>
              </a:rPr>
              <a:t>gerust</a:t>
            </a:r>
            <a:r>
              <a:rPr lang="en-US" sz="2000" dirty="0">
                <a:latin typeface="Arial" panose="020B0604020202020204" pitchFamily="34" charset="0"/>
                <a:cs typeface="Arial" panose="020B0604020202020204" pitchFamily="34" charset="0"/>
              </a:rPr>
              <a:t> contact met </a:t>
            </a:r>
            <a:r>
              <a:rPr lang="en-US" sz="2000" dirty="0" err="1">
                <a:latin typeface="Arial" panose="020B0604020202020204" pitchFamily="34" charset="0"/>
                <a:cs typeface="Arial" panose="020B0604020202020204" pitchFamily="34" charset="0"/>
              </a:rPr>
              <a:t>ons</a:t>
            </a:r>
            <a:r>
              <a:rPr lang="en-US" sz="2000" dirty="0">
                <a:latin typeface="Arial" panose="020B0604020202020204" pitchFamily="34" charset="0"/>
                <a:cs typeface="Arial" panose="020B0604020202020204" pitchFamily="34" charset="0"/>
              </a:rPr>
              <a:t> op via 	</a:t>
            </a:r>
            <a:r>
              <a:rPr lang="en-US" sz="2000" dirty="0">
                <a:latin typeface="Arial" panose="020B0604020202020204" pitchFamily="34" charset="0"/>
                <a:cs typeface="Arial" panose="020B0604020202020204" pitchFamily="34" charset="0"/>
                <a:hlinkClick r:id="rId6"/>
              </a:rPr>
              <a:t>Inburgering@vng.nl</a:t>
            </a:r>
            <a:r>
              <a:rPr lang="en-US" sz="2000" dirty="0">
                <a:latin typeface="Arial" panose="020B0604020202020204" pitchFamily="34" charset="0"/>
                <a:cs typeface="Arial" panose="020B0604020202020204" pitchFamily="34" charset="0"/>
              </a:rPr>
              <a:t> of bel met </a:t>
            </a:r>
            <a:r>
              <a:rPr lang="en-US" sz="2000" dirty="0" err="1">
                <a:latin typeface="Arial" panose="020B0604020202020204" pitchFamily="34" charset="0"/>
                <a:cs typeface="Arial" panose="020B0604020202020204" pitchFamily="34" charset="0"/>
              </a:rPr>
              <a:t>ons</a:t>
            </a:r>
            <a:r>
              <a:rPr lang="en-US" sz="2000" dirty="0">
                <a:latin typeface="Arial" panose="020B0604020202020204" pitchFamily="34" charset="0"/>
                <a:cs typeface="Arial" panose="020B0604020202020204" pitchFamily="34" charset="0"/>
              </a:rPr>
              <a:t> KCC via </a:t>
            </a:r>
            <a:r>
              <a:rPr lang="nl-NL" sz="2000" b="0" i="0" dirty="0">
                <a:solidFill>
                  <a:srgbClr val="1A1A1A"/>
                </a:solidFill>
                <a:effectLst/>
                <a:latin typeface="Arial" panose="020B0604020202020204" pitchFamily="34" charset="0"/>
                <a:cs typeface="Arial" panose="020B0604020202020204" pitchFamily="34" charset="0"/>
              </a:rPr>
              <a:t>070-373 83 93. </a:t>
            </a:r>
            <a:br>
              <a:rPr lang="en-US" dirty="0"/>
            </a:br>
            <a:endParaRPr lang="nl-NL" dirty="0"/>
          </a:p>
        </p:txBody>
      </p:sp>
    </p:spTree>
    <p:extLst>
      <p:ext uri="{BB962C8B-B14F-4D97-AF65-F5344CB8AC3E}">
        <p14:creationId xmlns:p14="http://schemas.microsoft.com/office/powerpoint/2010/main" val="317539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a:t>
            </a:r>
            <a:r>
              <a:rPr lang="nl-NL" dirty="0" err="1"/>
              <a:t>ennissessies</a:t>
            </a:r>
            <a:r>
              <a:rPr lang="nl-NL" dirty="0"/>
              <a:t> inburgering in uitvoering</a:t>
            </a:r>
          </a:p>
        </p:txBody>
      </p:sp>
      <p:sp>
        <p:nvSpPr>
          <p:cNvPr id="3" name="Tijdelijke aanduiding voor inhoud 2"/>
          <p:cNvSpPr>
            <a:spLocks noGrp="1"/>
          </p:cNvSpPr>
          <p:nvPr>
            <p:ph idx="1"/>
          </p:nvPr>
        </p:nvSpPr>
        <p:spPr>
          <a:xfrm>
            <a:off x="1128156" y="2056285"/>
            <a:ext cx="10580914" cy="3858483"/>
          </a:xfrm>
        </p:spPr>
        <p:txBody>
          <a:bodyPr>
            <a:normAutofit fontScale="92500" lnSpcReduction="20000"/>
          </a:bodyPr>
          <a:lstStyle/>
          <a:p>
            <a:pPr algn="l">
              <a:buFont typeface="Arial" panose="020B0604020202020204" pitchFamily="34" charset="0"/>
              <a:buChar char="•"/>
            </a:pPr>
            <a:r>
              <a:rPr lang="nl-NL" sz="2600" dirty="0">
                <a:solidFill>
                  <a:schemeClr val="accent5">
                    <a:lumMod val="60000"/>
                    <a:lumOff val="40000"/>
                  </a:schemeClr>
                </a:solidFill>
                <a:latin typeface="Avenir"/>
              </a:rPr>
              <a:t>D</a:t>
            </a:r>
            <a:r>
              <a:rPr lang="nl-NL" sz="2600" b="0" i="0" dirty="0">
                <a:solidFill>
                  <a:schemeClr val="accent5">
                    <a:lumMod val="60000"/>
                    <a:lumOff val="40000"/>
                  </a:schemeClr>
                </a:solidFill>
                <a:effectLst/>
                <a:latin typeface="Avenir"/>
              </a:rPr>
              <a:t>onderdag 8 oktober: 	Financiële uitwerking van de nieuwe Wet inburgering</a:t>
            </a:r>
          </a:p>
          <a:p>
            <a:pPr algn="l">
              <a:buFont typeface="Arial" panose="020B0604020202020204" pitchFamily="34" charset="0"/>
              <a:buChar char="•"/>
            </a:pPr>
            <a:r>
              <a:rPr lang="nl-NL" sz="2600" dirty="0">
                <a:solidFill>
                  <a:schemeClr val="accent5">
                    <a:lumMod val="60000"/>
                    <a:lumOff val="40000"/>
                  </a:schemeClr>
                </a:solidFill>
                <a:latin typeface="Avenir"/>
              </a:rPr>
              <a:t>V</a:t>
            </a:r>
            <a:r>
              <a:rPr lang="nl-NL" sz="2600" b="0" i="0" dirty="0">
                <a:solidFill>
                  <a:schemeClr val="accent5">
                    <a:lumMod val="60000"/>
                    <a:lumOff val="40000"/>
                  </a:schemeClr>
                </a:solidFill>
                <a:effectLst/>
                <a:latin typeface="Avenir"/>
              </a:rPr>
              <a:t>rijdag 9 oktober: 		Van beleid naar inkoop</a:t>
            </a:r>
          </a:p>
          <a:p>
            <a:pPr algn="l">
              <a:buFont typeface="Arial" panose="020B0604020202020204" pitchFamily="34" charset="0"/>
              <a:buChar char="•"/>
            </a:pPr>
            <a:r>
              <a:rPr lang="nl-NL" sz="2600" dirty="0">
                <a:solidFill>
                  <a:schemeClr val="accent5">
                    <a:lumMod val="60000"/>
                    <a:lumOff val="40000"/>
                  </a:schemeClr>
                </a:solidFill>
                <a:latin typeface="Avenir"/>
              </a:rPr>
              <a:t>D</a:t>
            </a:r>
            <a:r>
              <a:rPr lang="nl-NL" sz="2600" b="0" i="0" dirty="0">
                <a:solidFill>
                  <a:schemeClr val="accent5">
                    <a:lumMod val="60000"/>
                    <a:lumOff val="40000"/>
                  </a:schemeClr>
                </a:solidFill>
                <a:effectLst/>
                <a:latin typeface="Avenir"/>
              </a:rPr>
              <a:t>onderdag 29 oktober: 	Regie op inburgering: het gemeentebestuur aan zet</a:t>
            </a:r>
          </a:p>
          <a:p>
            <a:r>
              <a:rPr lang="nl-NL" sz="2600" dirty="0">
                <a:solidFill>
                  <a:schemeClr val="accent5">
                    <a:lumMod val="60000"/>
                    <a:lumOff val="40000"/>
                  </a:schemeClr>
                </a:solidFill>
                <a:latin typeface="Avenir"/>
              </a:rPr>
              <a:t>Vrijdag 30 oktober: 		Informatievoorziening en gegevensuitwisseling</a:t>
            </a:r>
          </a:p>
          <a:p>
            <a:r>
              <a:rPr lang="nl-NL" sz="2600" dirty="0">
                <a:solidFill>
                  <a:schemeClr val="accent5">
                    <a:lumMod val="60000"/>
                    <a:lumOff val="40000"/>
                  </a:schemeClr>
                </a:solidFill>
                <a:latin typeface="Avenir"/>
              </a:rPr>
              <a:t>Donderdag 5 november: 	Brede intake en PIP</a:t>
            </a:r>
          </a:p>
          <a:p>
            <a:r>
              <a:rPr lang="nl-NL" sz="2600" dirty="0">
                <a:solidFill>
                  <a:schemeClr val="accent5">
                    <a:lumMod val="60000"/>
                    <a:lumOff val="40000"/>
                  </a:schemeClr>
                </a:solidFill>
                <a:latin typeface="Avenir"/>
              </a:rPr>
              <a:t>Vrijdag 6 november: 	Integraal inburgeren</a:t>
            </a:r>
          </a:p>
          <a:p>
            <a:pPr algn="l">
              <a:buFont typeface="Arial" panose="020B0604020202020204" pitchFamily="34" charset="0"/>
              <a:buChar char="•"/>
            </a:pPr>
            <a:r>
              <a:rPr lang="nl-NL" sz="2600" dirty="0">
                <a:latin typeface="Avenir"/>
              </a:rPr>
              <a:t>D</a:t>
            </a:r>
            <a:r>
              <a:rPr lang="nl-NL" sz="2600" b="0" i="0" dirty="0">
                <a:effectLst/>
                <a:latin typeface="Avenir"/>
              </a:rPr>
              <a:t>onderdag 12 november: 	Toezicht op inburgeringsaanbod, toezicht op </a:t>
            </a:r>
            <a:br>
              <a:rPr lang="nl-NL" sz="2600" b="0" i="0" dirty="0">
                <a:effectLst/>
                <a:latin typeface="Avenir"/>
              </a:rPr>
            </a:br>
            <a:r>
              <a:rPr lang="nl-NL" sz="2600" b="0" i="0" dirty="0">
                <a:effectLst/>
                <a:latin typeface="Avenir"/>
              </a:rPr>
              <a:t> 				inburgeringsproces en de onderwijsroute</a:t>
            </a:r>
          </a:p>
          <a:p>
            <a:pPr algn="l">
              <a:buFont typeface="Arial" panose="020B0604020202020204" pitchFamily="34" charset="0"/>
              <a:buChar char="•"/>
            </a:pPr>
            <a:r>
              <a:rPr lang="nl-NL" sz="2600" dirty="0">
                <a:latin typeface="Avenir"/>
              </a:rPr>
              <a:t>V</a:t>
            </a:r>
            <a:r>
              <a:rPr lang="nl-NL" sz="2600" b="0" i="0" dirty="0">
                <a:effectLst/>
                <a:latin typeface="Avenir"/>
              </a:rPr>
              <a:t>rijdag 13 november: 	Evaluaties bestaande werkwijzen en warme </a:t>
            </a:r>
            <a:br>
              <a:rPr lang="nl-NL" sz="2600" b="0" i="0" dirty="0">
                <a:effectLst/>
                <a:latin typeface="Avenir"/>
              </a:rPr>
            </a:br>
            <a:r>
              <a:rPr lang="nl-NL" sz="2600" b="0" i="0" dirty="0">
                <a:effectLst/>
                <a:latin typeface="Avenir"/>
              </a:rPr>
              <a:t>  				overdracht van COA naar gemeenten</a:t>
            </a:r>
          </a:p>
          <a:p>
            <a:endParaRPr lang="nl-NL" dirty="0"/>
          </a:p>
        </p:txBody>
      </p:sp>
    </p:spTree>
    <p:extLst>
      <p:ext uri="{BB962C8B-B14F-4D97-AF65-F5344CB8AC3E}">
        <p14:creationId xmlns:p14="http://schemas.microsoft.com/office/powerpoint/2010/main" val="180650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893B0-7CE1-4C22-A5FF-406882AAFEF4}"/>
              </a:ext>
            </a:extLst>
          </p:cNvPr>
          <p:cNvSpPr>
            <a:spLocks noGrp="1"/>
          </p:cNvSpPr>
          <p:nvPr>
            <p:ph type="title"/>
          </p:nvPr>
        </p:nvSpPr>
        <p:spPr/>
        <p:txBody>
          <a:bodyPr/>
          <a:lstStyle/>
          <a:p>
            <a:r>
              <a:rPr lang="en-US" dirty="0" err="1"/>
              <a:t>Programma</a:t>
            </a:r>
            <a:endParaRPr lang="nl-NL" dirty="0"/>
          </a:p>
        </p:txBody>
      </p:sp>
      <p:sp>
        <p:nvSpPr>
          <p:cNvPr id="3" name="Tijdelijke aanduiding voor inhoud 2">
            <a:extLst>
              <a:ext uri="{FF2B5EF4-FFF2-40B4-BE49-F238E27FC236}">
                <a16:creationId xmlns:a16="http://schemas.microsoft.com/office/drawing/2014/main" id="{81BEC03D-6DB6-4F9F-8C11-C32AC931C3F0}"/>
              </a:ext>
            </a:extLst>
          </p:cNvPr>
          <p:cNvSpPr>
            <a:spLocks noGrp="1"/>
          </p:cNvSpPr>
          <p:nvPr>
            <p:ph idx="1"/>
          </p:nvPr>
        </p:nvSpPr>
        <p:spPr>
          <a:xfrm>
            <a:off x="1315996" y="1677143"/>
            <a:ext cx="10037804" cy="3858483"/>
          </a:xfrm>
        </p:spPr>
        <p:txBody>
          <a:bodyPr>
            <a:normAutofit/>
          </a:bodyPr>
          <a:lstStyle/>
          <a:p>
            <a:r>
              <a:rPr lang="nl-NL" dirty="0"/>
              <a:t>11.00 uur: 	Opening</a:t>
            </a:r>
          </a:p>
          <a:p>
            <a:pPr lvl="4"/>
            <a:r>
              <a:rPr lang="nl-NL" dirty="0"/>
              <a:t>D</a:t>
            </a:r>
            <a:r>
              <a:rPr lang="nl-NL"/>
              <a:t>agvoorzitter </a:t>
            </a:r>
            <a:r>
              <a:rPr lang="nl-NL" dirty="0"/>
              <a:t>Edgar Oomen​​  </a:t>
            </a:r>
          </a:p>
          <a:p>
            <a:r>
              <a:rPr lang="nl-NL" dirty="0"/>
              <a:t>11.10 uur: 	Inleiding: Ervaringen uit het veld </a:t>
            </a:r>
          </a:p>
          <a:p>
            <a:pPr lvl="4"/>
            <a:r>
              <a:rPr lang="nl-NL" dirty="0"/>
              <a:t>Tineke Springer (DUO) en Robert Jan Uijl (Blik op Werk) </a:t>
            </a:r>
          </a:p>
          <a:p>
            <a:r>
              <a:rPr lang="nl-NL" dirty="0"/>
              <a:t>11.25 uur:	‘Waar staan gemeenten voor, wat zijn de risico’s en hoe kan je deze beperken’ </a:t>
            </a:r>
          </a:p>
          <a:p>
            <a:pPr lvl="4"/>
            <a:r>
              <a:rPr lang="nl-NL" dirty="0"/>
              <a:t> Wilco Pelgrom (VNG Naleving) en Lienke Hutten (CCV)</a:t>
            </a:r>
          </a:p>
          <a:p>
            <a:r>
              <a:rPr lang="nl-NL" dirty="0"/>
              <a:t>11.45 uur: Afronding en mogelijkheid tot stellen van vragen</a:t>
            </a:r>
          </a:p>
          <a:p>
            <a:r>
              <a:rPr lang="nl-NL" dirty="0"/>
              <a:t>12.00 uur: Einde bijeenkomst​ </a:t>
            </a:r>
          </a:p>
          <a:p>
            <a:endParaRPr lang="nl-NL" dirty="0"/>
          </a:p>
        </p:txBody>
      </p:sp>
    </p:spTree>
    <p:extLst>
      <p:ext uri="{BB962C8B-B14F-4D97-AF65-F5344CB8AC3E}">
        <p14:creationId xmlns:p14="http://schemas.microsoft.com/office/powerpoint/2010/main" val="233772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4000" b="1" dirty="0">
                <a:solidFill>
                  <a:srgbClr val="002060"/>
                </a:solidFill>
                <a:latin typeface="+mn-lt"/>
              </a:rPr>
              <a:t>Integrale voorwaardelijke dienstverlening </a:t>
            </a:r>
            <a:br>
              <a:rPr lang="nl-NL" dirty="0"/>
            </a:br>
            <a:r>
              <a:rPr lang="nl-NL" dirty="0"/>
              <a:t> </a:t>
            </a:r>
          </a:p>
        </p:txBody>
      </p:sp>
      <p:pic>
        <p:nvPicPr>
          <p:cNvPr id="4" name="Afbeelding 1" descr="image001">
            <a:extLst>
              <a:ext uri="{FF2B5EF4-FFF2-40B4-BE49-F238E27FC236}">
                <a16:creationId xmlns:a16="http://schemas.microsoft.com/office/drawing/2014/main" id="{39509898-2B67-407F-8FE8-DF9C74F4F1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4680" y="1386268"/>
            <a:ext cx="6200435" cy="37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B02849A3-172E-43C0-A89A-1E9824E8B876}"/>
              </a:ext>
            </a:extLst>
          </p:cNvPr>
          <p:cNvSpPr/>
          <p:nvPr/>
        </p:nvSpPr>
        <p:spPr>
          <a:xfrm>
            <a:off x="1629036" y="5317619"/>
            <a:ext cx="9681517" cy="308226"/>
          </a:xfrm>
          <a:prstGeom prst="rect">
            <a:avLst/>
          </a:prstGeom>
        </p:spPr>
        <p:txBody>
          <a:bodyPr wrap="square">
            <a:spAutoFit/>
          </a:bodyPr>
          <a:lstStyle/>
          <a:p>
            <a:pPr>
              <a:lnSpc>
                <a:spcPts val="1400"/>
              </a:lnSpc>
              <a:spcAft>
                <a:spcPts val="0"/>
              </a:spcAft>
            </a:pPr>
            <a:r>
              <a:rPr lang="nl-NL" sz="2400" b="1" dirty="0">
                <a:solidFill>
                  <a:srgbClr val="002060"/>
                </a:solidFill>
                <a:ea typeface="Times New Roman" panose="02020603050405020304" pitchFamily="18" charset="0"/>
              </a:rPr>
              <a:t>Basis van handhaving bereiken van spontane naleving wet en regelgeving</a:t>
            </a:r>
          </a:p>
        </p:txBody>
      </p:sp>
    </p:spTree>
    <p:extLst>
      <p:ext uri="{BB962C8B-B14F-4D97-AF65-F5344CB8AC3E}">
        <p14:creationId xmlns:p14="http://schemas.microsoft.com/office/powerpoint/2010/main" val="402947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0454" y="1"/>
            <a:ext cx="9883345" cy="1482810"/>
          </a:xfrm>
        </p:spPr>
        <p:txBody>
          <a:bodyPr>
            <a:normAutofit/>
          </a:bodyPr>
          <a:lstStyle/>
          <a:p>
            <a:pPr algn="ctr"/>
            <a:r>
              <a:rPr lang="nl-NL" b="1" dirty="0">
                <a:solidFill>
                  <a:srgbClr val="002060"/>
                </a:solidFill>
                <a:latin typeface="+mn-lt"/>
              </a:rPr>
              <a:t>Wat doet Blik op Werk</a:t>
            </a:r>
          </a:p>
        </p:txBody>
      </p:sp>
      <p:sp>
        <p:nvSpPr>
          <p:cNvPr id="3" name="Tijdelijke aanduiding voor inhoud 2"/>
          <p:cNvSpPr>
            <a:spLocks noGrp="1"/>
          </p:cNvSpPr>
          <p:nvPr>
            <p:ph idx="1"/>
          </p:nvPr>
        </p:nvSpPr>
        <p:spPr>
          <a:xfrm>
            <a:off x="1149178" y="1235676"/>
            <a:ext cx="10204622" cy="4679093"/>
          </a:xfrm>
        </p:spPr>
        <p:txBody>
          <a:bodyPr>
            <a:normAutofit lnSpcReduction="10000"/>
          </a:bodyPr>
          <a:lstStyle/>
          <a:p>
            <a:r>
              <a:rPr lang="nl-NL" sz="3000" dirty="0">
                <a:solidFill>
                  <a:srgbClr val="002060"/>
                </a:solidFill>
              </a:rPr>
              <a:t>Missie: </a:t>
            </a:r>
          </a:p>
          <a:p>
            <a:pPr lvl="1"/>
            <a:r>
              <a:rPr lang="nl-NL" sz="3000" dirty="0">
                <a:solidFill>
                  <a:srgbClr val="002060"/>
                </a:solidFill>
              </a:rPr>
              <a:t>Recht op meedoen</a:t>
            </a:r>
          </a:p>
          <a:p>
            <a:pPr lvl="1"/>
            <a:r>
              <a:rPr lang="nl-NL" sz="3000" dirty="0">
                <a:solidFill>
                  <a:srgbClr val="002060"/>
                </a:solidFill>
              </a:rPr>
              <a:t>Zorgen voor dienstverlening van goede kwaliteit</a:t>
            </a:r>
          </a:p>
          <a:p>
            <a:pPr marL="0" indent="0">
              <a:buNone/>
            </a:pPr>
            <a:endParaRPr lang="nl-NL" sz="3000" dirty="0">
              <a:solidFill>
                <a:srgbClr val="002060"/>
              </a:solidFill>
            </a:endParaRPr>
          </a:p>
          <a:p>
            <a:r>
              <a:rPr lang="nl-NL" sz="3000" dirty="0">
                <a:solidFill>
                  <a:srgbClr val="002060"/>
                </a:solidFill>
              </a:rPr>
              <a:t>Onafhankelijk vaststellen kwaliteit en betrouwbaarheid</a:t>
            </a:r>
          </a:p>
          <a:p>
            <a:pPr lvl="1"/>
            <a:r>
              <a:rPr lang="nl-NL" sz="3000" dirty="0">
                <a:solidFill>
                  <a:srgbClr val="002060"/>
                </a:solidFill>
              </a:rPr>
              <a:t>Onafhankelijkheid</a:t>
            </a:r>
          </a:p>
          <a:p>
            <a:pPr lvl="1"/>
            <a:r>
              <a:rPr lang="nl-NL" sz="3000" dirty="0">
                <a:solidFill>
                  <a:srgbClr val="002060"/>
                </a:solidFill>
              </a:rPr>
              <a:t>Transparant</a:t>
            </a:r>
          </a:p>
          <a:p>
            <a:pPr lvl="1"/>
            <a:r>
              <a:rPr lang="nl-NL" sz="3000" dirty="0">
                <a:solidFill>
                  <a:srgbClr val="002060"/>
                </a:solidFill>
              </a:rPr>
              <a:t>Kwaliteit</a:t>
            </a:r>
          </a:p>
          <a:p>
            <a:pPr lvl="1"/>
            <a:r>
              <a:rPr lang="nl-NL" sz="3000" dirty="0">
                <a:solidFill>
                  <a:srgbClr val="002060"/>
                </a:solidFill>
              </a:rPr>
              <a:t>Handhaven</a:t>
            </a:r>
          </a:p>
          <a:p>
            <a:pPr lvl="1"/>
            <a:r>
              <a:rPr lang="nl-NL" sz="3000" dirty="0">
                <a:solidFill>
                  <a:srgbClr val="002060"/>
                </a:solidFill>
              </a:rPr>
              <a:t>Resultaat</a:t>
            </a:r>
          </a:p>
          <a:p>
            <a:pPr marL="0" indent="0">
              <a:buNone/>
            </a:pPr>
            <a:endParaRPr lang="nl-NL" dirty="0"/>
          </a:p>
          <a:p>
            <a:endParaRPr lang="nl-NL" dirty="0"/>
          </a:p>
        </p:txBody>
      </p:sp>
    </p:spTree>
    <p:extLst>
      <p:ext uri="{BB962C8B-B14F-4D97-AF65-F5344CB8AC3E}">
        <p14:creationId xmlns:p14="http://schemas.microsoft.com/office/powerpoint/2010/main" val="65517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b="1" dirty="0">
                <a:solidFill>
                  <a:srgbClr val="002060"/>
                </a:solidFill>
                <a:latin typeface="+mn-lt"/>
              </a:rPr>
              <a:t>Wat doet Blik op Werk</a:t>
            </a:r>
          </a:p>
        </p:txBody>
      </p:sp>
      <p:sp>
        <p:nvSpPr>
          <p:cNvPr id="3" name="Tijdelijke aanduiding voor inhoud 2"/>
          <p:cNvSpPr>
            <a:spLocks noGrp="1"/>
          </p:cNvSpPr>
          <p:nvPr>
            <p:ph idx="1"/>
          </p:nvPr>
        </p:nvSpPr>
        <p:spPr>
          <a:xfrm>
            <a:off x="1204786" y="1771208"/>
            <a:ext cx="10037804" cy="3858483"/>
          </a:xfrm>
        </p:spPr>
        <p:txBody>
          <a:bodyPr>
            <a:normAutofit lnSpcReduction="10000"/>
          </a:bodyPr>
          <a:lstStyle/>
          <a:p>
            <a:r>
              <a:rPr lang="nl-NL" dirty="0">
                <a:solidFill>
                  <a:srgbClr val="002060"/>
                </a:solidFill>
              </a:rPr>
              <a:t>Controles</a:t>
            </a:r>
          </a:p>
          <a:p>
            <a:pPr lvl="1">
              <a:buFont typeface="Wingdings" panose="05000000000000000000" pitchFamily="2" charset="2"/>
              <a:buChar char="§"/>
            </a:pPr>
            <a:r>
              <a:rPr lang="nl-NL" sz="2800" dirty="0">
                <a:solidFill>
                  <a:srgbClr val="002060"/>
                </a:solidFill>
              </a:rPr>
              <a:t>Jaarlijkse controles</a:t>
            </a:r>
          </a:p>
          <a:p>
            <a:pPr lvl="1">
              <a:buFont typeface="Wingdings" panose="05000000000000000000" pitchFamily="2" charset="2"/>
              <a:buChar char="§"/>
            </a:pPr>
            <a:r>
              <a:rPr lang="nl-NL" sz="2800" dirty="0">
                <a:solidFill>
                  <a:srgbClr val="002060"/>
                </a:solidFill>
              </a:rPr>
              <a:t>Onverwachte controles</a:t>
            </a:r>
          </a:p>
          <a:p>
            <a:pPr lvl="1">
              <a:buFont typeface="Wingdings" panose="05000000000000000000" pitchFamily="2" charset="2"/>
              <a:buChar char="§"/>
            </a:pPr>
            <a:r>
              <a:rPr lang="nl-NL" sz="2800" dirty="0">
                <a:solidFill>
                  <a:srgbClr val="002060"/>
                </a:solidFill>
              </a:rPr>
              <a:t>Extra controles</a:t>
            </a:r>
          </a:p>
          <a:p>
            <a:pPr lvl="1"/>
            <a:endParaRPr lang="nl-NL" sz="2800" dirty="0">
              <a:solidFill>
                <a:srgbClr val="002060"/>
              </a:solidFill>
            </a:endParaRPr>
          </a:p>
          <a:p>
            <a:r>
              <a:rPr lang="nl-NL" dirty="0">
                <a:solidFill>
                  <a:srgbClr val="002060"/>
                </a:solidFill>
              </a:rPr>
              <a:t>Cijfers handhaving vanaf 2018</a:t>
            </a:r>
          </a:p>
          <a:p>
            <a:pPr lvl="1">
              <a:buFont typeface="Wingdings" panose="05000000000000000000" pitchFamily="2" charset="2"/>
              <a:buChar char="§"/>
            </a:pPr>
            <a:r>
              <a:rPr lang="nl-NL" sz="2800" dirty="0">
                <a:solidFill>
                  <a:srgbClr val="002060"/>
                </a:solidFill>
              </a:rPr>
              <a:t>Schorsen: 42</a:t>
            </a:r>
          </a:p>
          <a:p>
            <a:pPr lvl="1">
              <a:buFont typeface="Wingdings" panose="05000000000000000000" pitchFamily="2" charset="2"/>
              <a:buChar char="§"/>
            </a:pPr>
            <a:r>
              <a:rPr lang="nl-NL" sz="2800" dirty="0">
                <a:solidFill>
                  <a:srgbClr val="002060"/>
                </a:solidFill>
              </a:rPr>
              <a:t>Intrekken: 20 </a:t>
            </a:r>
          </a:p>
          <a:p>
            <a:pPr lvl="1">
              <a:buFont typeface="Wingdings" panose="05000000000000000000" pitchFamily="2" charset="2"/>
              <a:buChar char="§"/>
            </a:pPr>
            <a:r>
              <a:rPr lang="nl-NL" sz="2800" dirty="0">
                <a:solidFill>
                  <a:srgbClr val="002060"/>
                </a:solidFill>
              </a:rPr>
              <a:t>Meldingen: 150</a:t>
            </a:r>
          </a:p>
          <a:p>
            <a:endParaRPr lang="nl-NL" dirty="0"/>
          </a:p>
        </p:txBody>
      </p:sp>
    </p:spTree>
    <p:extLst>
      <p:ext uri="{BB962C8B-B14F-4D97-AF65-F5344CB8AC3E}">
        <p14:creationId xmlns:p14="http://schemas.microsoft.com/office/powerpoint/2010/main" val="275867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15996" y="494269"/>
            <a:ext cx="10037804" cy="1276939"/>
          </a:xfrm>
        </p:spPr>
        <p:txBody>
          <a:bodyPr>
            <a:normAutofit fontScale="90000"/>
          </a:bodyPr>
          <a:lstStyle/>
          <a:p>
            <a:pPr algn="ctr"/>
            <a:r>
              <a:rPr lang="nl-NL" b="1" dirty="0">
                <a:solidFill>
                  <a:srgbClr val="002060"/>
                </a:solidFill>
                <a:latin typeface="Calibri" panose="020F0502020204030204" pitchFamily="34" charset="0"/>
                <a:cs typeface="Calibri" panose="020F0502020204030204" pitchFamily="34" charset="0"/>
              </a:rPr>
              <a:t>Wat doet en deelt DUO</a:t>
            </a:r>
            <a:br>
              <a:rPr lang="nl-NL" b="1" dirty="0">
                <a:solidFill>
                  <a:srgbClr val="002060"/>
                </a:solidFill>
                <a:latin typeface="Calibri" panose="020F0502020204030204" pitchFamily="34" charset="0"/>
                <a:cs typeface="Calibri" panose="020F0502020204030204" pitchFamily="34" charset="0"/>
              </a:rPr>
            </a:br>
            <a:r>
              <a:rPr lang="nl-NL" sz="3100" dirty="0">
                <a:solidFill>
                  <a:srgbClr val="002060"/>
                </a:solidFill>
                <a:latin typeface="Calibri" panose="020F0502020204030204" pitchFamily="34" charset="0"/>
                <a:cs typeface="Calibri" panose="020F0502020204030204" pitchFamily="34" charset="0"/>
              </a:rPr>
              <a:t>In opdracht van ministerie SZW processen inburgering</a:t>
            </a:r>
            <a:br>
              <a:rPr lang="nl-NL" dirty="0">
                <a:solidFill>
                  <a:srgbClr val="002060"/>
                </a:solidFill>
              </a:rPr>
            </a:br>
            <a:endParaRPr lang="nl-NL" b="1" dirty="0">
              <a:solidFill>
                <a:srgbClr val="002060"/>
              </a:solidFill>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1315996" y="1771209"/>
            <a:ext cx="10037804" cy="4143560"/>
          </a:xfrm>
        </p:spPr>
        <p:txBody>
          <a:bodyPr>
            <a:normAutofit/>
          </a:bodyPr>
          <a:lstStyle/>
          <a:p>
            <a:pPr lvl="1">
              <a:buFont typeface="Wingdings" panose="05000000000000000000" pitchFamily="2" charset="2"/>
              <a:buChar char="§"/>
            </a:pPr>
            <a:r>
              <a:rPr lang="nl-NL" dirty="0">
                <a:solidFill>
                  <a:srgbClr val="002060"/>
                </a:solidFill>
              </a:rPr>
              <a:t>Beheren systeem inburgering gemeenten</a:t>
            </a:r>
          </a:p>
          <a:p>
            <a:pPr lvl="1">
              <a:buFont typeface="Wingdings" panose="05000000000000000000" pitchFamily="2" charset="2"/>
              <a:buChar char="§"/>
            </a:pPr>
            <a:r>
              <a:rPr lang="nl-NL" dirty="0">
                <a:solidFill>
                  <a:srgbClr val="002060"/>
                </a:solidFill>
              </a:rPr>
              <a:t>Beveiligde omgeving gegevensuitwisseling COA, IND en onderwijsinstellingen</a:t>
            </a:r>
          </a:p>
          <a:p>
            <a:pPr lvl="1">
              <a:buFont typeface="Wingdings" panose="05000000000000000000" pitchFamily="2" charset="2"/>
              <a:buChar char="§"/>
            </a:pPr>
            <a:r>
              <a:rPr lang="nl-NL" dirty="0">
                <a:solidFill>
                  <a:srgbClr val="002060"/>
                </a:solidFill>
              </a:rPr>
              <a:t>Opleggen inburgeringsplicht</a:t>
            </a:r>
          </a:p>
          <a:p>
            <a:pPr lvl="1">
              <a:buFont typeface="Wingdings" panose="05000000000000000000" pitchFamily="2" charset="2"/>
              <a:buChar char="§"/>
            </a:pPr>
            <a:r>
              <a:rPr lang="nl-NL" dirty="0">
                <a:solidFill>
                  <a:srgbClr val="002060"/>
                </a:solidFill>
              </a:rPr>
              <a:t>Beheren sociale lening inburgeraars</a:t>
            </a:r>
          </a:p>
          <a:p>
            <a:pPr lvl="1">
              <a:buFont typeface="Wingdings" panose="05000000000000000000" pitchFamily="2" charset="2"/>
              <a:buChar char="§"/>
            </a:pPr>
            <a:r>
              <a:rPr lang="nl-NL" dirty="0">
                <a:solidFill>
                  <a:srgbClr val="002060"/>
                </a:solidFill>
              </a:rPr>
              <a:t>Opleggen boetes bij niet tijdig voldoen aan inburgeringsplicht</a:t>
            </a:r>
          </a:p>
          <a:p>
            <a:pPr lvl="1">
              <a:buFont typeface="Wingdings" panose="05000000000000000000" pitchFamily="2" charset="2"/>
              <a:buChar char="§"/>
            </a:pPr>
            <a:r>
              <a:rPr lang="nl-NL" dirty="0">
                <a:solidFill>
                  <a:srgbClr val="002060"/>
                </a:solidFill>
              </a:rPr>
              <a:t>Examens en examenlocaties</a:t>
            </a:r>
          </a:p>
          <a:p>
            <a:pPr lvl="1">
              <a:buFont typeface="Wingdings" panose="05000000000000000000" pitchFamily="2" charset="2"/>
              <a:buChar char="§"/>
            </a:pPr>
            <a:r>
              <a:rPr lang="nl-NL" dirty="0">
                <a:solidFill>
                  <a:srgbClr val="002060"/>
                </a:solidFill>
              </a:rPr>
              <a:t>Vaststellen inburgeringsdiploma en beheer diplomaregister</a:t>
            </a:r>
          </a:p>
          <a:p>
            <a:pPr lvl="1">
              <a:buFont typeface="Wingdings" panose="05000000000000000000" pitchFamily="2" charset="2"/>
              <a:buChar char="§"/>
            </a:pPr>
            <a:r>
              <a:rPr lang="nl-NL" dirty="0">
                <a:solidFill>
                  <a:srgbClr val="002060"/>
                </a:solidFill>
              </a:rPr>
              <a:t>Verrijken van gegevens tot informatieproducten inburgering</a:t>
            </a:r>
          </a:p>
          <a:p>
            <a:pPr marL="457200" lvl="1" indent="0">
              <a:buNone/>
            </a:pPr>
            <a:endParaRPr lang="nl-NL" dirty="0"/>
          </a:p>
        </p:txBody>
      </p:sp>
    </p:spTree>
    <p:extLst>
      <p:ext uri="{BB962C8B-B14F-4D97-AF65-F5344CB8AC3E}">
        <p14:creationId xmlns:p14="http://schemas.microsoft.com/office/powerpoint/2010/main" val="272080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b="1" dirty="0">
                <a:solidFill>
                  <a:srgbClr val="002060"/>
                </a:solidFill>
                <a:latin typeface="+mn-lt"/>
              </a:rPr>
              <a:t>Fraudepreventie</a:t>
            </a:r>
          </a:p>
        </p:txBody>
      </p:sp>
      <p:sp>
        <p:nvSpPr>
          <p:cNvPr id="3" name="Tijdelijke aanduiding voor inhoud 2"/>
          <p:cNvSpPr>
            <a:spLocks noGrp="1"/>
          </p:cNvSpPr>
          <p:nvPr>
            <p:ph idx="1"/>
          </p:nvPr>
        </p:nvSpPr>
        <p:spPr/>
        <p:txBody>
          <a:bodyPr>
            <a:normAutofit/>
          </a:bodyPr>
          <a:lstStyle/>
          <a:p>
            <a:pPr lvl="1"/>
            <a:r>
              <a:rPr lang="nl-NL" sz="2800" dirty="0">
                <a:solidFill>
                  <a:srgbClr val="002060"/>
                </a:solidFill>
              </a:rPr>
              <a:t>Samenwerken in de keten</a:t>
            </a:r>
          </a:p>
          <a:p>
            <a:pPr lvl="1"/>
            <a:endParaRPr lang="nl-NL" sz="2800" dirty="0">
              <a:solidFill>
                <a:srgbClr val="002060"/>
              </a:solidFill>
            </a:endParaRPr>
          </a:p>
          <a:p>
            <a:pPr lvl="1"/>
            <a:r>
              <a:rPr lang="nl-NL" sz="2800" dirty="0">
                <a:solidFill>
                  <a:srgbClr val="002060"/>
                </a:solidFill>
              </a:rPr>
              <a:t>Signalen onderling AVG </a:t>
            </a:r>
            <a:r>
              <a:rPr lang="nl-NL" sz="2800" dirty="0" err="1">
                <a:solidFill>
                  <a:srgbClr val="002060"/>
                </a:solidFill>
              </a:rPr>
              <a:t>proof</a:t>
            </a:r>
            <a:r>
              <a:rPr lang="nl-NL" sz="2800" dirty="0">
                <a:solidFill>
                  <a:srgbClr val="002060"/>
                </a:solidFill>
              </a:rPr>
              <a:t> delen</a:t>
            </a:r>
          </a:p>
          <a:p>
            <a:pPr lvl="1"/>
            <a:endParaRPr lang="nl-NL" sz="2800" dirty="0">
              <a:solidFill>
                <a:srgbClr val="002060"/>
              </a:solidFill>
            </a:endParaRPr>
          </a:p>
          <a:p>
            <a:pPr lvl="1"/>
            <a:r>
              <a:rPr lang="nl-NL" sz="2800" dirty="0">
                <a:solidFill>
                  <a:srgbClr val="002060"/>
                </a:solidFill>
              </a:rPr>
              <a:t>Datasignalering op afwijkende patronen</a:t>
            </a:r>
          </a:p>
          <a:p>
            <a:pPr lvl="1"/>
            <a:endParaRPr lang="nl-NL" sz="2800" dirty="0">
              <a:solidFill>
                <a:srgbClr val="002060"/>
              </a:solidFill>
            </a:endParaRPr>
          </a:p>
          <a:p>
            <a:pPr lvl="1"/>
            <a:r>
              <a:rPr lang="nl-NL" sz="2800" dirty="0">
                <a:solidFill>
                  <a:srgbClr val="002060"/>
                </a:solidFill>
              </a:rPr>
              <a:t>Misstanden melden</a:t>
            </a:r>
          </a:p>
          <a:p>
            <a:pPr marL="457200" lvl="1" indent="0">
              <a:buNone/>
            </a:pPr>
            <a:endParaRPr lang="nl-NL" dirty="0"/>
          </a:p>
        </p:txBody>
      </p:sp>
    </p:spTree>
    <p:extLst>
      <p:ext uri="{BB962C8B-B14F-4D97-AF65-F5344CB8AC3E}">
        <p14:creationId xmlns:p14="http://schemas.microsoft.com/office/powerpoint/2010/main" val="374776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b="1" dirty="0">
                <a:solidFill>
                  <a:srgbClr val="002060"/>
                </a:solidFill>
                <a:latin typeface="+mn-lt"/>
              </a:rPr>
              <a:t>Advies en tips gemeente</a:t>
            </a:r>
          </a:p>
        </p:txBody>
      </p:sp>
      <p:sp>
        <p:nvSpPr>
          <p:cNvPr id="3" name="Tijdelijke aanduiding voor inhoud 2"/>
          <p:cNvSpPr>
            <a:spLocks noGrp="1"/>
          </p:cNvSpPr>
          <p:nvPr>
            <p:ph idx="1"/>
          </p:nvPr>
        </p:nvSpPr>
        <p:spPr/>
        <p:txBody>
          <a:bodyPr/>
          <a:lstStyle/>
          <a:p>
            <a:r>
              <a:rPr lang="nl-NL" dirty="0">
                <a:solidFill>
                  <a:srgbClr val="002060"/>
                </a:solidFill>
              </a:rPr>
              <a:t>Relatie opbouwen met scholen in de regio</a:t>
            </a:r>
          </a:p>
          <a:p>
            <a:r>
              <a:rPr lang="nl-NL" dirty="0">
                <a:solidFill>
                  <a:srgbClr val="002060"/>
                </a:solidFill>
              </a:rPr>
              <a:t>Goed letten op ontbindingsmogelijkheden</a:t>
            </a:r>
          </a:p>
          <a:p>
            <a:r>
              <a:rPr lang="nl-NL" dirty="0">
                <a:solidFill>
                  <a:srgbClr val="002060"/>
                </a:solidFill>
              </a:rPr>
              <a:t>Zorg voor spreiding opleidingsmogelijkheden</a:t>
            </a:r>
          </a:p>
          <a:p>
            <a:r>
              <a:rPr lang="nl-NL" dirty="0">
                <a:solidFill>
                  <a:srgbClr val="002060"/>
                </a:solidFill>
              </a:rPr>
              <a:t>Alert op oneigenlijk gebruik DUO-gelden</a:t>
            </a:r>
          </a:p>
          <a:p>
            <a:r>
              <a:rPr lang="nl-NL" dirty="0">
                <a:solidFill>
                  <a:srgbClr val="002060"/>
                </a:solidFill>
              </a:rPr>
              <a:t>Nieuwe aanbieders door DUO en BOW bezocht</a:t>
            </a:r>
          </a:p>
        </p:txBody>
      </p:sp>
    </p:spTree>
    <p:extLst>
      <p:ext uri="{BB962C8B-B14F-4D97-AF65-F5344CB8AC3E}">
        <p14:creationId xmlns:p14="http://schemas.microsoft.com/office/powerpoint/2010/main" val="300509577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E64EF212933C4EBF98662158BBF4E2" ma:contentTypeVersion="11" ma:contentTypeDescription="Een nieuw document maken." ma:contentTypeScope="" ma:versionID="49215c7ba4f1b74790199c3ee5e41fa6">
  <xsd:schema xmlns:xsd="http://www.w3.org/2001/XMLSchema" xmlns:xs="http://www.w3.org/2001/XMLSchema" xmlns:p="http://schemas.microsoft.com/office/2006/metadata/properties" xmlns:ns2="4fd7fbdb-9dd1-4713-b41a-5160d583f2f3" xmlns:ns3="29271da0-2284-4741-8240-5804eb81db3e" targetNamespace="http://schemas.microsoft.com/office/2006/metadata/properties" ma:root="true" ma:fieldsID="a51662e2f92aa94a62299bda2b6e0423" ns2:_="" ns3:_="">
    <xsd:import namespace="4fd7fbdb-9dd1-4713-b41a-5160d583f2f3"/>
    <xsd:import namespace="29271da0-2284-4741-8240-5804eb81db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7fbdb-9dd1-4713-b41a-5160d583f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271da0-2284-4741-8240-5804eb81db3e"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295A77-A205-4916-92E2-E84662F519AC}">
  <ds:schemaRefs>
    <ds:schemaRef ds:uri="http://purl.org/dc/terms/"/>
    <ds:schemaRef ds:uri="http://schemas.openxmlformats.org/package/2006/metadata/core-properties"/>
    <ds:schemaRef ds:uri="http://purl.org/dc/dcmitype/"/>
    <ds:schemaRef ds:uri="http://schemas.microsoft.com/office/infopath/2007/PartnerControls"/>
    <ds:schemaRef ds:uri="29271da0-2284-4741-8240-5804eb81db3e"/>
    <ds:schemaRef ds:uri="http://schemas.microsoft.com/office/2006/documentManagement/types"/>
    <ds:schemaRef ds:uri="http://schemas.microsoft.com/office/2006/metadata/properties"/>
    <ds:schemaRef ds:uri="4fd7fbdb-9dd1-4713-b41a-5160d583f2f3"/>
    <ds:schemaRef ds:uri="http://www.w3.org/XML/1998/namespace"/>
    <ds:schemaRef ds:uri="http://purl.org/dc/elements/1.1/"/>
  </ds:schemaRefs>
</ds:datastoreItem>
</file>

<file path=customXml/itemProps2.xml><?xml version="1.0" encoding="utf-8"?>
<ds:datastoreItem xmlns:ds="http://schemas.openxmlformats.org/officeDocument/2006/customXml" ds:itemID="{E4D001A6-CFE2-4015-9980-C12F421C3D4D}">
  <ds:schemaRefs>
    <ds:schemaRef ds:uri="http://schemas.microsoft.com/sharepoint/v3/contenttype/forms"/>
  </ds:schemaRefs>
</ds:datastoreItem>
</file>

<file path=customXml/itemProps3.xml><?xml version="1.0" encoding="utf-8"?>
<ds:datastoreItem xmlns:ds="http://schemas.openxmlformats.org/officeDocument/2006/customXml" ds:itemID="{272BC14F-23D2-454C-8B55-BE439E241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7fbdb-9dd1-4713-b41a-5160d583f2f3"/>
    <ds:schemaRef ds:uri="29271da0-2284-4741-8240-5804eb81db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5594</TotalTime>
  <Words>1861</Words>
  <Application>Microsoft Office PowerPoint</Application>
  <PresentationFormat>Breedbeeld</PresentationFormat>
  <Paragraphs>180</Paragraphs>
  <Slides>16</Slides>
  <Notes>10</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0</vt:i4>
      </vt:variant>
      <vt:variant>
        <vt:lpstr>Diatitels</vt:lpstr>
      </vt:variant>
      <vt:variant>
        <vt:i4>16</vt:i4>
      </vt:variant>
    </vt:vector>
  </HeadingPairs>
  <TitlesOfParts>
    <vt:vector size="25" baseType="lpstr">
      <vt:lpstr>Arial</vt:lpstr>
      <vt:lpstr>Avenir</vt:lpstr>
      <vt:lpstr>Calibri</vt:lpstr>
      <vt:lpstr>Calibri Light</vt:lpstr>
      <vt:lpstr>ScalaSansOT-Bold</vt:lpstr>
      <vt:lpstr>ScalaSansOT-Italic</vt:lpstr>
      <vt:lpstr>Verdana</vt:lpstr>
      <vt:lpstr>Wingdings</vt:lpstr>
      <vt:lpstr>Kantoorthema</vt:lpstr>
      <vt:lpstr>PowerPoint-presentatie</vt:lpstr>
      <vt:lpstr>Kennissessies inburgering in uitvoering</vt:lpstr>
      <vt:lpstr>Programma</vt:lpstr>
      <vt:lpstr>Integrale voorwaardelijke dienstverlening   </vt:lpstr>
      <vt:lpstr>Wat doet Blik op Werk</vt:lpstr>
      <vt:lpstr>Wat doet Blik op Werk</vt:lpstr>
      <vt:lpstr>Wat doet en deelt DUO In opdracht van ministerie SZW processen inburgering </vt:lpstr>
      <vt:lpstr>Fraudepreventie</vt:lpstr>
      <vt:lpstr>Advies en tips gemeente</vt:lpstr>
      <vt:lpstr>Advies en tips gemeente</vt:lpstr>
      <vt:lpstr>Wees bewust van risico’s en werk samen</vt:lpstr>
      <vt:lpstr>Neem regie en werk samen </vt:lpstr>
      <vt:lpstr>Hoe komen we SAMEN tot een barrièremodel  (gemeenten, VNG, Blik op Werk, DUO en SZW)</vt:lpstr>
      <vt:lpstr>Barrièremodel als onderdeel van de handreiking</vt:lpstr>
      <vt:lpstr>Digitale handreiking preventie, toezicht en handhaving Onderwerpen in 2020 - basis  </vt:lpstr>
      <vt:lpstr>Tot slot: Verdere ondersteuning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Vermeulen</dc:creator>
  <cp:lastModifiedBy>Jaoualia Ouazizi</cp:lastModifiedBy>
  <cp:revision>34</cp:revision>
  <cp:lastPrinted>2020-11-10T12:50:42Z</cp:lastPrinted>
  <dcterms:created xsi:type="dcterms:W3CDTF">2020-10-05T10:35:50Z</dcterms:created>
  <dcterms:modified xsi:type="dcterms:W3CDTF">2020-11-11T16:36:58Z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0x010100F8E64EF212933C4EBF98662158BBF4E2</vt:lpwstr>
  </property>
</Properties>
</file>