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1" r:id="rId7"/>
    <p:sldId id="258" r:id="rId8"/>
    <p:sldId id="257" r:id="rId9"/>
    <p:sldId id="259" r:id="rId10"/>
    <p:sldId id="260" r:id="rId11"/>
    <p:sldId id="27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6274" autoAdjust="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4AEF-2FB8-4AC8-9229-CEACA2848D2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1DFF-5AA1-469F-97F8-71877A5C6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0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B530-15B0-46F8-98AC-2E73491E6CE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AD32-FD35-45C3-B8DC-DB243C2910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8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81F7-9813-4EBD-98B3-48D4B669283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36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0303B-351D-46BB-A0B8-E4004DAA51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47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A1108-81DE-4170-BBBD-EAC400FA5F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72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81F7-9813-4EBD-98B3-48D4B669283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8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 dirty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 dirty="0">
              <a:latin typeface="ScalaSansOT-Italic" panose="02010504050101020104" pitchFamily="50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75675792"/>
              </p:ext>
            </p:extLst>
          </p:nvPr>
        </p:nvGraphicFramePr>
        <p:xfrm>
          <a:off x="-49213" y="-33338"/>
          <a:ext cx="12295188" cy="692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3" imgW="35225280" imgH="19809360" progId="">
                  <p:embed/>
                </p:oleObj>
              </mc:Choice>
              <mc:Fallback>
                <p:oleObj r:id="rId3" imgW="35225280" imgH="19809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9213" y="-33338"/>
                        <a:ext cx="12295188" cy="6924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996" y="595785"/>
            <a:ext cx="10037804" cy="1175423"/>
          </a:xfrm>
        </p:spPr>
        <p:txBody>
          <a:bodyPr/>
          <a:lstStyle>
            <a:lvl1pPr>
              <a:defRPr>
                <a:latin typeface="ScalaSansOT-Bold" panose="02010804040101020104" pitchFamily="50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2056285"/>
            <a:ext cx="10037804" cy="38584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 dirty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 dirty="0">
              <a:latin typeface="ScalaSansOT-Italic" panose="0201050405010102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4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9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9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7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A6DC-7AF7-4D8E-B687-22B9CC0C1E78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stbusVOI@minszw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burgering@vng.nl" TargetMode="External"/><Relationship Id="rId5" Type="http://schemas.openxmlformats.org/officeDocument/2006/relationships/hyperlink" Target="https://www.divosa.nl/onderwerpen/veranderopgave-inburgering/vraag-en-antwoord-wet-inburgering" TargetMode="External"/><Relationship Id="rId4" Type="http://schemas.openxmlformats.org/officeDocument/2006/relationships/hyperlink" Target="http://www.vng.nl/inburg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79075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solidFill>
                  <a:schemeClr val="bg1"/>
                </a:solidFill>
                <a:latin typeface="ScalaSansOT-Italic" panose="02010504050101020104" pitchFamily="50" charset="0"/>
              </a:rPr>
              <a:t>Toezicht op het Inburgeringsproces</a:t>
            </a:r>
          </a:p>
        </p:txBody>
      </p:sp>
    </p:spTree>
    <p:extLst>
      <p:ext uri="{BB962C8B-B14F-4D97-AF65-F5344CB8AC3E}">
        <p14:creationId xmlns:p14="http://schemas.microsoft.com/office/powerpoint/2010/main" val="106370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nl-NL" dirty="0" err="1"/>
              <a:t>ennissessies</a:t>
            </a:r>
            <a:r>
              <a:rPr lang="nl-NL" dirty="0"/>
              <a:t> inburgering in 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8156" y="2056285"/>
            <a:ext cx="10580914" cy="3858483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D</a:t>
            </a:r>
            <a:r>
              <a:rPr lang="nl-NL" sz="26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"/>
              </a:rPr>
              <a:t>onderdag 8 oktober: 	Financiële uitwerking van de nieuwe Wet inburgering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V</a:t>
            </a:r>
            <a:r>
              <a:rPr lang="nl-NL" sz="26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"/>
              </a:rPr>
              <a:t>rijdag 9 oktober: 		Van beleid naar inkoop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D</a:t>
            </a:r>
            <a:r>
              <a:rPr lang="nl-NL" sz="26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venir"/>
              </a:rPr>
              <a:t>onderdag 29 oktober: 	Regie op inburgering: het gemeentebestuur aan zet</a:t>
            </a:r>
          </a:p>
          <a:p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Vrijdag 30 oktober: 		Informatievoorziening en gegevensuitwisseling</a:t>
            </a:r>
          </a:p>
          <a:p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Donderdag 5 november: 	Brede intake en PIP</a:t>
            </a:r>
          </a:p>
          <a:p>
            <a:r>
              <a:rPr lang="nl-NL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/>
              </a:rPr>
              <a:t>Vrijdag 6 november: 	Integraal inburgeren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dirty="0">
                <a:latin typeface="Avenir"/>
              </a:rPr>
              <a:t>D</a:t>
            </a:r>
            <a:r>
              <a:rPr lang="nl-NL" sz="2600" b="0" i="0" dirty="0">
                <a:effectLst/>
                <a:latin typeface="Avenir"/>
              </a:rPr>
              <a:t>onderdag 12 november: 	Toezicht op inburgeringsaanbod, toezicht op </a:t>
            </a:r>
            <a:br>
              <a:rPr lang="nl-NL" sz="2600" b="0" i="0" dirty="0">
                <a:effectLst/>
                <a:latin typeface="Avenir"/>
              </a:rPr>
            </a:br>
            <a:r>
              <a:rPr lang="nl-NL" sz="2600" b="0" i="0" dirty="0">
                <a:effectLst/>
                <a:latin typeface="Avenir"/>
              </a:rPr>
              <a:t> 				inburgeringsproces en de onderwijsroute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dirty="0">
                <a:latin typeface="Avenir"/>
              </a:rPr>
              <a:t>V</a:t>
            </a:r>
            <a:r>
              <a:rPr lang="nl-NL" sz="2600" b="0" i="0" dirty="0">
                <a:effectLst/>
                <a:latin typeface="Avenir"/>
              </a:rPr>
              <a:t>rijdag 13 november: 	Evaluaties bestaande werkwijzen en warme </a:t>
            </a:r>
            <a:br>
              <a:rPr lang="nl-NL" sz="2600" b="0" i="0" dirty="0">
                <a:effectLst/>
                <a:latin typeface="Avenir"/>
              </a:rPr>
            </a:br>
            <a:r>
              <a:rPr lang="nl-NL" sz="2600" b="0" i="0" dirty="0">
                <a:effectLst/>
                <a:latin typeface="Avenir"/>
              </a:rPr>
              <a:t>  				overdracht van COA naar gemeenten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50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893B0-7CE1-4C22-A5FF-406882A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EC03D-6DB6-4F9F-8C11-C32AC931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00" y="1589941"/>
            <a:ext cx="10037804" cy="3858483"/>
          </a:xfrm>
        </p:spPr>
        <p:txBody>
          <a:bodyPr>
            <a:normAutofit/>
          </a:bodyPr>
          <a:lstStyle/>
          <a:p>
            <a:r>
              <a:rPr lang="nl-NL" dirty="0"/>
              <a:t>09.30 uur: 	Opening</a:t>
            </a:r>
          </a:p>
          <a:p>
            <a:pPr lvl="4"/>
            <a:r>
              <a:rPr lang="nl-NL" dirty="0"/>
              <a:t>Dagvoorzitter Edgar Oomen​​  </a:t>
            </a:r>
          </a:p>
          <a:p>
            <a:r>
              <a:rPr lang="nl-NL" dirty="0"/>
              <a:t>09.40 uur: 	Cirkel van communicatie, dienstverlening, controle en sanctioneren</a:t>
            </a:r>
          </a:p>
          <a:p>
            <a:pPr lvl="4"/>
            <a:r>
              <a:rPr lang="nl-NL" dirty="0"/>
              <a:t>Wilco Pelgrom (VNG Naleving) </a:t>
            </a:r>
          </a:p>
          <a:p>
            <a:r>
              <a:rPr lang="nl-NL" dirty="0"/>
              <a:t>10.00 uur:	Toelichting op het inburgeringstraject</a:t>
            </a:r>
          </a:p>
          <a:p>
            <a:pPr lvl="4"/>
            <a:r>
              <a:rPr lang="nl-NL" dirty="0"/>
              <a:t> Tineke Springer (DUO)</a:t>
            </a:r>
          </a:p>
          <a:p>
            <a:r>
              <a:rPr lang="nl-NL" dirty="0"/>
              <a:t>10.20 uur: Afronding en mogelijkheid tot stellen van vragen</a:t>
            </a:r>
          </a:p>
          <a:p>
            <a:r>
              <a:rPr lang="nl-NL" dirty="0"/>
              <a:t>10.30 uur: Einde bijeenkomst​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772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Integrale voorwaardelijke dienstverlening 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pic>
        <p:nvPicPr>
          <p:cNvPr id="4" name="Afbeelding 1" descr="image001">
            <a:extLst>
              <a:ext uri="{FF2B5EF4-FFF2-40B4-BE49-F238E27FC236}">
                <a16:creationId xmlns:a16="http://schemas.microsoft.com/office/drawing/2014/main" id="{39509898-2B67-407F-8FE8-DF9C74F4F1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7" y="1423338"/>
            <a:ext cx="5526156" cy="32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02849A3-172E-43C0-A89A-1E9824E8B876}"/>
              </a:ext>
            </a:extLst>
          </p:cNvPr>
          <p:cNvSpPr/>
          <p:nvPr/>
        </p:nvSpPr>
        <p:spPr>
          <a:xfrm>
            <a:off x="1769166" y="4947011"/>
            <a:ext cx="8309112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Basis van handhaving bereiken van spontane naleving wet en regelgeving</a:t>
            </a:r>
          </a:p>
        </p:txBody>
      </p:sp>
    </p:spTree>
    <p:extLst>
      <p:ext uri="{BB962C8B-B14F-4D97-AF65-F5344CB8AC3E}">
        <p14:creationId xmlns:p14="http://schemas.microsoft.com/office/powerpoint/2010/main" val="232158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974" y="595785"/>
            <a:ext cx="10694504" cy="1175423"/>
          </a:xfrm>
        </p:spPr>
        <p:txBody>
          <a:bodyPr>
            <a:normAutofit/>
          </a:bodyPr>
          <a:lstStyle/>
          <a:p>
            <a:pPr lvl="1"/>
            <a:r>
              <a:rPr lang="nl-NL" sz="2800" b="1" dirty="0">
                <a:solidFill>
                  <a:srgbClr val="002060"/>
                </a:solidFill>
              </a:rPr>
              <a:t>Inburgeringsproces per 1 juli 2021: gemeenten in de regierol 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1699591"/>
            <a:ext cx="10037804" cy="4215177"/>
          </a:xfrm>
        </p:spPr>
        <p:txBody>
          <a:bodyPr>
            <a:normAutofit/>
          </a:bodyPr>
          <a:lstStyle/>
          <a:p>
            <a:pPr lvl="1"/>
            <a:endParaRPr lang="nl-NL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nl-NL" dirty="0">
                <a:solidFill>
                  <a:srgbClr val="002060"/>
                </a:solidFill>
              </a:rPr>
              <a:t>Dienstverlening aan de poort, preventie is cruciaal in het kader van toezicht en naleving</a:t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nl-NL" dirty="0">
                <a:solidFill>
                  <a:srgbClr val="002060"/>
                </a:solidFill>
              </a:rPr>
              <a:t>95% van de effort zit in kwalitatief goede dienstverlening vanaf eerste contact inburgeraar met de gemeente….</a:t>
            </a:r>
          </a:p>
          <a:p>
            <a:pPr marL="457200" lvl="1" indent="0">
              <a:buNone/>
            </a:pP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7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02E990E0-2BEF-4CA1-A5B3-317DF9B9C748">
            <a:extLst>
              <a:ext uri="{FF2B5EF4-FFF2-40B4-BE49-F238E27FC236}">
                <a16:creationId xmlns:a16="http://schemas.microsoft.com/office/drawing/2014/main" id="{C2CA67C7-1A28-4C26-8FDD-0920A982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/>
          <a:stretch/>
        </p:blipFill>
        <p:spPr bwMode="auto">
          <a:xfrm>
            <a:off x="1546888" y="161697"/>
            <a:ext cx="9370828" cy="60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FED31-0338-48D8-9E37-208AA00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84" y="642550"/>
            <a:ext cx="11121081" cy="111210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2060"/>
                </a:solidFill>
                <a:latin typeface="+mn-lt"/>
              </a:rPr>
              <a:t>Digitale handreiking preventie, toezicht en handhaving</a:t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r>
              <a:rPr lang="nl-NL" sz="3600" dirty="0">
                <a:solidFill>
                  <a:srgbClr val="002060"/>
                </a:solidFill>
                <a:latin typeface="+mn-lt"/>
              </a:rPr>
              <a:t>Onderwerpen in 2020 - basis	</a:t>
            </a:r>
            <a:br>
              <a:rPr lang="nl-NL" dirty="0"/>
            </a:b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69AF9-35DA-4486-AED7-61F573B1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750" y="2113005"/>
            <a:ext cx="10565027" cy="3950044"/>
          </a:xfrm>
        </p:spPr>
        <p:txBody>
          <a:bodyPr>
            <a:normAutofit/>
          </a:bodyPr>
          <a:lstStyle/>
          <a:p>
            <a:pPr lvl="1"/>
            <a:r>
              <a:rPr lang="nl-NL" dirty="0">
                <a:solidFill>
                  <a:srgbClr val="002060"/>
                </a:solidFill>
              </a:rPr>
              <a:t>De bedoeling van de wetgever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De verplichtingen in de nieuwe wet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Preventie; nalevingsgericht communiceren en bevorderen van gewenst gedrag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Dienstverlening; vakmanschap, integraal werken, samenwerken in de keten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Sanctioneren;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Het inkoopproces; werken met betrouwbare partijen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Tools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Verhalen uit de praktijk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48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7FBD9-D759-4D84-833A-C2E487DD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slot: </a:t>
            </a:r>
            <a:r>
              <a:rPr lang="en-US" dirty="0" err="1"/>
              <a:t>Verdere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3FBC9-5C3C-435D-A09E-4CC2F71D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kennissessie</a:t>
            </a:r>
            <a:r>
              <a:rPr lang="en-US" sz="2400" dirty="0"/>
              <a:t> is </a:t>
            </a:r>
            <a:r>
              <a:rPr lang="en-US" sz="2400" dirty="0" err="1"/>
              <a:t>onderdeel</a:t>
            </a:r>
            <a:r>
              <a:rPr lang="en-US" sz="2400" dirty="0"/>
              <a:t> van de </a:t>
            </a:r>
            <a:r>
              <a:rPr lang="en-US" sz="2400" dirty="0" err="1"/>
              <a:t>ondersteuning</a:t>
            </a:r>
            <a:r>
              <a:rPr lang="en-US" sz="2400" dirty="0"/>
              <a:t> </a:t>
            </a:r>
            <a:r>
              <a:rPr lang="en-US" sz="2400" dirty="0" err="1"/>
              <a:t>vanuit</a:t>
            </a:r>
            <a:r>
              <a:rPr lang="en-US" sz="2400" dirty="0"/>
              <a:t> VNG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Divosa</a:t>
            </a:r>
            <a:r>
              <a:rPr lang="en-US" sz="2400" dirty="0"/>
              <a:t> in de </a:t>
            </a:r>
            <a:r>
              <a:rPr lang="en-US" sz="2400" dirty="0" err="1"/>
              <a:t>implementatie</a:t>
            </a:r>
            <a:r>
              <a:rPr lang="en-US" sz="2400" dirty="0"/>
              <a:t> van de </a:t>
            </a:r>
            <a:r>
              <a:rPr lang="en-US" sz="2400" dirty="0" err="1"/>
              <a:t>nieuwe</a:t>
            </a:r>
            <a:r>
              <a:rPr lang="en-US" sz="2400" dirty="0"/>
              <a:t> wet </a:t>
            </a:r>
            <a:r>
              <a:rPr lang="en-US" sz="2400" dirty="0" err="1"/>
              <a:t>inburgering</a:t>
            </a:r>
            <a:r>
              <a:rPr lang="en-US" sz="2400" dirty="0"/>
              <a:t>.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Wil je </a:t>
            </a:r>
            <a:r>
              <a:rPr lang="en-US" sz="2400" dirty="0" err="1"/>
              <a:t>weten</a:t>
            </a:r>
            <a:r>
              <a:rPr lang="en-US" sz="2400" dirty="0"/>
              <a:t> wat we </a:t>
            </a:r>
            <a:r>
              <a:rPr lang="en-US" sz="2400" dirty="0" err="1"/>
              <a:t>verder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je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betekenen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Nieuwsbrief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Veranderopgave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Inburgering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PostbusVOI@minszw.nl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Meer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 de website van 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Divosa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gevonden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 je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zocht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Neem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gerust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contact met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 via 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Inburgering@vng.nl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bel met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KCC via </a:t>
            </a:r>
            <a:r>
              <a:rPr lang="nl-NL" sz="20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070-373 83 93. </a:t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3962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64EF212933C4EBF98662158BBF4E2" ma:contentTypeVersion="11" ma:contentTypeDescription="Een nieuw document maken." ma:contentTypeScope="" ma:versionID="49215c7ba4f1b74790199c3ee5e41fa6">
  <xsd:schema xmlns:xsd="http://www.w3.org/2001/XMLSchema" xmlns:xs="http://www.w3.org/2001/XMLSchema" xmlns:p="http://schemas.microsoft.com/office/2006/metadata/properties" xmlns:ns2="4fd7fbdb-9dd1-4713-b41a-5160d583f2f3" xmlns:ns3="29271da0-2284-4741-8240-5804eb81db3e" targetNamespace="http://schemas.microsoft.com/office/2006/metadata/properties" ma:root="true" ma:fieldsID="a51662e2f92aa94a62299bda2b6e0423" ns2:_="" ns3:_="">
    <xsd:import namespace="4fd7fbdb-9dd1-4713-b41a-5160d583f2f3"/>
    <xsd:import namespace="29271da0-2284-4741-8240-5804eb81d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7fbdb-9dd1-4713-b41a-5160d583f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71da0-2284-4741-8240-5804eb81d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001A6-CFE2-4015-9980-C12F421C3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295A77-A205-4916-92E2-E84662F519A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9271da0-2284-4741-8240-5804eb81db3e"/>
    <ds:schemaRef ds:uri="http://purl.org/dc/elements/1.1/"/>
    <ds:schemaRef ds:uri="http://schemas.microsoft.com/office/2006/metadata/properties"/>
    <ds:schemaRef ds:uri="4fd7fbdb-9dd1-4713-b41a-5160d583f2f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462E3C-93FC-45AC-9B05-C4AD594C7CC0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388</Words>
  <Application>Microsoft Office PowerPoint</Application>
  <PresentationFormat>Breedbeeld</PresentationFormat>
  <Paragraphs>45</Paragraphs>
  <Slides>8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Avenir</vt:lpstr>
      <vt:lpstr>Calibri</vt:lpstr>
      <vt:lpstr>Calibri Light</vt:lpstr>
      <vt:lpstr>ScalaSansOT-Bold</vt:lpstr>
      <vt:lpstr>ScalaSansOT-Italic</vt:lpstr>
      <vt:lpstr>Kantoorthema</vt:lpstr>
      <vt:lpstr>PowerPoint-presentatie</vt:lpstr>
      <vt:lpstr>Kennissessies inburgering in uitvoering</vt:lpstr>
      <vt:lpstr>Programma</vt:lpstr>
      <vt:lpstr>Integrale voorwaardelijke dienstverlening   </vt:lpstr>
      <vt:lpstr>Inburgeringsproces per 1 juli 2021: gemeenten in de regierol !</vt:lpstr>
      <vt:lpstr>PowerPoint-presentatie</vt:lpstr>
      <vt:lpstr>Digitale handreiking preventie, toezicht en handhaving Onderwerpen in 2020 - basis  </vt:lpstr>
      <vt:lpstr>Tot slot: Verdere ondersteuning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Jaoualia Ouazizi</dc:creator>
  <cp:lastModifiedBy>Jaoualia Ouazizi</cp:lastModifiedBy>
  <cp:revision>2</cp:revision>
  <dcterms:created xsi:type="dcterms:W3CDTF">2020-11-11T17:43:48Z</dcterms:created>
  <dcterms:modified xsi:type="dcterms:W3CDTF">2020-11-11T20:00:54Z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0x010100F8E64EF212933C4EBF98662158BBF4E2</vt:lpwstr>
  </property>
</Properties>
</file>