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6"/>
    <a:srgbClr val="E98600"/>
    <a:srgbClr val="FF9300"/>
    <a:srgbClr val="00C4EE"/>
    <a:srgbClr val="AB7942"/>
    <a:srgbClr val="FC6645"/>
    <a:srgbClr val="6CC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973283-126C-6D41-9B25-88721521994F}" v="2" dt="2019-12-05T15:22:34.734"/>
    <p1510:client id="{87ABD1FD-DFF0-4FB3-A5B9-FE96150D3DA4}" v="3" dt="2019-12-11T18:57:08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6"/>
    <p:restoredTop sz="95728"/>
  </p:normalViewPr>
  <p:slideViewPr>
    <p:cSldViewPr snapToGrid="0" snapToObjects="1">
      <p:cViewPr varScale="1">
        <p:scale>
          <a:sx n="62" d="100"/>
          <a:sy n="62" d="100"/>
        </p:scale>
        <p:origin x="9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0405D-8996-AC44-9C6C-78912DDC9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744D50-671E-8340-B1E6-2FC9B0D79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6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1" indent="0" algn="ctr">
              <a:buNone/>
              <a:defRPr sz="1600"/>
            </a:lvl6pPr>
            <a:lvl7pPr marL="2743092" indent="0" algn="ctr">
              <a:buNone/>
              <a:defRPr sz="1600"/>
            </a:lvl7pPr>
            <a:lvl8pPr marL="3200275" indent="0" algn="ctr">
              <a:buNone/>
              <a:defRPr sz="1600"/>
            </a:lvl8pPr>
            <a:lvl9pPr marL="3657457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FECACC-DFB2-864A-9EA1-F8D0D0A8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FD8-9D21-8F48-AAC4-789B5535D78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561FAE-E1BB-0846-8B07-22690672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308B4A-4826-D449-A512-B6778996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2543-23AF-B34B-ADDD-A5B58B498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81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B3E03-90F1-1A4E-828E-1B1A364B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BE26D3-CA2C-F34D-BB6A-84566B3DA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41A7A1-2E3C-B345-851C-6DADD0E9C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FD8-9D21-8F48-AAC4-789B5535D78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3B18A8-9A6B-9D4D-8392-19AB2C84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25032B-D823-DD49-AB50-F9499D03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2543-23AF-B34B-ADDD-A5B58B498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1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0B81ED8-7B9C-4A4A-9807-8AFDDFF245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AE04B9F-F89A-924F-A57A-43B40B2ED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0CE7D3-42C4-6E41-8982-B6E28AE7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FD8-9D21-8F48-AAC4-789B5535D78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AE4785-DE4B-E94B-8F27-ED869B18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32E472-6ABB-9C4D-83E0-B826C61E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2543-23AF-B34B-ADDD-A5B58B498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36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AC940-4716-DC45-8E8D-695E5A33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384AA4-CE22-FA4A-887F-89B4F7717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EDDFEE-9AE6-0C48-9FE2-C040A6E9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FD8-9D21-8F48-AAC4-789B5535D78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85733A-E3DC-5A42-B92B-297B43DF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2FED9E-5C67-D14E-BB4C-91ECCBE6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2543-23AF-B34B-ADDD-A5B58B498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56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41966-8CBF-C646-BC03-1EC9BE89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D4622D-FF3D-B54C-B159-2C5CE7F71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9DAAD5-090D-3A4C-B58B-92D2BC8C6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FD8-9D21-8F48-AAC4-789B5535D78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30B7F8-6C9F-A949-BCB1-9B7A0DA1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0B2B9C-4C83-954D-BEE2-6D02E76F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2543-23AF-B34B-ADDD-A5B58B498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94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C2664-56DD-724F-80FB-FDC9ADBA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2E3834-61BD-2044-8F4C-4BA15CFEF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285111-96EC-304E-9B65-DA66E6909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6C83A0-F9E1-7F43-946C-AF52D41D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FD8-9D21-8F48-AAC4-789B5535D78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8FD74C-AE90-104A-8294-C104AB03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19C8AC-B690-F847-94C7-607F60CE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2543-23AF-B34B-ADDD-A5B58B498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21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61B51-5187-4F40-9D51-123FF1D0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C77D5B-B63D-2440-A45C-D8537393D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6" indent="0">
              <a:buNone/>
              <a:defRPr sz="1600" b="1"/>
            </a:lvl4pPr>
            <a:lvl5pPr marL="1828728" indent="0">
              <a:buNone/>
              <a:defRPr sz="1600" b="1"/>
            </a:lvl5pPr>
            <a:lvl6pPr marL="2285911" indent="0">
              <a:buNone/>
              <a:defRPr sz="1600" b="1"/>
            </a:lvl6pPr>
            <a:lvl7pPr marL="2743092" indent="0">
              <a:buNone/>
              <a:defRPr sz="1600" b="1"/>
            </a:lvl7pPr>
            <a:lvl8pPr marL="3200275" indent="0">
              <a:buNone/>
              <a:defRPr sz="1600" b="1"/>
            </a:lvl8pPr>
            <a:lvl9pPr marL="3657457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ADB075-A0A4-E445-A6B4-BE979957E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5F44F8-3A7C-B640-A182-D74755414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6" indent="0">
              <a:buNone/>
              <a:defRPr sz="1600" b="1"/>
            </a:lvl4pPr>
            <a:lvl5pPr marL="1828728" indent="0">
              <a:buNone/>
              <a:defRPr sz="1600" b="1"/>
            </a:lvl5pPr>
            <a:lvl6pPr marL="2285911" indent="0">
              <a:buNone/>
              <a:defRPr sz="1600" b="1"/>
            </a:lvl6pPr>
            <a:lvl7pPr marL="2743092" indent="0">
              <a:buNone/>
              <a:defRPr sz="1600" b="1"/>
            </a:lvl7pPr>
            <a:lvl8pPr marL="3200275" indent="0">
              <a:buNone/>
              <a:defRPr sz="1600" b="1"/>
            </a:lvl8pPr>
            <a:lvl9pPr marL="3657457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F33A54A-EAC2-8F48-A65B-FB3D135A5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70B4206-C9FF-EE4E-9FD3-732CD51C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FD8-9D21-8F48-AAC4-789B5535D78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8AEDECD-04E7-A84C-8CAA-2135A579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5AC2220-A109-3845-A589-953E28FE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2543-23AF-B34B-ADDD-A5B58B498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71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ABEF7-2BEB-864B-BA1C-34F43D3F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C9A76F-F52B-EE47-897A-9635FB09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FD8-9D21-8F48-AAC4-789B5535D78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46989F-0865-BD4E-9F44-9129A1EC3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6D48BF-864A-CE47-84F8-B9D7422D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2543-23AF-B34B-ADDD-A5B58B498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77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44AFAE9-D68D-C54C-A763-9727A859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FD8-9D21-8F48-AAC4-789B5535D78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053DCD9-B358-E648-BE48-295CECA6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26D1CD-3FD8-FF48-9211-F888895E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2543-23AF-B34B-ADDD-A5B58B498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71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C8D11-9F19-B84D-9179-03AF2147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383A4A-0CC1-374E-B57A-DA2E2E461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6B6583-EE3B-994A-B3F0-09988FE76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6" indent="0">
              <a:buNone/>
              <a:defRPr sz="1000"/>
            </a:lvl4pPr>
            <a:lvl5pPr marL="1828728" indent="0">
              <a:buNone/>
              <a:defRPr sz="1000"/>
            </a:lvl5pPr>
            <a:lvl6pPr marL="2285911" indent="0">
              <a:buNone/>
              <a:defRPr sz="1000"/>
            </a:lvl6pPr>
            <a:lvl7pPr marL="2743092" indent="0">
              <a:buNone/>
              <a:defRPr sz="1000"/>
            </a:lvl7pPr>
            <a:lvl8pPr marL="3200275" indent="0">
              <a:buNone/>
              <a:defRPr sz="1000"/>
            </a:lvl8pPr>
            <a:lvl9pPr marL="3657457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74D01B-2DDF-4E4F-BBBA-EF3A7C42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FD8-9D21-8F48-AAC4-789B5535D78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D3CD3C-9FC4-ED44-8CF8-9F345AE3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94A68ED-8A61-0047-ABC3-1452ECE2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2543-23AF-B34B-ADDD-A5B58B498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66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FFB33-FD92-B44A-BEA2-0DE831CF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F8F97D1-3C5E-6D40-AF22-2A4145A4C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6" indent="0">
              <a:buNone/>
              <a:defRPr sz="2000"/>
            </a:lvl4pPr>
            <a:lvl5pPr marL="1828728" indent="0">
              <a:buNone/>
              <a:defRPr sz="2000"/>
            </a:lvl5pPr>
            <a:lvl6pPr marL="2285911" indent="0">
              <a:buNone/>
              <a:defRPr sz="2000"/>
            </a:lvl6pPr>
            <a:lvl7pPr marL="2743092" indent="0">
              <a:buNone/>
              <a:defRPr sz="2000"/>
            </a:lvl7pPr>
            <a:lvl8pPr marL="3200275" indent="0">
              <a:buNone/>
              <a:defRPr sz="2000"/>
            </a:lvl8pPr>
            <a:lvl9pPr marL="3657457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EF2250C-A1B8-2B4B-A1D1-FA69BEE57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6" indent="0">
              <a:buNone/>
              <a:defRPr sz="1000"/>
            </a:lvl4pPr>
            <a:lvl5pPr marL="1828728" indent="0">
              <a:buNone/>
              <a:defRPr sz="1000"/>
            </a:lvl5pPr>
            <a:lvl6pPr marL="2285911" indent="0">
              <a:buNone/>
              <a:defRPr sz="1000"/>
            </a:lvl6pPr>
            <a:lvl7pPr marL="2743092" indent="0">
              <a:buNone/>
              <a:defRPr sz="1000"/>
            </a:lvl7pPr>
            <a:lvl8pPr marL="3200275" indent="0">
              <a:buNone/>
              <a:defRPr sz="1000"/>
            </a:lvl8pPr>
            <a:lvl9pPr marL="3657457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21A02F-D5BC-D64A-994E-CB7F8165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FD8-9D21-8F48-AAC4-789B5535D78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66E7DD-8454-4A4F-A4D6-C92C662B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88AA41-C35D-D44C-BA86-017D9460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2543-23AF-B34B-ADDD-A5B58B498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9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CA5F4F8-D92F-CC42-9086-4A3BA3D1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E2BDD4-F5EF-194E-B148-9B3135B3C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26F15A-F75B-E541-94B0-1D5891002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79FD8-9D21-8F48-AAC4-789B5535D78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114CF2-252D-DF4B-9F41-164A0BB40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A2770E-7B6D-AA44-8734-32C02678B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2543-23AF-B34B-ADDD-A5B58B498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54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64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5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8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9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1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4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5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8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6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8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33">
            <a:extLst>
              <a:ext uri="{FF2B5EF4-FFF2-40B4-BE49-F238E27FC236}">
                <a16:creationId xmlns:a16="http://schemas.microsoft.com/office/drawing/2014/main" id="{F2C9E6C4-9FBE-2F47-8788-75D30F0FE8F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57057" y="15902"/>
            <a:ext cx="1965107" cy="632789"/>
          </a:xfrm>
          <a:prstGeom prst="chevron">
            <a:avLst>
              <a:gd name="adj" fmla="val 34975"/>
            </a:avLst>
          </a:prstGeom>
          <a:solidFill>
            <a:srgbClr val="00B050"/>
          </a:solidFill>
          <a:ln w="12700" cap="rnd" algn="ctr">
            <a:solidFill>
              <a:srgbClr val="FFFFFF"/>
            </a:solidFill>
            <a:miter lim="800000"/>
            <a:headEnd/>
            <a:tailEnd/>
          </a:ln>
        </p:spPr>
        <p:txBody>
          <a:bodyPr lIns="52350" tIns="52350" rIns="52350" bIns="52350" anchor="ctr" anchorCtr="1"/>
          <a:lstStyle/>
          <a:p>
            <a:pPr algn="ctr" defTabSz="1330122">
              <a:defRPr/>
            </a:pPr>
            <a:r>
              <a:rPr lang="en-US" sz="1000" b="1" kern="0" dirty="0">
                <a:solidFill>
                  <a:schemeClr val="bg1"/>
                </a:solidFill>
              </a:rPr>
              <a:t>Besluiten vergunningaanvraag</a:t>
            </a:r>
          </a:p>
        </p:txBody>
      </p:sp>
      <p:sp>
        <p:nvSpPr>
          <p:cNvPr id="40" name="AutoShape 32">
            <a:extLst>
              <a:ext uri="{FF2B5EF4-FFF2-40B4-BE49-F238E27FC236}">
                <a16:creationId xmlns:a16="http://schemas.microsoft.com/office/drawing/2014/main" id="{BFADF4A6-7172-7142-BFDA-E87B6CFFD8B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56495" y="15063"/>
            <a:ext cx="2090844" cy="659596"/>
          </a:xfrm>
          <a:prstGeom prst="chevron">
            <a:avLst>
              <a:gd name="adj" fmla="val 34952"/>
            </a:avLst>
          </a:prstGeom>
          <a:solidFill>
            <a:srgbClr val="00B050"/>
          </a:solidFill>
          <a:ln w="12700" cap="rnd" algn="ctr">
            <a:solidFill>
              <a:srgbClr val="FFFFFF"/>
            </a:solidFill>
            <a:miter lim="800000"/>
            <a:headEnd/>
            <a:tailEnd/>
          </a:ln>
        </p:spPr>
        <p:txBody>
          <a:bodyPr lIns="52350" tIns="52350" rIns="52350" bIns="52350" anchor="ctr" anchorCtr="1"/>
          <a:lstStyle/>
          <a:p>
            <a:pPr algn="ctr" defTabSz="1330122">
              <a:defRPr/>
            </a:pPr>
            <a:r>
              <a:rPr lang="nl-NL" sz="1000" b="1" kern="0" dirty="0">
                <a:solidFill>
                  <a:schemeClr val="bg1"/>
                </a:solidFill>
              </a:rPr>
              <a:t>Intake  vergunningaanvraag</a:t>
            </a:r>
          </a:p>
        </p:txBody>
      </p:sp>
      <p:sp>
        <p:nvSpPr>
          <p:cNvPr id="41" name="AutoShape 33">
            <a:extLst>
              <a:ext uri="{FF2B5EF4-FFF2-40B4-BE49-F238E27FC236}">
                <a16:creationId xmlns:a16="http://schemas.microsoft.com/office/drawing/2014/main" id="{3D7B4AC2-DA44-984C-ACA2-4D803DE76E6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42356" y="5084"/>
            <a:ext cx="4514701" cy="659596"/>
          </a:xfrm>
          <a:prstGeom prst="chevron">
            <a:avLst>
              <a:gd name="adj" fmla="val 34975"/>
            </a:avLst>
          </a:prstGeom>
          <a:solidFill>
            <a:srgbClr val="00B050"/>
          </a:solidFill>
          <a:ln w="12700" cap="rnd" algn="ctr">
            <a:solidFill>
              <a:srgbClr val="FFFFFF"/>
            </a:solidFill>
            <a:miter lim="800000"/>
            <a:headEnd/>
            <a:tailEnd/>
          </a:ln>
        </p:spPr>
        <p:txBody>
          <a:bodyPr lIns="52350" tIns="52350" rIns="52350" bIns="52350" anchor="ctr" anchorCtr="1"/>
          <a:lstStyle/>
          <a:p>
            <a:pPr algn="ctr" defTabSz="1330122">
              <a:defRPr/>
            </a:pPr>
            <a:r>
              <a:rPr lang="nl-NL" sz="1000" b="1" kern="0" dirty="0">
                <a:solidFill>
                  <a:schemeClr val="bg1"/>
                </a:solidFill>
              </a:rPr>
              <a:t>Inhoudelijk behandelen </a:t>
            </a:r>
          </a:p>
          <a:p>
            <a:pPr algn="ctr" defTabSz="1330122">
              <a:defRPr/>
            </a:pPr>
            <a:r>
              <a:rPr lang="nl-NL" sz="1000" b="1" kern="0" dirty="0">
                <a:solidFill>
                  <a:schemeClr val="bg1"/>
                </a:solidFill>
              </a:rPr>
              <a:t>vergunningaanvraag</a:t>
            </a:r>
            <a:endParaRPr lang="en-US" sz="1000" b="1" kern="0" dirty="0">
              <a:solidFill>
                <a:schemeClr val="bg1"/>
              </a:solidFill>
            </a:endParaRPr>
          </a:p>
        </p:txBody>
      </p:sp>
      <p:sp>
        <p:nvSpPr>
          <p:cNvPr id="42" name="AutoShape 34">
            <a:extLst>
              <a:ext uri="{FF2B5EF4-FFF2-40B4-BE49-F238E27FC236}">
                <a16:creationId xmlns:a16="http://schemas.microsoft.com/office/drawing/2014/main" id="{A2408E29-2ECB-2A49-9DA8-951ED2E6EB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022164" y="15063"/>
            <a:ext cx="2100299" cy="630572"/>
          </a:xfrm>
          <a:prstGeom prst="chevron">
            <a:avLst>
              <a:gd name="adj" fmla="val 34975"/>
            </a:avLst>
          </a:prstGeom>
          <a:solidFill>
            <a:srgbClr val="00B050"/>
          </a:solidFill>
          <a:ln w="12700" cap="rnd" algn="ctr">
            <a:solidFill>
              <a:srgbClr val="FFFFFF"/>
            </a:solidFill>
            <a:miter lim="800000"/>
            <a:headEnd/>
            <a:tailEnd/>
          </a:ln>
        </p:spPr>
        <p:txBody>
          <a:bodyPr lIns="52350" tIns="52350" rIns="52350" bIns="52350" anchor="ctr" anchorCtr="1"/>
          <a:lstStyle/>
          <a:p>
            <a:pPr algn="ctr" defTabSz="1330122">
              <a:defRPr/>
            </a:pPr>
            <a:r>
              <a:rPr lang="nl-NL" sz="1000" b="1" kern="0" dirty="0">
                <a:solidFill>
                  <a:schemeClr val="bg1"/>
                </a:solidFill>
              </a:rPr>
              <a:t>Bekendmaken besluit vergunningverlening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4537A334-C143-384C-A810-F9125E7930DD}"/>
              </a:ext>
            </a:extLst>
          </p:cNvPr>
          <p:cNvSpPr txBox="1"/>
          <p:nvPr/>
        </p:nvSpPr>
        <p:spPr>
          <a:xfrm>
            <a:off x="9926751" y="6425903"/>
            <a:ext cx="229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b="1" i="1" dirty="0">
                <a:solidFill>
                  <a:srgbClr val="00B050"/>
                </a:solidFill>
              </a:rPr>
              <a:t>IV ondersteuning van het </a:t>
            </a:r>
          </a:p>
          <a:p>
            <a:pPr algn="ctr"/>
            <a:r>
              <a:rPr lang="nl-NL" sz="900" b="1" i="1" dirty="0">
                <a:solidFill>
                  <a:srgbClr val="00B050"/>
                </a:solidFill>
              </a:rPr>
              <a:t>vergunningenproces, december 2019</a:t>
            </a:r>
          </a:p>
        </p:txBody>
      </p:sp>
      <p:grpSp>
        <p:nvGrpSpPr>
          <p:cNvPr id="112" name="Groep 111">
            <a:extLst>
              <a:ext uri="{FF2B5EF4-FFF2-40B4-BE49-F238E27FC236}">
                <a16:creationId xmlns:a16="http://schemas.microsoft.com/office/drawing/2014/main" id="{252755D2-D91A-0944-B7F7-75F9BF17FC39}"/>
              </a:ext>
            </a:extLst>
          </p:cNvPr>
          <p:cNvGrpSpPr/>
          <p:nvPr/>
        </p:nvGrpSpPr>
        <p:grpSpPr>
          <a:xfrm>
            <a:off x="142003" y="4241918"/>
            <a:ext cx="1988045" cy="1275918"/>
            <a:chOff x="2493140" y="2104527"/>
            <a:chExt cx="1988045" cy="1275918"/>
          </a:xfrm>
        </p:grpSpPr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22828EEC-972B-E640-8D03-8A15D98029DA}"/>
                </a:ext>
              </a:extLst>
            </p:cNvPr>
            <p:cNvGrpSpPr/>
            <p:nvPr/>
          </p:nvGrpSpPr>
          <p:grpSpPr>
            <a:xfrm>
              <a:off x="2858180" y="2104527"/>
              <a:ext cx="1285534" cy="656980"/>
              <a:chOff x="3718855" y="1158876"/>
              <a:chExt cx="1285534" cy="656980"/>
            </a:xfrm>
          </p:grpSpPr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56BF70AC-4060-6543-9EE9-0B66A1D63E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47122" y="1229549"/>
                <a:ext cx="657267" cy="586307"/>
              </a:xfrm>
              <a:prstGeom prst="rect">
                <a:avLst/>
              </a:prstGeom>
            </p:spPr>
          </p:pic>
          <p:pic>
            <p:nvPicPr>
              <p:cNvPr id="63" name="Graphic 62">
                <a:extLst>
                  <a:ext uri="{FF2B5EF4-FFF2-40B4-BE49-F238E27FC236}">
                    <a16:creationId xmlns:a16="http://schemas.microsoft.com/office/drawing/2014/main" id="{F004C783-BF64-0A49-87A3-1C53FDBB46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18855" y="1158876"/>
                <a:ext cx="550426" cy="586307"/>
              </a:xfrm>
              <a:prstGeom prst="rect">
                <a:avLst/>
              </a:prstGeom>
            </p:spPr>
          </p:pic>
        </p:grp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BF053071-9CCC-D442-BA5E-2CE5E72EAB32}"/>
                </a:ext>
              </a:extLst>
            </p:cNvPr>
            <p:cNvSpPr txBox="1"/>
            <p:nvPr/>
          </p:nvSpPr>
          <p:spPr>
            <a:xfrm>
              <a:off x="2493140" y="2734114"/>
              <a:ext cx="19880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900" b="1" dirty="0"/>
                <a:t>De initiatiefnemer /aanvrager</a:t>
              </a:r>
            </a:p>
            <a:p>
              <a:pPr algn="ctr"/>
              <a:r>
                <a:rPr lang="nl-NL" sz="900" b="1" dirty="0"/>
                <a:t>doet een aanvraag  in het DSO;</a:t>
              </a:r>
            </a:p>
            <a:p>
              <a:pPr algn="ctr"/>
              <a:r>
                <a:rPr lang="nl-NL" sz="900" b="1" dirty="0"/>
                <a:t>het DSO maakt een project en stuurt </a:t>
              </a:r>
            </a:p>
            <a:p>
              <a:pPr algn="ctr"/>
              <a:r>
                <a:rPr lang="nl-NL" sz="900" b="1" dirty="0"/>
                <a:t>de gemeente een STAM bericht</a:t>
              </a:r>
            </a:p>
          </p:txBody>
        </p:sp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EF39B1C0-3170-C54B-8A2B-6ED70CE0776E}"/>
              </a:ext>
            </a:extLst>
          </p:cNvPr>
          <p:cNvGrpSpPr/>
          <p:nvPr/>
        </p:nvGrpSpPr>
        <p:grpSpPr>
          <a:xfrm>
            <a:off x="4254921" y="1264378"/>
            <a:ext cx="1834462" cy="1113569"/>
            <a:chOff x="6870535" y="1799826"/>
            <a:chExt cx="1834462" cy="1113569"/>
          </a:xfrm>
        </p:grpSpPr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8D957222-5A4D-6D45-8988-52D234C98116}"/>
                </a:ext>
              </a:extLst>
            </p:cNvPr>
            <p:cNvSpPr txBox="1"/>
            <p:nvPr/>
          </p:nvSpPr>
          <p:spPr>
            <a:xfrm>
              <a:off x="6870535" y="2405564"/>
              <a:ext cx="183446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900" b="1" dirty="0"/>
                <a:t>De ketenpartners geven </a:t>
              </a:r>
            </a:p>
            <a:p>
              <a:pPr algn="ctr"/>
              <a:r>
                <a:rPr lang="nl-NL" sz="900" b="1" dirty="0"/>
                <a:t>adviezen, via de samenwerkings-</a:t>
              </a:r>
            </a:p>
            <a:p>
              <a:pPr algn="ctr"/>
              <a:r>
                <a:rPr lang="nl-NL" sz="900" b="1" dirty="0"/>
                <a:t>functionaliteit van het DSO</a:t>
              </a:r>
            </a:p>
          </p:txBody>
        </p:sp>
        <p:pic>
          <p:nvPicPr>
            <p:cNvPr id="115" name="Graphic 114">
              <a:extLst>
                <a:ext uri="{FF2B5EF4-FFF2-40B4-BE49-F238E27FC236}">
                  <a16:creationId xmlns:a16="http://schemas.microsoft.com/office/drawing/2014/main" id="{0AB4C605-328A-AA42-BCA3-8B9D6D183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06951" y="1799826"/>
              <a:ext cx="636685" cy="636687"/>
            </a:xfrm>
            <a:prstGeom prst="rect">
              <a:avLst/>
            </a:prstGeom>
          </p:spPr>
        </p:pic>
      </p:grpSp>
      <p:sp>
        <p:nvSpPr>
          <p:cNvPr id="122" name="Gekromde pijl omlaag 121">
            <a:extLst>
              <a:ext uri="{FF2B5EF4-FFF2-40B4-BE49-F238E27FC236}">
                <a16:creationId xmlns:a16="http://schemas.microsoft.com/office/drawing/2014/main" id="{A1F123AD-FD93-1745-8C42-B3D860F23750}"/>
              </a:ext>
            </a:extLst>
          </p:cNvPr>
          <p:cNvSpPr/>
          <p:nvPr/>
        </p:nvSpPr>
        <p:spPr>
          <a:xfrm rot="5400000">
            <a:off x="8533153" y="1196983"/>
            <a:ext cx="372368" cy="252496"/>
          </a:xfrm>
          <a:prstGeom prst="curved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145" name="Gebogen verbindingslijn 144">
            <a:extLst>
              <a:ext uri="{FF2B5EF4-FFF2-40B4-BE49-F238E27FC236}">
                <a16:creationId xmlns:a16="http://schemas.microsoft.com/office/drawing/2014/main" id="{3F3E9A78-F570-054F-9333-443A21C0B275}"/>
              </a:ext>
            </a:extLst>
          </p:cNvPr>
          <p:cNvCxnSpPr>
            <a:cxnSpLocks/>
            <a:stCxn id="90" idx="6"/>
            <a:endCxn id="93" idx="2"/>
          </p:cNvCxnSpPr>
          <p:nvPr/>
        </p:nvCxnSpPr>
        <p:spPr>
          <a:xfrm flipV="1">
            <a:off x="1205831" y="2392527"/>
            <a:ext cx="849662" cy="1612008"/>
          </a:xfrm>
          <a:prstGeom prst="bentConnector3">
            <a:avLst>
              <a:gd name="adj1" fmla="val 50000"/>
            </a:avLst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7" name="Gebogen verbindingslijn 146">
            <a:extLst>
              <a:ext uri="{FF2B5EF4-FFF2-40B4-BE49-F238E27FC236}">
                <a16:creationId xmlns:a16="http://schemas.microsoft.com/office/drawing/2014/main" id="{0E6A6A51-890A-4B4E-BB48-EE08A2BE462E}"/>
              </a:ext>
            </a:extLst>
          </p:cNvPr>
          <p:cNvCxnSpPr>
            <a:cxnSpLocks/>
            <a:stCxn id="93" idx="6"/>
            <a:endCxn id="94" idx="0"/>
          </p:cNvCxnSpPr>
          <p:nvPr/>
        </p:nvCxnSpPr>
        <p:spPr>
          <a:xfrm>
            <a:off x="2492349" y="2392527"/>
            <a:ext cx="1391065" cy="625136"/>
          </a:xfrm>
          <a:prstGeom prst="bentConnector2">
            <a:avLst/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9" name="Gebogen verbindingslijn 148">
            <a:extLst>
              <a:ext uri="{FF2B5EF4-FFF2-40B4-BE49-F238E27FC236}">
                <a16:creationId xmlns:a16="http://schemas.microsoft.com/office/drawing/2014/main" id="{21AA696F-B4DD-1D44-8FCC-4D3E58C98339}"/>
              </a:ext>
            </a:extLst>
          </p:cNvPr>
          <p:cNvCxnSpPr>
            <a:cxnSpLocks/>
            <a:stCxn id="94" idx="6"/>
          </p:cNvCxnSpPr>
          <p:nvPr/>
        </p:nvCxnSpPr>
        <p:spPr>
          <a:xfrm flipV="1">
            <a:off x="4101842" y="2655624"/>
            <a:ext cx="882475" cy="557911"/>
          </a:xfrm>
          <a:prstGeom prst="bentConnector3">
            <a:avLst>
              <a:gd name="adj1" fmla="val 50000"/>
            </a:avLst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3" name="Gebogen verbindingslijn 152">
            <a:extLst>
              <a:ext uri="{FF2B5EF4-FFF2-40B4-BE49-F238E27FC236}">
                <a16:creationId xmlns:a16="http://schemas.microsoft.com/office/drawing/2014/main" id="{F54FDD14-E09C-A44E-967B-9D6E3A5D6EA2}"/>
              </a:ext>
            </a:extLst>
          </p:cNvPr>
          <p:cNvCxnSpPr>
            <a:cxnSpLocks/>
            <a:stCxn id="95" idx="6"/>
            <a:endCxn id="96" idx="2"/>
          </p:cNvCxnSpPr>
          <p:nvPr/>
        </p:nvCxnSpPr>
        <p:spPr>
          <a:xfrm>
            <a:off x="5385936" y="2657936"/>
            <a:ext cx="544755" cy="2093176"/>
          </a:xfrm>
          <a:prstGeom prst="bentConnector3">
            <a:avLst>
              <a:gd name="adj1" fmla="val 50000"/>
            </a:avLst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5" name="Gebogen verbindingslijn 154">
            <a:extLst>
              <a:ext uri="{FF2B5EF4-FFF2-40B4-BE49-F238E27FC236}">
                <a16:creationId xmlns:a16="http://schemas.microsoft.com/office/drawing/2014/main" id="{06A56316-B997-434A-9775-9ED2D695F9D1}"/>
              </a:ext>
            </a:extLst>
          </p:cNvPr>
          <p:cNvCxnSpPr>
            <a:cxnSpLocks/>
            <a:stCxn id="96" idx="6"/>
            <a:endCxn id="97" idx="2"/>
          </p:cNvCxnSpPr>
          <p:nvPr/>
        </p:nvCxnSpPr>
        <p:spPr>
          <a:xfrm flipV="1">
            <a:off x="6367547" y="2085466"/>
            <a:ext cx="1134338" cy="2665646"/>
          </a:xfrm>
          <a:prstGeom prst="bentConnector3">
            <a:avLst>
              <a:gd name="adj1" fmla="val 50000"/>
            </a:avLst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7" name="Gekromde pijl omlaag 116">
            <a:extLst>
              <a:ext uri="{FF2B5EF4-FFF2-40B4-BE49-F238E27FC236}">
                <a16:creationId xmlns:a16="http://schemas.microsoft.com/office/drawing/2014/main" id="{06BD4582-500B-1E44-B14F-DEDA8C8887DB}"/>
              </a:ext>
            </a:extLst>
          </p:cNvPr>
          <p:cNvSpPr/>
          <p:nvPr/>
        </p:nvSpPr>
        <p:spPr>
          <a:xfrm rot="5400000">
            <a:off x="4769388" y="3991570"/>
            <a:ext cx="372368" cy="252496"/>
          </a:xfrm>
          <a:prstGeom prst="curved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7" name="Gekromde pijl omlaag 126">
            <a:extLst>
              <a:ext uri="{FF2B5EF4-FFF2-40B4-BE49-F238E27FC236}">
                <a16:creationId xmlns:a16="http://schemas.microsoft.com/office/drawing/2014/main" id="{7967C834-12E2-DC47-8A93-E133D5F0EE95}"/>
              </a:ext>
            </a:extLst>
          </p:cNvPr>
          <p:cNvSpPr/>
          <p:nvPr/>
        </p:nvSpPr>
        <p:spPr>
          <a:xfrm rot="5400000">
            <a:off x="5840075" y="1577162"/>
            <a:ext cx="372368" cy="252496"/>
          </a:xfrm>
          <a:prstGeom prst="curved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8" name="Gekromde pijl omlaag 127">
            <a:extLst>
              <a:ext uri="{FF2B5EF4-FFF2-40B4-BE49-F238E27FC236}">
                <a16:creationId xmlns:a16="http://schemas.microsoft.com/office/drawing/2014/main" id="{5DFA28E4-FEAE-6E4F-BF6D-7D4DD5CBCE46}"/>
              </a:ext>
            </a:extLst>
          </p:cNvPr>
          <p:cNvSpPr/>
          <p:nvPr/>
        </p:nvSpPr>
        <p:spPr>
          <a:xfrm rot="5400000">
            <a:off x="7011624" y="5410746"/>
            <a:ext cx="372368" cy="252496"/>
          </a:xfrm>
          <a:prstGeom prst="curved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121" name="Groep 120">
            <a:extLst>
              <a:ext uri="{FF2B5EF4-FFF2-40B4-BE49-F238E27FC236}">
                <a16:creationId xmlns:a16="http://schemas.microsoft.com/office/drawing/2014/main" id="{BCA839DC-7EC3-FA4A-A0AB-BE269D355A16}"/>
              </a:ext>
            </a:extLst>
          </p:cNvPr>
          <p:cNvGrpSpPr/>
          <p:nvPr/>
        </p:nvGrpSpPr>
        <p:grpSpPr>
          <a:xfrm>
            <a:off x="1051681" y="852284"/>
            <a:ext cx="2678777" cy="1529466"/>
            <a:chOff x="3749393" y="613732"/>
            <a:chExt cx="2678777" cy="1529466"/>
          </a:xfrm>
        </p:grpSpPr>
        <p:sp>
          <p:nvSpPr>
            <p:cNvPr id="83" name="Tekstvak 82">
              <a:extLst>
                <a:ext uri="{FF2B5EF4-FFF2-40B4-BE49-F238E27FC236}">
                  <a16:creationId xmlns:a16="http://schemas.microsoft.com/office/drawing/2014/main" id="{66D89145-BB33-4F4E-9ABB-A4AF3D577F6A}"/>
                </a:ext>
              </a:extLst>
            </p:cNvPr>
            <p:cNvSpPr txBox="1"/>
            <p:nvPr/>
          </p:nvSpPr>
          <p:spPr>
            <a:xfrm>
              <a:off x="3749393" y="1219868"/>
              <a:ext cx="26787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900" b="1" dirty="0"/>
                <a:t>De ingediende aanvraag wordt via het STAM koppelvlak  vanuit het DSO ontvangen en bij de gemeente als zaak geregistreerd in hun VTH- systeem en  wordt in behandeling genomen</a:t>
              </a:r>
            </a:p>
            <a:p>
              <a:pPr algn="ctr"/>
              <a:endParaRPr lang="nl-NL" sz="900" b="1" dirty="0"/>
            </a:p>
            <a:p>
              <a:pPr algn="ctr"/>
              <a:endParaRPr lang="nl-NL" sz="900" b="1" dirty="0"/>
            </a:p>
          </p:txBody>
        </p: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A0001BFB-B0C7-6941-8156-7A154296E483}"/>
                </a:ext>
              </a:extLst>
            </p:cNvPr>
            <p:cNvGrpSpPr/>
            <p:nvPr/>
          </p:nvGrpSpPr>
          <p:grpSpPr>
            <a:xfrm>
              <a:off x="4086662" y="613732"/>
              <a:ext cx="1983120" cy="555785"/>
              <a:chOff x="-63902" y="4153855"/>
              <a:chExt cx="1983119" cy="555785"/>
            </a:xfrm>
          </p:grpSpPr>
          <p:pic>
            <p:nvPicPr>
              <p:cNvPr id="79" name="Graphic 78">
                <a:extLst>
                  <a:ext uri="{FF2B5EF4-FFF2-40B4-BE49-F238E27FC236}">
                    <a16:creationId xmlns:a16="http://schemas.microsoft.com/office/drawing/2014/main" id="{7730EC01-2893-FD49-A445-E6474D35D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-63902" y="4192076"/>
                <a:ext cx="624224" cy="450825"/>
              </a:xfrm>
              <a:prstGeom prst="rect">
                <a:avLst/>
              </a:prstGeom>
            </p:spPr>
          </p:pic>
          <p:pic>
            <p:nvPicPr>
              <p:cNvPr id="134" name="Graphic 133">
                <a:extLst>
                  <a:ext uri="{FF2B5EF4-FFF2-40B4-BE49-F238E27FC236}">
                    <a16:creationId xmlns:a16="http://schemas.microsoft.com/office/drawing/2014/main" id="{BE99F723-7D9D-F64D-9440-6C06096CB0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301123" y="4153855"/>
                <a:ext cx="618094" cy="517468"/>
              </a:xfrm>
              <a:prstGeom prst="rect">
                <a:avLst/>
              </a:prstGeom>
            </p:spPr>
          </p:pic>
          <p:pic>
            <p:nvPicPr>
              <p:cNvPr id="132" name="Afbeelding 131">
                <a:extLst>
                  <a:ext uri="{FF2B5EF4-FFF2-40B4-BE49-F238E27FC236}">
                    <a16:creationId xmlns:a16="http://schemas.microsoft.com/office/drawing/2014/main" id="{67E9EB90-EEB6-3C4C-BE37-23E48AB2F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6111" y="4206071"/>
                <a:ext cx="563148" cy="503569"/>
              </a:xfrm>
              <a:prstGeom prst="rect">
                <a:avLst/>
              </a:prstGeom>
              <a:ln w="38100">
                <a:prstDash val="sysDash"/>
                <a:headEnd type="none" w="med" len="med"/>
                <a:tailEnd type="triangle" w="med" len="med"/>
              </a:ln>
            </p:spPr>
          </p:pic>
        </p:grpSp>
      </p:grp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2A01ADD7-FD72-314F-AB6F-6407784CD64E}"/>
              </a:ext>
            </a:extLst>
          </p:cNvPr>
          <p:cNvGrpSpPr/>
          <p:nvPr/>
        </p:nvGrpSpPr>
        <p:grpSpPr>
          <a:xfrm>
            <a:off x="2566904" y="3535431"/>
            <a:ext cx="2279474" cy="1355556"/>
            <a:chOff x="5422679" y="3149359"/>
            <a:chExt cx="2279474" cy="1355556"/>
          </a:xfrm>
        </p:grpSpPr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914C5DBE-BE23-5F42-8401-9721590A03E6}"/>
                </a:ext>
              </a:extLst>
            </p:cNvPr>
            <p:cNvSpPr txBox="1"/>
            <p:nvPr/>
          </p:nvSpPr>
          <p:spPr>
            <a:xfrm>
              <a:off x="5422679" y="3720085"/>
              <a:ext cx="227947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900" b="1" dirty="0"/>
                <a:t>De gemeente beoordeelt zelf de aanvraag en vraagt  adviezen aan de ketenpartners, via de samenwerkingsfunctionaliteit</a:t>
              </a:r>
            </a:p>
            <a:p>
              <a:pPr algn="ctr"/>
              <a:r>
                <a:rPr lang="nl-NL" sz="900" b="1" dirty="0"/>
                <a:t>van het DSO, voor het </a:t>
              </a:r>
            </a:p>
            <a:p>
              <a:pPr algn="ctr"/>
              <a:r>
                <a:rPr lang="nl-NL" sz="900" b="1" dirty="0"/>
                <a:t>betreffende DSO project</a:t>
              </a:r>
            </a:p>
          </p:txBody>
        </p:sp>
        <p:grpSp>
          <p:nvGrpSpPr>
            <p:cNvPr id="72" name="Groep 71">
              <a:extLst>
                <a:ext uri="{FF2B5EF4-FFF2-40B4-BE49-F238E27FC236}">
                  <a16:creationId xmlns:a16="http://schemas.microsoft.com/office/drawing/2014/main" id="{2AF60BDF-E7F5-6744-8CEB-86B75D55D73A}"/>
                </a:ext>
              </a:extLst>
            </p:cNvPr>
            <p:cNvGrpSpPr/>
            <p:nvPr/>
          </p:nvGrpSpPr>
          <p:grpSpPr>
            <a:xfrm>
              <a:off x="5999268" y="3149359"/>
              <a:ext cx="1246338" cy="587135"/>
              <a:chOff x="5857379" y="4055516"/>
              <a:chExt cx="1246338" cy="587135"/>
            </a:xfrm>
          </p:grpSpPr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9D9D9E14-AFE6-DA40-B8E9-94E542C45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16582" y="4055516"/>
                <a:ext cx="587135" cy="587135"/>
              </a:xfrm>
              <a:prstGeom prst="rect">
                <a:avLst/>
              </a:prstGeom>
            </p:spPr>
          </p:pic>
          <p:pic>
            <p:nvPicPr>
              <p:cNvPr id="136" name="Afbeelding 135">
                <a:extLst>
                  <a:ext uri="{FF2B5EF4-FFF2-40B4-BE49-F238E27FC236}">
                    <a16:creationId xmlns:a16="http://schemas.microsoft.com/office/drawing/2014/main" id="{D3C51A45-3BCE-824B-97E9-CC377BF8B7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57379" y="4055516"/>
                <a:ext cx="563148" cy="503569"/>
              </a:xfrm>
              <a:prstGeom prst="rect">
                <a:avLst/>
              </a:prstGeom>
            </p:spPr>
          </p:pic>
        </p:grp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5CD6BC6B-4112-374F-AB93-73EC96061B31}"/>
              </a:ext>
            </a:extLst>
          </p:cNvPr>
          <p:cNvGrpSpPr/>
          <p:nvPr/>
        </p:nvGrpSpPr>
        <p:grpSpPr>
          <a:xfrm>
            <a:off x="5414470" y="4988724"/>
            <a:ext cx="1732821" cy="1122176"/>
            <a:chOff x="9382620" y="803587"/>
            <a:chExt cx="1732821" cy="1122176"/>
          </a:xfrm>
        </p:grpSpPr>
        <p:sp>
          <p:nvSpPr>
            <p:cNvPr id="92" name="Tekstvak 91">
              <a:extLst>
                <a:ext uri="{FF2B5EF4-FFF2-40B4-BE49-F238E27FC236}">
                  <a16:creationId xmlns:a16="http://schemas.microsoft.com/office/drawing/2014/main" id="{4F4082E6-45C9-F84C-9726-8AF36F9080C0}"/>
                </a:ext>
              </a:extLst>
            </p:cNvPr>
            <p:cNvSpPr txBox="1"/>
            <p:nvPr/>
          </p:nvSpPr>
          <p:spPr>
            <a:xfrm>
              <a:off x="9382620" y="1417932"/>
              <a:ext cx="173282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900" b="1" dirty="0"/>
                <a:t>Er worden nieuwe documenten </a:t>
              </a:r>
            </a:p>
            <a:p>
              <a:pPr algn="ctr"/>
              <a:r>
                <a:rPr lang="nl-NL" sz="900" b="1" dirty="0"/>
                <a:t>toegevoegd, door de initiatiefnemer, in het DSO</a:t>
              </a:r>
            </a:p>
          </p:txBody>
        </p:sp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D838E445-D5DC-054C-8C69-4934036B9808}"/>
                </a:ext>
              </a:extLst>
            </p:cNvPr>
            <p:cNvGrpSpPr/>
            <p:nvPr/>
          </p:nvGrpSpPr>
          <p:grpSpPr>
            <a:xfrm>
              <a:off x="9611981" y="803587"/>
              <a:ext cx="1283679" cy="603684"/>
              <a:chOff x="8826376" y="799588"/>
              <a:chExt cx="1283679" cy="603684"/>
            </a:xfrm>
          </p:grpSpPr>
          <p:pic>
            <p:nvPicPr>
              <p:cNvPr id="88" name="Graphic 87">
                <a:extLst>
                  <a:ext uri="{FF2B5EF4-FFF2-40B4-BE49-F238E27FC236}">
                    <a16:creationId xmlns:a16="http://schemas.microsoft.com/office/drawing/2014/main" id="{9A3ACB21-7FB8-1B4F-95E3-8A342333B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826376" y="799588"/>
                <a:ext cx="572604" cy="572604"/>
              </a:xfrm>
              <a:prstGeom prst="rect">
                <a:avLst/>
              </a:prstGeom>
            </p:spPr>
          </p:pic>
          <p:pic>
            <p:nvPicPr>
              <p:cNvPr id="138" name="Graphic 137">
                <a:extLst>
                  <a:ext uri="{FF2B5EF4-FFF2-40B4-BE49-F238E27FC236}">
                    <a16:creationId xmlns:a16="http://schemas.microsoft.com/office/drawing/2014/main" id="{7931FA03-4789-E941-903E-65A02100F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451860" y="816137"/>
                <a:ext cx="658195" cy="587135"/>
              </a:xfrm>
              <a:prstGeom prst="rect">
                <a:avLst/>
              </a:prstGeom>
            </p:spPr>
          </p:pic>
        </p:grpSp>
      </p:grpSp>
      <p:grpSp>
        <p:nvGrpSpPr>
          <p:cNvPr id="269" name="Groep 268">
            <a:extLst>
              <a:ext uri="{FF2B5EF4-FFF2-40B4-BE49-F238E27FC236}">
                <a16:creationId xmlns:a16="http://schemas.microsoft.com/office/drawing/2014/main" id="{BD0FE7A0-9B5B-9B40-BB87-F2644613B46F}"/>
              </a:ext>
            </a:extLst>
          </p:cNvPr>
          <p:cNvGrpSpPr/>
          <p:nvPr/>
        </p:nvGrpSpPr>
        <p:grpSpPr>
          <a:xfrm>
            <a:off x="6358242" y="814538"/>
            <a:ext cx="2361095" cy="1187061"/>
            <a:chOff x="8231372" y="950067"/>
            <a:chExt cx="2361095" cy="1187061"/>
          </a:xfrm>
        </p:grpSpPr>
        <p:sp>
          <p:nvSpPr>
            <p:cNvPr id="104" name="Tekstvak 103">
              <a:extLst>
                <a:ext uri="{FF2B5EF4-FFF2-40B4-BE49-F238E27FC236}">
                  <a16:creationId xmlns:a16="http://schemas.microsoft.com/office/drawing/2014/main" id="{6706CBCD-C3B4-8C4F-AA74-18B3F868FCB3}"/>
                </a:ext>
              </a:extLst>
            </p:cNvPr>
            <p:cNvSpPr txBox="1"/>
            <p:nvPr/>
          </p:nvSpPr>
          <p:spPr>
            <a:xfrm>
              <a:off x="8231372" y="1490797"/>
              <a:ext cx="2361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900" b="1" dirty="0"/>
                <a:t>Er worden nieuwe documenten ontvangen, via het DSO, in het VTH-systeem van de gemeente; deze worden beoordeeld. </a:t>
              </a:r>
            </a:p>
            <a:p>
              <a:pPr algn="ctr"/>
              <a:endParaRPr lang="nl-NL" sz="900" b="1" dirty="0"/>
            </a:p>
          </p:txBody>
        </p:sp>
        <p:grpSp>
          <p:nvGrpSpPr>
            <p:cNvPr id="142" name="Groep 141">
              <a:extLst>
                <a:ext uri="{FF2B5EF4-FFF2-40B4-BE49-F238E27FC236}">
                  <a16:creationId xmlns:a16="http://schemas.microsoft.com/office/drawing/2014/main" id="{08CF3230-0C2C-5D4F-A80E-06F4F0B4D704}"/>
                </a:ext>
              </a:extLst>
            </p:cNvPr>
            <p:cNvGrpSpPr/>
            <p:nvPr/>
          </p:nvGrpSpPr>
          <p:grpSpPr>
            <a:xfrm>
              <a:off x="8386283" y="950067"/>
              <a:ext cx="1895745" cy="517468"/>
              <a:chOff x="-255303" y="4122408"/>
              <a:chExt cx="1895744" cy="517468"/>
            </a:xfrm>
          </p:grpSpPr>
          <p:pic>
            <p:nvPicPr>
              <p:cNvPr id="156" name="Graphic 155">
                <a:extLst>
                  <a:ext uri="{FF2B5EF4-FFF2-40B4-BE49-F238E27FC236}">
                    <a16:creationId xmlns:a16="http://schemas.microsoft.com/office/drawing/2014/main" id="{20B6927D-746B-7347-A059-24605160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86388" y="4163222"/>
                <a:ext cx="603476" cy="435841"/>
              </a:xfrm>
              <a:prstGeom prst="rect">
                <a:avLst/>
              </a:prstGeom>
            </p:spPr>
          </p:pic>
          <p:pic>
            <p:nvPicPr>
              <p:cNvPr id="152" name="Graphic 151">
                <a:extLst>
                  <a:ext uri="{FF2B5EF4-FFF2-40B4-BE49-F238E27FC236}">
                    <a16:creationId xmlns:a16="http://schemas.microsoft.com/office/drawing/2014/main" id="{1D454AC9-1107-6F46-A09B-3C383188D3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22347" y="4122408"/>
                <a:ext cx="618094" cy="517468"/>
              </a:xfrm>
              <a:prstGeom prst="rect">
                <a:avLst/>
              </a:prstGeom>
            </p:spPr>
          </p:pic>
          <p:pic>
            <p:nvPicPr>
              <p:cNvPr id="150" name="Afbeelding 149">
                <a:extLst>
                  <a:ext uri="{FF2B5EF4-FFF2-40B4-BE49-F238E27FC236}">
                    <a16:creationId xmlns:a16="http://schemas.microsoft.com/office/drawing/2014/main" id="{6A6F647A-48E3-6748-A0E2-AC4615523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255303" y="4134861"/>
                <a:ext cx="563148" cy="503569"/>
              </a:xfrm>
              <a:prstGeom prst="rect">
                <a:avLst/>
              </a:prstGeom>
              <a:ln w="38100">
                <a:headEnd type="none" w="med" len="med"/>
                <a:tailEnd type="triangle" w="med" len="med"/>
              </a:ln>
            </p:spPr>
          </p:pic>
        </p:grpSp>
      </p:grpSp>
      <p:grpSp>
        <p:nvGrpSpPr>
          <p:cNvPr id="256" name="Groep 255">
            <a:extLst>
              <a:ext uri="{FF2B5EF4-FFF2-40B4-BE49-F238E27FC236}">
                <a16:creationId xmlns:a16="http://schemas.microsoft.com/office/drawing/2014/main" id="{EB6ACE1B-9FC1-AE4C-8412-CB3E6F29E1E4}"/>
              </a:ext>
            </a:extLst>
          </p:cNvPr>
          <p:cNvGrpSpPr/>
          <p:nvPr/>
        </p:nvGrpSpPr>
        <p:grpSpPr>
          <a:xfrm>
            <a:off x="8177919" y="3411862"/>
            <a:ext cx="1748832" cy="1338198"/>
            <a:chOff x="1749304" y="5287412"/>
            <a:chExt cx="1748832" cy="1338198"/>
          </a:xfrm>
        </p:grpSpPr>
        <p:sp>
          <p:nvSpPr>
            <p:cNvPr id="257" name="Tekstvak 256">
              <a:extLst>
                <a:ext uri="{FF2B5EF4-FFF2-40B4-BE49-F238E27FC236}">
                  <a16:creationId xmlns:a16="http://schemas.microsoft.com/office/drawing/2014/main" id="{A41E5E55-51EB-604C-8C9F-0148FF65BF09}"/>
                </a:ext>
              </a:extLst>
            </p:cNvPr>
            <p:cNvSpPr txBox="1"/>
            <p:nvPr/>
          </p:nvSpPr>
          <p:spPr>
            <a:xfrm>
              <a:off x="1749304" y="5840780"/>
              <a:ext cx="174883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900" b="1" dirty="0"/>
                <a:t>De gemeente stelt een besluit op en communiceert </a:t>
              </a:r>
            </a:p>
            <a:p>
              <a:pPr algn="ctr"/>
              <a:r>
                <a:rPr lang="nl-NL" sz="900" b="1" dirty="0"/>
                <a:t>dit met de aanvrager; digitaal via eigen loket of via mijnoverheid</a:t>
              </a:r>
            </a:p>
          </p:txBody>
        </p:sp>
        <p:pic>
          <p:nvPicPr>
            <p:cNvPr id="258" name="Afbeelding 257">
              <a:extLst>
                <a:ext uri="{FF2B5EF4-FFF2-40B4-BE49-F238E27FC236}">
                  <a16:creationId xmlns:a16="http://schemas.microsoft.com/office/drawing/2014/main" id="{3592EC87-1F18-8549-A137-9B643B924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78081" y="5287412"/>
              <a:ext cx="563148" cy="503569"/>
            </a:xfrm>
            <a:prstGeom prst="rect">
              <a:avLst/>
            </a:prstGeom>
          </p:spPr>
        </p:pic>
      </p:grpSp>
      <p:sp>
        <p:nvSpPr>
          <p:cNvPr id="309" name="Ovaal 308">
            <a:extLst>
              <a:ext uri="{FF2B5EF4-FFF2-40B4-BE49-F238E27FC236}">
                <a16:creationId xmlns:a16="http://schemas.microsoft.com/office/drawing/2014/main" id="{63859C89-3782-7749-817D-278E3B31EDFC}"/>
              </a:ext>
            </a:extLst>
          </p:cNvPr>
          <p:cNvSpPr/>
          <p:nvPr/>
        </p:nvSpPr>
        <p:spPr>
          <a:xfrm>
            <a:off x="10798474" y="4613530"/>
            <a:ext cx="436856" cy="39174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310" name="Gebogen verbindingslijn 309">
            <a:extLst>
              <a:ext uri="{FF2B5EF4-FFF2-40B4-BE49-F238E27FC236}">
                <a16:creationId xmlns:a16="http://schemas.microsoft.com/office/drawing/2014/main" id="{EA8E9589-AF7B-AE49-B110-A85606B4E037}"/>
              </a:ext>
            </a:extLst>
          </p:cNvPr>
          <p:cNvCxnSpPr>
            <a:cxnSpLocks/>
            <a:stCxn id="98" idx="6"/>
            <a:endCxn id="309" idx="2"/>
          </p:cNvCxnSpPr>
          <p:nvPr/>
        </p:nvCxnSpPr>
        <p:spPr>
          <a:xfrm>
            <a:off x="9312257" y="3085214"/>
            <a:ext cx="1486217" cy="1724188"/>
          </a:xfrm>
          <a:prstGeom prst="bentConnector3">
            <a:avLst>
              <a:gd name="adj1" fmla="val 64797"/>
            </a:avLst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3" name="Gebogen verbindingslijn 322">
            <a:extLst>
              <a:ext uri="{FF2B5EF4-FFF2-40B4-BE49-F238E27FC236}">
                <a16:creationId xmlns:a16="http://schemas.microsoft.com/office/drawing/2014/main" id="{DB1F765A-B52C-8640-90B5-8D5A751286DD}"/>
              </a:ext>
            </a:extLst>
          </p:cNvPr>
          <p:cNvCxnSpPr>
            <a:cxnSpLocks/>
            <a:endCxn id="98" idx="2"/>
          </p:cNvCxnSpPr>
          <p:nvPr/>
        </p:nvCxnSpPr>
        <p:spPr>
          <a:xfrm>
            <a:off x="7784899" y="2063982"/>
            <a:ext cx="1090502" cy="1021232"/>
          </a:xfrm>
          <a:prstGeom prst="bentConnector3">
            <a:avLst>
              <a:gd name="adj1" fmla="val 50000"/>
            </a:avLst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0" name="Ovaal 89">
            <a:extLst>
              <a:ext uri="{FF2B5EF4-FFF2-40B4-BE49-F238E27FC236}">
                <a16:creationId xmlns:a16="http://schemas.microsoft.com/office/drawing/2014/main" id="{10DDF11E-A5BB-B045-B273-7FC8AD5E4D1B}"/>
              </a:ext>
            </a:extLst>
          </p:cNvPr>
          <p:cNvSpPr/>
          <p:nvPr/>
        </p:nvSpPr>
        <p:spPr>
          <a:xfrm>
            <a:off x="768975" y="3808663"/>
            <a:ext cx="436856" cy="3917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3" name="Ovaal 92">
            <a:extLst>
              <a:ext uri="{FF2B5EF4-FFF2-40B4-BE49-F238E27FC236}">
                <a16:creationId xmlns:a16="http://schemas.microsoft.com/office/drawing/2014/main" id="{8ADCC79A-A959-3741-B23C-2DB4CC099F0E}"/>
              </a:ext>
            </a:extLst>
          </p:cNvPr>
          <p:cNvSpPr/>
          <p:nvPr/>
        </p:nvSpPr>
        <p:spPr>
          <a:xfrm>
            <a:off x="2055493" y="2196655"/>
            <a:ext cx="436856" cy="3917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4" name="Ovaal 93">
            <a:extLst>
              <a:ext uri="{FF2B5EF4-FFF2-40B4-BE49-F238E27FC236}">
                <a16:creationId xmlns:a16="http://schemas.microsoft.com/office/drawing/2014/main" id="{18757D2F-4361-E84E-AA35-17720ABF4BF8}"/>
              </a:ext>
            </a:extLst>
          </p:cNvPr>
          <p:cNvSpPr/>
          <p:nvPr/>
        </p:nvSpPr>
        <p:spPr>
          <a:xfrm>
            <a:off x="3664986" y="3017663"/>
            <a:ext cx="436856" cy="3917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5" name="Ovaal 94">
            <a:extLst>
              <a:ext uri="{FF2B5EF4-FFF2-40B4-BE49-F238E27FC236}">
                <a16:creationId xmlns:a16="http://schemas.microsoft.com/office/drawing/2014/main" id="{3FBCA19C-7F1C-1345-A296-D0441FF4C6B0}"/>
              </a:ext>
            </a:extLst>
          </p:cNvPr>
          <p:cNvSpPr/>
          <p:nvPr/>
        </p:nvSpPr>
        <p:spPr>
          <a:xfrm>
            <a:off x="4949080" y="2462064"/>
            <a:ext cx="436856" cy="3917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6" name="Ovaal 95">
            <a:extLst>
              <a:ext uri="{FF2B5EF4-FFF2-40B4-BE49-F238E27FC236}">
                <a16:creationId xmlns:a16="http://schemas.microsoft.com/office/drawing/2014/main" id="{DF9E6B85-CAA7-D444-8256-0FD8964C9D69}"/>
              </a:ext>
            </a:extLst>
          </p:cNvPr>
          <p:cNvSpPr/>
          <p:nvPr/>
        </p:nvSpPr>
        <p:spPr>
          <a:xfrm>
            <a:off x="5930691" y="4555240"/>
            <a:ext cx="436856" cy="3917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7" name="Ovaal 96">
            <a:extLst>
              <a:ext uri="{FF2B5EF4-FFF2-40B4-BE49-F238E27FC236}">
                <a16:creationId xmlns:a16="http://schemas.microsoft.com/office/drawing/2014/main" id="{A01B24A7-4766-9441-81E6-48EFB113ED9A}"/>
              </a:ext>
            </a:extLst>
          </p:cNvPr>
          <p:cNvSpPr/>
          <p:nvPr/>
        </p:nvSpPr>
        <p:spPr>
          <a:xfrm>
            <a:off x="7501885" y="1889594"/>
            <a:ext cx="436856" cy="3917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8" name="Ovaal 97">
            <a:extLst>
              <a:ext uri="{FF2B5EF4-FFF2-40B4-BE49-F238E27FC236}">
                <a16:creationId xmlns:a16="http://schemas.microsoft.com/office/drawing/2014/main" id="{AD7D624A-3FBA-E04D-BF0B-E87BB30E624A}"/>
              </a:ext>
            </a:extLst>
          </p:cNvPr>
          <p:cNvSpPr/>
          <p:nvPr/>
        </p:nvSpPr>
        <p:spPr>
          <a:xfrm>
            <a:off x="8875401" y="2889342"/>
            <a:ext cx="436856" cy="3917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53" name="Groep 52">
            <a:extLst>
              <a:ext uri="{FF2B5EF4-FFF2-40B4-BE49-F238E27FC236}">
                <a16:creationId xmlns:a16="http://schemas.microsoft.com/office/drawing/2014/main" id="{F9753AC9-13FA-954B-9A1E-506FC81D6862}"/>
              </a:ext>
            </a:extLst>
          </p:cNvPr>
          <p:cNvGrpSpPr/>
          <p:nvPr/>
        </p:nvGrpSpPr>
        <p:grpSpPr>
          <a:xfrm>
            <a:off x="2938602" y="5582624"/>
            <a:ext cx="1713931" cy="1097195"/>
            <a:chOff x="10298730" y="5148859"/>
            <a:chExt cx="1713931" cy="1097195"/>
          </a:xfrm>
        </p:grpSpPr>
        <p:grpSp>
          <p:nvGrpSpPr>
            <p:cNvPr id="118" name="Groep 117">
              <a:extLst>
                <a:ext uri="{FF2B5EF4-FFF2-40B4-BE49-F238E27FC236}">
                  <a16:creationId xmlns:a16="http://schemas.microsoft.com/office/drawing/2014/main" id="{907E9519-591A-4446-99A5-6BB89927C0BE}"/>
                </a:ext>
              </a:extLst>
            </p:cNvPr>
            <p:cNvGrpSpPr/>
            <p:nvPr/>
          </p:nvGrpSpPr>
          <p:grpSpPr>
            <a:xfrm>
              <a:off x="10298730" y="5148859"/>
              <a:ext cx="1713931" cy="1097195"/>
              <a:chOff x="2124803" y="5287412"/>
              <a:chExt cx="1713931" cy="1097195"/>
            </a:xfrm>
          </p:grpSpPr>
          <p:sp>
            <p:nvSpPr>
              <p:cNvPr id="119" name="Tekstvak 118">
                <a:extLst>
                  <a:ext uri="{FF2B5EF4-FFF2-40B4-BE49-F238E27FC236}">
                    <a16:creationId xmlns:a16="http://schemas.microsoft.com/office/drawing/2014/main" id="{0517F532-99DF-0A4C-BC6F-472256C2C864}"/>
                  </a:ext>
                </a:extLst>
              </p:cNvPr>
              <p:cNvSpPr txBox="1"/>
              <p:nvPr/>
            </p:nvSpPr>
            <p:spPr>
              <a:xfrm>
                <a:off x="2124803" y="5876776"/>
                <a:ext cx="171393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900" b="1" dirty="0"/>
                  <a:t>EN de gemeente publiceert </a:t>
                </a:r>
              </a:p>
              <a:p>
                <a:pPr algn="ctr"/>
                <a:r>
                  <a:rPr lang="nl-NL" sz="900" b="1" dirty="0"/>
                  <a:t>de ingediende aanvraag</a:t>
                </a:r>
              </a:p>
              <a:p>
                <a:pPr algn="ctr"/>
                <a:r>
                  <a:rPr lang="nl-NL" sz="900" b="1" dirty="0"/>
                  <a:t>in de LVBB </a:t>
                </a:r>
                <a:r>
                  <a:rPr lang="nl-NL" sz="900" b="1" i="1" dirty="0"/>
                  <a:t>(koppeling met DSO)</a:t>
                </a:r>
              </a:p>
            </p:txBody>
          </p:sp>
          <p:pic>
            <p:nvPicPr>
              <p:cNvPr id="120" name="Afbeelding 119">
                <a:extLst>
                  <a:ext uri="{FF2B5EF4-FFF2-40B4-BE49-F238E27FC236}">
                    <a16:creationId xmlns:a16="http://schemas.microsoft.com/office/drawing/2014/main" id="{B85A6CD4-E9E4-374D-A925-CFAD7260DF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78081" y="5287412"/>
                <a:ext cx="563148" cy="503569"/>
              </a:xfrm>
              <a:prstGeom prst="rect">
                <a:avLst/>
              </a:prstGeom>
            </p:spPr>
          </p:pic>
        </p:grpSp>
        <p:pic>
          <p:nvPicPr>
            <p:cNvPr id="123" name="Graphic 122">
              <a:extLst>
                <a:ext uri="{FF2B5EF4-FFF2-40B4-BE49-F238E27FC236}">
                  <a16:creationId xmlns:a16="http://schemas.microsoft.com/office/drawing/2014/main" id="{D869AEAB-FFF4-374D-97E8-1E4D6A3B1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64849" y="5148859"/>
              <a:ext cx="657267" cy="586307"/>
            </a:xfrm>
            <a:prstGeom prst="rect">
              <a:avLst/>
            </a:prstGeom>
          </p:spPr>
        </p:pic>
      </p:grpSp>
      <p:grpSp>
        <p:nvGrpSpPr>
          <p:cNvPr id="124" name="Groep 123">
            <a:extLst>
              <a:ext uri="{FF2B5EF4-FFF2-40B4-BE49-F238E27FC236}">
                <a16:creationId xmlns:a16="http://schemas.microsoft.com/office/drawing/2014/main" id="{39B2F3A2-1A42-2148-9C49-D10ECB270336}"/>
              </a:ext>
            </a:extLst>
          </p:cNvPr>
          <p:cNvGrpSpPr/>
          <p:nvPr/>
        </p:nvGrpSpPr>
        <p:grpSpPr>
          <a:xfrm>
            <a:off x="10291186" y="5301259"/>
            <a:ext cx="1933543" cy="969600"/>
            <a:chOff x="10138786" y="5148859"/>
            <a:chExt cx="1933543" cy="969600"/>
          </a:xfrm>
        </p:grpSpPr>
        <p:grpSp>
          <p:nvGrpSpPr>
            <p:cNvPr id="125" name="Groep 124">
              <a:extLst>
                <a:ext uri="{FF2B5EF4-FFF2-40B4-BE49-F238E27FC236}">
                  <a16:creationId xmlns:a16="http://schemas.microsoft.com/office/drawing/2014/main" id="{DB1CCE4E-2CE1-014C-9D04-B779697D3612}"/>
                </a:ext>
              </a:extLst>
            </p:cNvPr>
            <p:cNvGrpSpPr/>
            <p:nvPr/>
          </p:nvGrpSpPr>
          <p:grpSpPr>
            <a:xfrm>
              <a:off x="10138786" y="5148859"/>
              <a:ext cx="1933543" cy="969600"/>
              <a:chOff x="1964859" y="5287412"/>
              <a:chExt cx="1933543" cy="969600"/>
            </a:xfrm>
          </p:grpSpPr>
          <p:sp>
            <p:nvSpPr>
              <p:cNvPr id="129" name="Tekstvak 128">
                <a:extLst>
                  <a:ext uri="{FF2B5EF4-FFF2-40B4-BE49-F238E27FC236}">
                    <a16:creationId xmlns:a16="http://schemas.microsoft.com/office/drawing/2014/main" id="{B3B3C6B7-513A-794A-81F7-4E22350D2771}"/>
                  </a:ext>
                </a:extLst>
              </p:cNvPr>
              <p:cNvSpPr txBox="1"/>
              <p:nvPr/>
            </p:nvSpPr>
            <p:spPr>
              <a:xfrm>
                <a:off x="1964859" y="5887680"/>
                <a:ext cx="1933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900" b="1" dirty="0"/>
                  <a:t>De gemeente publiceert het besluit, </a:t>
                </a:r>
              </a:p>
              <a:p>
                <a:pPr algn="ctr"/>
                <a:r>
                  <a:rPr lang="nl-NL" sz="900" b="1" dirty="0"/>
                  <a:t>in de LVBB </a:t>
                </a:r>
                <a:r>
                  <a:rPr lang="nl-NL" sz="900" b="1" i="1" dirty="0"/>
                  <a:t>(koppeling met DSO)</a:t>
                </a:r>
              </a:p>
            </p:txBody>
          </p:sp>
          <p:pic>
            <p:nvPicPr>
              <p:cNvPr id="130" name="Afbeelding 129">
                <a:extLst>
                  <a:ext uri="{FF2B5EF4-FFF2-40B4-BE49-F238E27FC236}">
                    <a16:creationId xmlns:a16="http://schemas.microsoft.com/office/drawing/2014/main" id="{B3E1FAF2-D1C1-0A4B-9F27-2BD409571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78081" y="5287412"/>
                <a:ext cx="563148" cy="503569"/>
              </a:xfrm>
              <a:prstGeom prst="rect">
                <a:avLst/>
              </a:prstGeom>
            </p:spPr>
          </p:pic>
        </p:grpSp>
        <p:pic>
          <p:nvPicPr>
            <p:cNvPr id="126" name="Graphic 125">
              <a:extLst>
                <a:ext uri="{FF2B5EF4-FFF2-40B4-BE49-F238E27FC236}">
                  <a16:creationId xmlns:a16="http://schemas.microsoft.com/office/drawing/2014/main" id="{C682180C-1639-1240-B9D6-6E6368B50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64849" y="5148859"/>
              <a:ext cx="657267" cy="586307"/>
            </a:xfrm>
            <a:prstGeom prst="rect">
              <a:avLst/>
            </a:prstGeom>
          </p:spPr>
        </p:pic>
      </p:grpSp>
      <p:cxnSp>
        <p:nvCxnSpPr>
          <p:cNvPr id="131" name="Gebogen verbindingslijn 130">
            <a:extLst>
              <a:ext uri="{FF2B5EF4-FFF2-40B4-BE49-F238E27FC236}">
                <a16:creationId xmlns:a16="http://schemas.microsoft.com/office/drawing/2014/main" id="{1366CA71-2CA1-4A47-ACD5-253C2E25C17D}"/>
              </a:ext>
            </a:extLst>
          </p:cNvPr>
          <p:cNvCxnSpPr>
            <a:cxnSpLocks/>
            <a:stCxn id="94" idx="2"/>
            <a:endCxn id="140" idx="2"/>
          </p:cNvCxnSpPr>
          <p:nvPr/>
        </p:nvCxnSpPr>
        <p:spPr>
          <a:xfrm rot="10800000" flipV="1">
            <a:off x="3564376" y="3213534"/>
            <a:ext cx="100610" cy="2020619"/>
          </a:xfrm>
          <a:prstGeom prst="bentConnector3">
            <a:avLst>
              <a:gd name="adj1" fmla="val 1086511"/>
            </a:avLst>
          </a:prstGeom>
          <a:ln w="38100">
            <a:prstDash val="sys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0" name="Ovaal 139">
            <a:extLst>
              <a:ext uri="{FF2B5EF4-FFF2-40B4-BE49-F238E27FC236}">
                <a16:creationId xmlns:a16="http://schemas.microsoft.com/office/drawing/2014/main" id="{B07322CF-6620-654B-AA2F-6D710D36FE73}"/>
              </a:ext>
            </a:extLst>
          </p:cNvPr>
          <p:cNvSpPr/>
          <p:nvPr/>
        </p:nvSpPr>
        <p:spPr>
          <a:xfrm>
            <a:off x="3564376" y="5038282"/>
            <a:ext cx="436856" cy="3917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FB11136-594F-5D44-9687-5476E1FACD3B}"/>
              </a:ext>
            </a:extLst>
          </p:cNvPr>
          <p:cNvSpPr txBox="1"/>
          <p:nvPr/>
        </p:nvSpPr>
        <p:spPr>
          <a:xfrm>
            <a:off x="194822" y="5579994"/>
            <a:ext cx="2564493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l-NL" sz="900" dirty="0"/>
              <a:t>Wanneer aan deze aanvraag een “verzoek omgevingsoverleg” vooraf gegaan is, dan loopt dat DSO project door en gaat hier verder als vergunningaanvraag. </a:t>
            </a:r>
            <a:endParaRPr lang="nl-NL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998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0FAD698A8154A907AC17C95D3BF11" ma:contentTypeVersion="11" ma:contentTypeDescription="Create a new document." ma:contentTypeScope="" ma:versionID="1cd779a8d61d890c9d1861b20d426a7a">
  <xsd:schema xmlns:xsd="http://www.w3.org/2001/XMLSchema" xmlns:xs="http://www.w3.org/2001/XMLSchema" xmlns:p="http://schemas.microsoft.com/office/2006/metadata/properties" xmlns:ns3="f6b744ef-9bf2-413e-ab4b-fdcccbf733dc" xmlns:ns4="35dd5349-62a1-4aec-a0dd-33d528317ef2" targetNamespace="http://schemas.microsoft.com/office/2006/metadata/properties" ma:root="true" ma:fieldsID="b712c52879d33bf989c11cd42bb21b9c" ns3:_="" ns4:_="">
    <xsd:import namespace="f6b744ef-9bf2-413e-ab4b-fdcccbf733dc"/>
    <xsd:import namespace="35dd5349-62a1-4aec-a0dd-33d528317e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744ef-9bf2-413e-ab4b-fdcccbf733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d5349-62a1-4aec-a0dd-33d528317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7EC5E6-AB46-47F2-BE51-5B7D4926E2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372A79-B680-4CEF-9975-B4557E3EB6D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5dd5349-62a1-4aec-a0dd-33d528317ef2"/>
    <ds:schemaRef ds:uri="f6b744ef-9bf2-413e-ab4b-fdcccbf733d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CFF5ABB-4DDB-4662-9752-E09F8FC40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b744ef-9bf2-413e-ab4b-fdcccbf733dc"/>
    <ds:schemaRef ds:uri="35dd5349-62a1-4aec-a0dd-33d528317e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215</Words>
  <Application>Microsoft Office PowerPoint</Application>
  <PresentationFormat>Breedbeeld</PresentationFormat>
  <Paragraphs>29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Ellen Zwiers</dc:creator>
  <cp:lastModifiedBy>Margreet van Staalduinen</cp:lastModifiedBy>
  <cp:revision>8</cp:revision>
  <dcterms:created xsi:type="dcterms:W3CDTF">2019-08-27T14:00:03Z</dcterms:created>
  <dcterms:modified xsi:type="dcterms:W3CDTF">2019-12-11T18:57:08Z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0x0101009C50FAD698A8154A907AC17C95D3BF11</vt:lpwstr>
  </property>
</Properties>
</file>