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14"/>
  </p:notesMasterIdLst>
  <p:handoutMasterIdLst>
    <p:handoutMasterId r:id="rId15"/>
  </p:handoutMasterIdLst>
  <p:sldIdLst>
    <p:sldId id="323" r:id="rId6"/>
    <p:sldId id="370" r:id="rId7"/>
    <p:sldId id="363" r:id="rId8"/>
    <p:sldId id="292" r:id="rId9"/>
    <p:sldId id="259" r:id="rId10"/>
    <p:sldId id="371" r:id="rId11"/>
    <p:sldId id="286" r:id="rId12"/>
    <p:sldId id="364" r:id="rId13"/>
  </p:sldIdLst>
  <p:sldSz cx="12192000" cy="6858000"/>
  <p:notesSz cx="6858000" cy="91440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64"/>
    <a:srgbClr val="002F5F"/>
    <a:srgbClr val="00A1DE"/>
    <a:srgbClr val="F07E26"/>
    <a:srgbClr val="C20016"/>
    <a:srgbClr val="00B050"/>
    <a:srgbClr val="8EBAE5"/>
    <a:srgbClr val="00A9F3"/>
    <a:srgbClr val="33AA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4" autoAdjust="0"/>
    <p:restoredTop sz="86439"/>
  </p:normalViewPr>
  <p:slideViewPr>
    <p:cSldViewPr snapToGrid="0" snapToObjects="1" showGuides="1">
      <p:cViewPr varScale="1">
        <p:scale>
          <a:sx n="66" d="100"/>
          <a:sy n="66" d="100"/>
        </p:scale>
        <p:origin x="936" y="48"/>
      </p:cViewPr>
      <p:guideLst>
        <p:guide orient="horz" pos="2160"/>
        <p:guide pos="7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96" d="100"/>
          <a:sy n="196" d="100"/>
        </p:scale>
        <p:origin x="-678" y="15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reet van Staalduinen" userId="104cfc25-3523-4754-a969-2f24e55248ce" providerId="ADAL" clId="{FA74D158-01A3-4233-B2BD-A6BB95019E66}"/>
    <pc:docChg chg="modSld">
      <pc:chgData name="Margreet van Staalduinen" userId="104cfc25-3523-4754-a969-2f24e55248ce" providerId="ADAL" clId="{FA74D158-01A3-4233-B2BD-A6BB95019E66}" dt="2019-12-10T09:00:32.789" v="4" actId="20577"/>
      <pc:docMkLst>
        <pc:docMk/>
      </pc:docMkLst>
      <pc:sldChg chg="modSp">
        <pc:chgData name="Margreet van Staalduinen" userId="104cfc25-3523-4754-a969-2f24e55248ce" providerId="ADAL" clId="{FA74D158-01A3-4233-B2BD-A6BB95019E66}" dt="2019-12-10T09:00:32.789" v="4" actId="20577"/>
        <pc:sldMkLst>
          <pc:docMk/>
          <pc:sldMk cId="1189928864" sldId="364"/>
        </pc:sldMkLst>
        <pc:spChg chg="mod">
          <ac:chgData name="Margreet van Staalduinen" userId="104cfc25-3523-4754-a969-2f24e55248ce" providerId="ADAL" clId="{FA74D158-01A3-4233-B2BD-A6BB95019E66}" dt="2019-12-10T09:00:32.789" v="4" actId="20577"/>
          <ac:spMkLst>
            <pc:docMk/>
            <pc:sldMk cId="1189928864" sldId="364"/>
            <ac:spMk id="5" creationId="{3293D57F-5631-4EC9-8107-6A9FA9E17392}"/>
          </ac:spMkLst>
        </pc:spChg>
      </pc:sldChg>
    </pc:docChg>
  </pc:docChgLst>
  <pc:docChgLst>
    <pc:chgData name="Margreet van Staalduinen" userId="104cfc25-3523-4754-a969-2f24e55248ce" providerId="ADAL" clId="{F5F11D09-B042-47AE-8634-86290E44F1EC}"/>
    <pc:docChg chg="modSld">
      <pc:chgData name="Margreet van Staalduinen" userId="104cfc25-3523-4754-a969-2f24e55248ce" providerId="ADAL" clId="{F5F11D09-B042-47AE-8634-86290E44F1EC}" dt="2019-12-11T18:55:22.980" v="12" actId="20577"/>
      <pc:docMkLst>
        <pc:docMk/>
      </pc:docMkLst>
      <pc:sldChg chg="modSp">
        <pc:chgData name="Margreet van Staalduinen" userId="104cfc25-3523-4754-a969-2f24e55248ce" providerId="ADAL" clId="{F5F11D09-B042-47AE-8634-86290E44F1EC}" dt="2019-12-11T18:55:22.980" v="12" actId="20577"/>
        <pc:sldMkLst>
          <pc:docMk/>
          <pc:sldMk cId="1189928864" sldId="364"/>
        </pc:sldMkLst>
        <pc:spChg chg="mod">
          <ac:chgData name="Margreet van Staalduinen" userId="104cfc25-3523-4754-a969-2f24e55248ce" providerId="ADAL" clId="{F5F11D09-B042-47AE-8634-86290E44F1EC}" dt="2019-12-11T18:55:22.980" v="12" actId="20577"/>
          <ac:spMkLst>
            <pc:docMk/>
            <pc:sldMk cId="1189928864" sldId="364"/>
            <ac:spMk id="5" creationId="{3293D57F-5631-4EC9-8107-6A9FA9E173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11-12-2019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11-12-2019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6992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7798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ng.nl/artikelen/bedrijfsprocesse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37C2AEB4-D845-4D5E-B2F4-946D19B21988}"/>
              </a:ext>
            </a:extLst>
          </p:cNvPr>
          <p:cNvSpPr txBox="1">
            <a:spLocks/>
          </p:cNvSpPr>
          <p:nvPr/>
        </p:nvSpPr>
        <p:spPr bwMode="auto">
          <a:xfrm>
            <a:off x="1232400" y="1232400"/>
            <a:ext cx="100332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4000" dirty="0" err="1">
                <a:solidFill>
                  <a:srgbClr val="002060"/>
                </a:solidFill>
              </a:rPr>
              <a:t>Theoretisch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kader</a:t>
            </a:r>
            <a:r>
              <a:rPr lang="en-US" sz="4000" dirty="0">
                <a:solidFill>
                  <a:srgbClr val="002060"/>
                </a:solidFill>
              </a:rPr>
              <a:t> “</a:t>
            </a:r>
            <a:r>
              <a:rPr lang="en-US" sz="4000" dirty="0" err="1">
                <a:solidFill>
                  <a:srgbClr val="002060"/>
                </a:solidFill>
              </a:rPr>
              <a:t>werkende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processen</a:t>
            </a:r>
            <a:r>
              <a:rPr lang="en-US" sz="4000" dirty="0">
                <a:solidFill>
                  <a:srgbClr val="002060"/>
                </a:solidFill>
              </a:rPr>
              <a:t>”,</a:t>
            </a:r>
          </a:p>
          <a:p>
            <a:pPr marL="0" indent="0" algn="ctr">
              <a:buFont typeface="Arial" charset="0"/>
              <a:buNone/>
            </a:pPr>
            <a:r>
              <a:rPr lang="en-US" sz="4000" dirty="0" err="1">
                <a:solidFill>
                  <a:srgbClr val="002060"/>
                </a:solidFill>
              </a:rPr>
              <a:t>t.b.v</a:t>
            </a:r>
            <a:r>
              <a:rPr lang="en-US" sz="4000" dirty="0">
                <a:solidFill>
                  <a:srgbClr val="002060"/>
                </a:solidFill>
              </a:rPr>
              <a:t>. </a:t>
            </a:r>
            <a:r>
              <a:rPr lang="en-US" sz="4000" dirty="0" err="1">
                <a:solidFill>
                  <a:srgbClr val="002060"/>
                </a:solidFill>
              </a:rPr>
              <a:t>proces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Verkennen</a:t>
            </a:r>
            <a:r>
              <a:rPr lang="en-US" sz="4000" dirty="0">
                <a:solidFill>
                  <a:srgbClr val="002060"/>
                </a:solidFill>
              </a:rPr>
              <a:t> en </a:t>
            </a:r>
            <a:r>
              <a:rPr lang="en-US" sz="4000" dirty="0" err="1">
                <a:solidFill>
                  <a:srgbClr val="002060"/>
                </a:solidFill>
              </a:rPr>
              <a:t>begeleiden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initatieven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7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/>
              <a:t>De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Omgevingswet</a:t>
            </a:r>
            <a:r>
              <a:rPr lang="en-US" sz="2400" dirty="0"/>
              <a:t> </a:t>
            </a:r>
            <a:r>
              <a:rPr lang="en-US" sz="2400" dirty="0" err="1"/>
              <a:t>heeft</a:t>
            </a:r>
            <a:r>
              <a:rPr lang="en-US" sz="2400" dirty="0"/>
              <a:t> impact op het </a:t>
            </a:r>
            <a:r>
              <a:rPr lang="en-US" sz="2400" dirty="0" err="1"/>
              <a:t>instrumentarium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de </a:t>
            </a:r>
            <a:r>
              <a:rPr lang="en-US" sz="2400" dirty="0" err="1"/>
              <a:t>gemeentelijke</a:t>
            </a:r>
            <a:r>
              <a:rPr lang="en-US" sz="2400" dirty="0"/>
              <a:t> </a:t>
            </a:r>
            <a:r>
              <a:rPr lang="en-US" sz="2400" dirty="0" err="1"/>
              <a:t>organisatie</a:t>
            </a:r>
            <a:endParaRPr lang="nl-NL" sz="2400" dirty="0"/>
          </a:p>
        </p:txBody>
      </p:sp>
      <p:sp>
        <p:nvSpPr>
          <p:cNvPr id="4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5335325" y="-2509584"/>
            <a:ext cx="1650472" cy="8815919"/>
          </a:xfrm>
          <a:prstGeom prst="rightArrowCallout">
            <a:avLst>
              <a:gd name="adj1" fmla="val 44937"/>
              <a:gd name="adj2" fmla="val 36895"/>
              <a:gd name="adj3" fmla="val 9009"/>
              <a:gd name="adj4" fmla="val 85060"/>
            </a:avLst>
          </a:prstGeom>
          <a:solidFill>
            <a:schemeClr val="bg1"/>
          </a:solidFill>
          <a:ln w="12700" cap="rnd">
            <a:solidFill>
              <a:srgbClr val="F07E26"/>
            </a:solidFill>
            <a:round/>
            <a:headEnd/>
            <a:tailEnd/>
          </a:ln>
        </p:spPr>
        <p:txBody>
          <a:bodyPr wrap="square" lIns="36000" tIns="36000" rIns="1188000" bIns="36000"/>
          <a:lstStyle/>
          <a:p>
            <a:pPr defTabSz="957263">
              <a:spcBef>
                <a:spcPts val="400"/>
              </a:spcBef>
              <a:spcAft>
                <a:spcPts val="0"/>
              </a:spcAft>
            </a:pPr>
            <a:endParaRPr lang="en-US" sz="19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reeform 2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1752603" y="2836821"/>
            <a:ext cx="5118100" cy="3517055"/>
          </a:xfrm>
          <a:custGeom>
            <a:avLst/>
            <a:gdLst>
              <a:gd name="T0" fmla="*/ 2147483647 w 1934"/>
              <a:gd name="T1" fmla="*/ 2147483647 h 1970"/>
              <a:gd name="T2" fmla="*/ 0 w 1934"/>
              <a:gd name="T3" fmla="*/ 2147483647 h 1970"/>
              <a:gd name="T4" fmla="*/ 0 w 1934"/>
              <a:gd name="T5" fmla="*/ 0 h 1970"/>
              <a:gd name="T6" fmla="*/ 2147483647 w 1934"/>
              <a:gd name="T7" fmla="*/ 0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2147483647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2147483647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1518" y="1969"/>
                </a:moveTo>
                <a:lnTo>
                  <a:pt x="0" y="1969"/>
                </a:lnTo>
                <a:lnTo>
                  <a:pt x="0" y="0"/>
                </a:lnTo>
                <a:lnTo>
                  <a:pt x="1699" y="0"/>
                </a:lnTo>
                <a:lnTo>
                  <a:pt x="1648" y="525"/>
                </a:lnTo>
                <a:lnTo>
                  <a:pt x="1734" y="525"/>
                </a:lnTo>
                <a:lnTo>
                  <a:pt x="1734" y="276"/>
                </a:lnTo>
                <a:lnTo>
                  <a:pt x="1933" y="703"/>
                </a:lnTo>
                <a:lnTo>
                  <a:pt x="1734" y="1104"/>
                </a:lnTo>
                <a:lnTo>
                  <a:pt x="1734" y="855"/>
                </a:lnTo>
                <a:lnTo>
                  <a:pt x="1622" y="855"/>
                </a:lnTo>
                <a:lnTo>
                  <a:pt x="1596" y="1104"/>
                </a:lnTo>
                <a:lnTo>
                  <a:pt x="1596" y="864"/>
                </a:lnTo>
                <a:lnTo>
                  <a:pt x="1397" y="1256"/>
                </a:lnTo>
                <a:lnTo>
                  <a:pt x="1556" y="1597"/>
                </a:lnTo>
                <a:lnTo>
                  <a:pt x="1518" y="1969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F07E26"/>
            </a:solidFill>
            <a:round/>
            <a:headEnd/>
            <a:tailEnd/>
          </a:ln>
        </p:spPr>
        <p:txBody>
          <a:bodyPr wrap="square" lIns="36000" tIns="36000" rIns="1188000" bIns="36000"/>
          <a:lstStyle/>
          <a:p>
            <a:pPr defTabSz="957263">
              <a:spcBef>
                <a:spcPts val="600"/>
              </a:spcBef>
              <a:spcAft>
                <a:spcPts val="0"/>
              </a:spcAft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Nieuwe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gemeentelijke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) </a:t>
            </a: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instrumenten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Omgevingsvisie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Omgevingsplan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Programma’s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Omgevingsvergunning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reeform 3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>
            <a:off x="5448306" y="2836821"/>
            <a:ext cx="5120217" cy="3517055"/>
          </a:xfrm>
          <a:custGeom>
            <a:avLst/>
            <a:gdLst>
              <a:gd name="T0" fmla="*/ 2147483647 w 1934"/>
              <a:gd name="T1" fmla="*/ 0 h 1970"/>
              <a:gd name="T2" fmla="*/ 2147483647 w 1934"/>
              <a:gd name="T3" fmla="*/ 0 h 1970"/>
              <a:gd name="T4" fmla="*/ 2147483647 w 1934"/>
              <a:gd name="T5" fmla="*/ 2147483647 h 1970"/>
              <a:gd name="T6" fmla="*/ 2147483647 w 1934"/>
              <a:gd name="T7" fmla="*/ 2147483647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0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0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414" y="0"/>
                </a:moveTo>
                <a:lnTo>
                  <a:pt x="1933" y="0"/>
                </a:lnTo>
                <a:lnTo>
                  <a:pt x="1933" y="1969"/>
                </a:lnTo>
                <a:lnTo>
                  <a:pt x="241" y="1969"/>
                </a:lnTo>
                <a:lnTo>
                  <a:pt x="284" y="1434"/>
                </a:lnTo>
                <a:lnTo>
                  <a:pt x="198" y="1434"/>
                </a:lnTo>
                <a:lnTo>
                  <a:pt x="198" y="1683"/>
                </a:lnTo>
                <a:lnTo>
                  <a:pt x="0" y="1265"/>
                </a:lnTo>
                <a:lnTo>
                  <a:pt x="198" y="864"/>
                </a:lnTo>
                <a:lnTo>
                  <a:pt x="198" y="1113"/>
                </a:lnTo>
                <a:lnTo>
                  <a:pt x="310" y="1113"/>
                </a:lnTo>
                <a:lnTo>
                  <a:pt x="345" y="864"/>
                </a:lnTo>
                <a:lnTo>
                  <a:pt x="336" y="1095"/>
                </a:lnTo>
                <a:lnTo>
                  <a:pt x="535" y="694"/>
                </a:lnTo>
                <a:lnTo>
                  <a:pt x="379" y="374"/>
                </a:lnTo>
                <a:lnTo>
                  <a:pt x="414" y="0"/>
                </a:lnTo>
              </a:path>
            </a:pathLst>
          </a:custGeom>
          <a:solidFill>
            <a:srgbClr val="F07E26"/>
          </a:solidFill>
          <a:ln w="12700" cap="rnd">
            <a:solidFill>
              <a:srgbClr val="FF6600"/>
            </a:solidFill>
            <a:round/>
            <a:headEnd/>
            <a:tailEnd/>
          </a:ln>
        </p:spPr>
        <p:txBody>
          <a:bodyPr wrap="square" lIns="1116000" tIns="36000" rIns="36000" bIns="36000"/>
          <a:lstStyle/>
          <a:p>
            <a:pPr defTabSz="957263">
              <a:spcBef>
                <a:spcPts val="4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Impact op </a:t>
            </a:r>
            <a:r>
              <a:rPr lang="en-US" sz="1100" b="1" dirty="0" err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gemeentelijke</a:t>
            </a:r>
            <a:r>
              <a:rPr lang="en-US" sz="1100" b="1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 </a:t>
            </a:r>
            <a:r>
              <a:rPr lang="en-US" sz="1100" b="1" dirty="0" err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organisatie</a:t>
            </a:r>
            <a:endParaRPr lang="en-US" sz="1100" b="1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7169799" y="5572754"/>
            <a:ext cx="1487265" cy="674607"/>
            <a:chOff x="8159856" y="4718620"/>
            <a:chExt cx="1849748" cy="1187800"/>
          </a:xfrm>
        </p:grpSpPr>
        <p:sp>
          <p:nvSpPr>
            <p:cNvPr id="8" name="Rectangle 43"/>
            <p:cNvSpPr/>
            <p:nvPr/>
          </p:nvSpPr>
          <p:spPr>
            <a:xfrm>
              <a:off x="8159856" y="4982903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8159856" y="4718620"/>
              <a:ext cx="1849748" cy="262164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defTabSz="914400"/>
              <a:r>
                <a:rPr lang="en-US" sz="1000" b="1" dirty="0" err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Proces</a:t>
              </a:r>
              <a:endParaRPr lang="en-US" sz="1000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0" name="Group 26"/>
            <p:cNvGrpSpPr/>
            <p:nvPr/>
          </p:nvGrpSpPr>
          <p:grpSpPr>
            <a:xfrm>
              <a:off x="8709921" y="5085634"/>
              <a:ext cx="749622" cy="718038"/>
              <a:chOff x="7650163" y="5060950"/>
              <a:chExt cx="565150" cy="541338"/>
            </a:xfrm>
            <a:solidFill>
              <a:schemeClr val="accent2"/>
            </a:solidFill>
          </p:grpSpPr>
          <p:sp>
            <p:nvSpPr>
              <p:cNvPr id="11" name="Freeform 460"/>
              <p:cNvSpPr>
                <a:spLocks noEditPoints="1"/>
              </p:cNvSpPr>
              <p:nvPr/>
            </p:nvSpPr>
            <p:spPr bwMode="auto">
              <a:xfrm>
                <a:off x="7926388" y="5060950"/>
                <a:ext cx="288925" cy="288925"/>
              </a:xfrm>
              <a:custGeom>
                <a:avLst/>
                <a:gdLst>
                  <a:gd name="T0" fmla="*/ 44 w 49"/>
                  <a:gd name="T1" fmla="*/ 27 h 49"/>
                  <a:gd name="T2" fmla="*/ 45 w 49"/>
                  <a:gd name="T3" fmla="*/ 37 h 49"/>
                  <a:gd name="T4" fmla="*/ 36 w 49"/>
                  <a:gd name="T5" fmla="*/ 40 h 49"/>
                  <a:gd name="T6" fmla="*/ 29 w 49"/>
                  <a:gd name="T7" fmla="*/ 48 h 49"/>
                  <a:gd name="T8" fmla="*/ 20 w 49"/>
                  <a:gd name="T9" fmla="*/ 43 h 49"/>
                  <a:gd name="T10" fmla="*/ 9 w 49"/>
                  <a:gd name="T11" fmla="*/ 43 h 49"/>
                  <a:gd name="T12" fmla="*/ 5 w 49"/>
                  <a:gd name="T13" fmla="*/ 28 h 49"/>
                  <a:gd name="T14" fmla="*/ 6 w 49"/>
                  <a:gd name="T15" fmla="*/ 19 h 49"/>
                  <a:gd name="T16" fmla="*/ 6 w 49"/>
                  <a:gd name="T17" fmla="*/ 10 h 49"/>
                  <a:gd name="T18" fmla="*/ 14 w 49"/>
                  <a:gd name="T19" fmla="*/ 8 h 49"/>
                  <a:gd name="T20" fmla="*/ 20 w 49"/>
                  <a:gd name="T21" fmla="*/ 0 h 49"/>
                  <a:gd name="T22" fmla="*/ 29 w 49"/>
                  <a:gd name="T23" fmla="*/ 5 h 49"/>
                  <a:gd name="T24" fmla="*/ 38 w 49"/>
                  <a:gd name="T25" fmla="*/ 4 h 49"/>
                  <a:gd name="T26" fmla="*/ 40 w 49"/>
                  <a:gd name="T27" fmla="*/ 13 h 49"/>
                  <a:gd name="T28" fmla="*/ 49 w 49"/>
                  <a:gd name="T29" fmla="*/ 18 h 49"/>
                  <a:gd name="T30" fmla="*/ 41 w 49"/>
                  <a:gd name="T31" fmla="*/ 24 h 49"/>
                  <a:gd name="T32" fmla="*/ 41 w 49"/>
                  <a:gd name="T33" fmla="*/ 24 h 49"/>
                  <a:gd name="T34" fmla="*/ 40 w 49"/>
                  <a:gd name="T35" fmla="*/ 39 h 49"/>
                  <a:gd name="T36" fmla="*/ 38 w 49"/>
                  <a:gd name="T37" fmla="*/ 13 h 49"/>
                  <a:gd name="T38" fmla="*/ 36 w 49"/>
                  <a:gd name="T39" fmla="*/ 8 h 49"/>
                  <a:gd name="T40" fmla="*/ 35 w 49"/>
                  <a:gd name="T41" fmla="*/ 15 h 49"/>
                  <a:gd name="T42" fmla="*/ 35 w 49"/>
                  <a:gd name="T43" fmla="*/ 15 h 49"/>
                  <a:gd name="T44" fmla="*/ 34 w 49"/>
                  <a:gd name="T45" fmla="*/ 22 h 49"/>
                  <a:gd name="T46" fmla="*/ 35 w 49"/>
                  <a:gd name="T47" fmla="*/ 22 h 49"/>
                  <a:gd name="T48" fmla="*/ 33 w 49"/>
                  <a:gd name="T49" fmla="*/ 36 h 49"/>
                  <a:gd name="T50" fmla="*/ 34 w 49"/>
                  <a:gd name="T51" fmla="*/ 36 h 49"/>
                  <a:gd name="T52" fmla="*/ 33 w 49"/>
                  <a:gd name="T53" fmla="*/ 26 h 49"/>
                  <a:gd name="T54" fmla="*/ 33 w 49"/>
                  <a:gd name="T55" fmla="*/ 26 h 49"/>
                  <a:gd name="T56" fmla="*/ 18 w 49"/>
                  <a:gd name="T57" fmla="*/ 26 h 49"/>
                  <a:gd name="T58" fmla="*/ 29 w 49"/>
                  <a:gd name="T59" fmla="*/ 23 h 49"/>
                  <a:gd name="T60" fmla="*/ 28 w 49"/>
                  <a:gd name="T61" fmla="*/ 17 h 49"/>
                  <a:gd name="T62" fmla="*/ 24 w 49"/>
                  <a:gd name="T63" fmla="*/ 6 h 49"/>
                  <a:gd name="T64" fmla="*/ 22 w 49"/>
                  <a:gd name="T65" fmla="*/ 31 h 49"/>
                  <a:gd name="T66" fmla="*/ 22 w 49"/>
                  <a:gd name="T67" fmla="*/ 31 h 49"/>
                  <a:gd name="T68" fmla="*/ 23 w 49"/>
                  <a:gd name="T69" fmla="*/ 16 h 49"/>
                  <a:gd name="T70" fmla="*/ 23 w 49"/>
                  <a:gd name="T71" fmla="*/ 39 h 49"/>
                  <a:gd name="T72" fmla="*/ 22 w 49"/>
                  <a:gd name="T73" fmla="*/ 4 h 49"/>
                  <a:gd name="T74" fmla="*/ 19 w 49"/>
                  <a:gd name="T75" fmla="*/ 41 h 49"/>
                  <a:gd name="T76" fmla="*/ 19 w 49"/>
                  <a:gd name="T77" fmla="*/ 41 h 49"/>
                  <a:gd name="T78" fmla="*/ 21 w 49"/>
                  <a:gd name="T79" fmla="*/ 30 h 49"/>
                  <a:gd name="T80" fmla="*/ 20 w 49"/>
                  <a:gd name="T81" fmla="*/ 38 h 49"/>
                  <a:gd name="T82" fmla="*/ 17 w 49"/>
                  <a:gd name="T83" fmla="*/ 20 h 49"/>
                  <a:gd name="T84" fmla="*/ 18 w 49"/>
                  <a:gd name="T85" fmla="*/ 20 h 49"/>
                  <a:gd name="T86" fmla="*/ 17 w 49"/>
                  <a:gd name="T87" fmla="*/ 27 h 49"/>
                  <a:gd name="T88" fmla="*/ 15 w 49"/>
                  <a:gd name="T89" fmla="*/ 39 h 49"/>
                  <a:gd name="T90" fmla="*/ 14 w 49"/>
                  <a:gd name="T91" fmla="*/ 10 h 49"/>
                  <a:gd name="T92" fmla="*/ 14 w 49"/>
                  <a:gd name="T93" fmla="*/ 10 h 49"/>
                  <a:gd name="T94" fmla="*/ 10 w 49"/>
                  <a:gd name="T95" fmla="*/ 7 h 49"/>
                  <a:gd name="T96" fmla="*/ 10 w 49"/>
                  <a:gd name="T9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49">
                    <a:moveTo>
                      <a:pt x="48" y="28"/>
                    </a:moveTo>
                    <a:cubicBezTo>
                      <a:pt x="47" y="29"/>
                      <a:pt x="45" y="27"/>
                      <a:pt x="44" y="27"/>
                    </a:cubicBezTo>
                    <a:cubicBezTo>
                      <a:pt x="43" y="29"/>
                      <a:pt x="43" y="32"/>
                      <a:pt x="42" y="34"/>
                    </a:cubicBezTo>
                    <a:cubicBezTo>
                      <a:pt x="43" y="35"/>
                      <a:pt x="45" y="35"/>
                      <a:pt x="45" y="37"/>
                    </a:cubicBezTo>
                    <a:cubicBezTo>
                      <a:pt x="44" y="39"/>
                      <a:pt x="42" y="41"/>
                      <a:pt x="41" y="43"/>
                    </a:cubicBezTo>
                    <a:cubicBezTo>
                      <a:pt x="39" y="42"/>
                      <a:pt x="38" y="41"/>
                      <a:pt x="36" y="40"/>
                    </a:cubicBezTo>
                    <a:cubicBezTo>
                      <a:pt x="34" y="41"/>
                      <a:pt x="31" y="42"/>
                      <a:pt x="29" y="42"/>
                    </a:cubicBezTo>
                    <a:cubicBezTo>
                      <a:pt x="29" y="44"/>
                      <a:pt x="30" y="46"/>
                      <a:pt x="29" y="48"/>
                    </a:cubicBezTo>
                    <a:cubicBezTo>
                      <a:pt x="26" y="48"/>
                      <a:pt x="24" y="49"/>
                      <a:pt x="21" y="49"/>
                    </a:cubicBezTo>
                    <a:cubicBezTo>
                      <a:pt x="20" y="47"/>
                      <a:pt x="20" y="44"/>
                      <a:pt x="20" y="43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1" y="40"/>
                      <a:pt x="11" y="42"/>
                      <a:pt x="9" y="43"/>
                    </a:cubicBezTo>
                    <a:cubicBezTo>
                      <a:pt x="7" y="42"/>
                      <a:pt x="5" y="40"/>
                      <a:pt x="4" y="38"/>
                    </a:cubicBezTo>
                    <a:cubicBezTo>
                      <a:pt x="7" y="36"/>
                      <a:pt x="6" y="32"/>
                      <a:pt x="5" y="28"/>
                    </a:cubicBezTo>
                    <a:cubicBezTo>
                      <a:pt x="0" y="31"/>
                      <a:pt x="0" y="25"/>
                      <a:pt x="0" y="20"/>
                    </a:cubicBezTo>
                    <a:cubicBezTo>
                      <a:pt x="3" y="21"/>
                      <a:pt x="3" y="20"/>
                      <a:pt x="6" y="19"/>
                    </a:cubicBezTo>
                    <a:cubicBezTo>
                      <a:pt x="6" y="17"/>
                      <a:pt x="7" y="15"/>
                      <a:pt x="8" y="13"/>
                    </a:cubicBezTo>
                    <a:cubicBezTo>
                      <a:pt x="8" y="12"/>
                      <a:pt x="6" y="12"/>
                      <a:pt x="6" y="10"/>
                    </a:cubicBezTo>
                    <a:cubicBezTo>
                      <a:pt x="5" y="7"/>
                      <a:pt x="9" y="6"/>
                      <a:pt x="11" y="4"/>
                    </a:cubicBezTo>
                    <a:cubicBezTo>
                      <a:pt x="13" y="5"/>
                      <a:pt x="13" y="7"/>
                      <a:pt x="14" y="8"/>
                    </a:cubicBezTo>
                    <a:cubicBezTo>
                      <a:pt x="17" y="8"/>
                      <a:pt x="18" y="6"/>
                      <a:pt x="21" y="5"/>
                    </a:cubicBezTo>
                    <a:cubicBezTo>
                      <a:pt x="21" y="3"/>
                      <a:pt x="19" y="2"/>
                      <a:pt x="20" y="0"/>
                    </a:cubicBezTo>
                    <a:cubicBezTo>
                      <a:pt x="23" y="0"/>
                      <a:pt x="25" y="0"/>
                      <a:pt x="28" y="0"/>
                    </a:cubicBezTo>
                    <a:cubicBezTo>
                      <a:pt x="29" y="1"/>
                      <a:pt x="29" y="3"/>
                      <a:pt x="29" y="5"/>
                    </a:cubicBezTo>
                    <a:cubicBezTo>
                      <a:pt x="30" y="6"/>
                      <a:pt x="32" y="7"/>
                      <a:pt x="34" y="8"/>
                    </a:cubicBezTo>
                    <a:cubicBezTo>
                      <a:pt x="36" y="7"/>
                      <a:pt x="36" y="5"/>
                      <a:pt x="38" y="4"/>
                    </a:cubicBezTo>
                    <a:cubicBezTo>
                      <a:pt x="39" y="7"/>
                      <a:pt x="42" y="8"/>
                      <a:pt x="42" y="10"/>
                    </a:cubicBezTo>
                    <a:cubicBezTo>
                      <a:pt x="42" y="12"/>
                      <a:pt x="41" y="11"/>
                      <a:pt x="40" y="13"/>
                    </a:cubicBezTo>
                    <a:cubicBezTo>
                      <a:pt x="41" y="15"/>
                      <a:pt x="42" y="16"/>
                      <a:pt x="42" y="18"/>
                    </a:cubicBezTo>
                    <a:cubicBezTo>
                      <a:pt x="45" y="19"/>
                      <a:pt x="46" y="19"/>
                      <a:pt x="49" y="18"/>
                    </a:cubicBezTo>
                    <a:cubicBezTo>
                      <a:pt x="49" y="21"/>
                      <a:pt x="49" y="25"/>
                      <a:pt x="48" y="28"/>
                    </a:cubicBezTo>
                    <a:close/>
                    <a:moveTo>
                      <a:pt x="41" y="24"/>
                    </a:moveTo>
                    <a:cubicBezTo>
                      <a:pt x="40" y="25"/>
                      <a:pt x="42" y="25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0" y="40"/>
                    </a:moveTo>
                    <a:cubicBezTo>
                      <a:pt x="40" y="40"/>
                      <a:pt x="41" y="39"/>
                      <a:pt x="40" y="39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8" y="13"/>
                      <a:pt x="38" y="13"/>
                    </a:cubicBezTo>
                    <a:close/>
                    <a:moveTo>
                      <a:pt x="36" y="8"/>
                    </a:moveTo>
                    <a:cubicBezTo>
                      <a:pt x="36" y="8"/>
                      <a:pt x="36" y="8"/>
                      <a:pt x="36" y="8"/>
                    </a:cubicBezTo>
                    <a:close/>
                    <a:moveTo>
                      <a:pt x="35" y="15"/>
                    </a:moveTo>
                    <a:cubicBezTo>
                      <a:pt x="35" y="15"/>
                      <a:pt x="37" y="16"/>
                      <a:pt x="36" y="15"/>
                    </a:cubicBezTo>
                    <a:cubicBezTo>
                      <a:pt x="36" y="15"/>
                      <a:pt x="35" y="15"/>
                      <a:pt x="35" y="15"/>
                    </a:cubicBezTo>
                    <a:close/>
                    <a:moveTo>
                      <a:pt x="34" y="22"/>
                    </a:move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22"/>
                      <a:pt x="34" y="21"/>
                      <a:pt x="34" y="22"/>
                    </a:cubicBezTo>
                    <a:close/>
                    <a:moveTo>
                      <a:pt x="33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3" y="36"/>
                      <a:pt x="33" y="36"/>
                    </a:cubicBezTo>
                    <a:close/>
                    <a:moveTo>
                      <a:pt x="33" y="26"/>
                    </a:moveTo>
                    <a:cubicBezTo>
                      <a:pt x="33" y="26"/>
                      <a:pt x="33" y="25"/>
                      <a:pt x="33" y="25"/>
                    </a:cubicBezTo>
                    <a:cubicBezTo>
                      <a:pt x="33" y="26"/>
                      <a:pt x="33" y="26"/>
                      <a:pt x="33" y="26"/>
                    </a:cubicBezTo>
                    <a:close/>
                    <a:moveTo>
                      <a:pt x="24" y="18"/>
                    </a:moveTo>
                    <a:cubicBezTo>
                      <a:pt x="21" y="18"/>
                      <a:pt x="17" y="22"/>
                      <a:pt x="18" y="26"/>
                    </a:cubicBezTo>
                    <a:cubicBezTo>
                      <a:pt x="19" y="28"/>
                      <a:pt x="23" y="30"/>
                      <a:pt x="25" y="30"/>
                    </a:cubicBezTo>
                    <a:cubicBezTo>
                      <a:pt x="28" y="30"/>
                      <a:pt x="30" y="27"/>
                      <a:pt x="29" y="23"/>
                    </a:cubicBezTo>
                    <a:cubicBezTo>
                      <a:pt x="28" y="20"/>
                      <a:pt x="27" y="18"/>
                      <a:pt x="24" y="18"/>
                    </a:cubicBezTo>
                    <a:close/>
                    <a:moveTo>
                      <a:pt x="28" y="17"/>
                    </a:moveTo>
                    <a:cubicBezTo>
                      <a:pt x="27" y="17"/>
                      <a:pt x="29" y="17"/>
                      <a:pt x="28" y="17"/>
                    </a:cubicBezTo>
                    <a:close/>
                    <a:moveTo>
                      <a:pt x="24" y="6"/>
                    </a:moveTo>
                    <a:cubicBezTo>
                      <a:pt x="24" y="6"/>
                      <a:pt x="24" y="6"/>
                      <a:pt x="24" y="6"/>
                    </a:cubicBezTo>
                    <a:close/>
                    <a:moveTo>
                      <a:pt x="22" y="31"/>
                    </a:moveTo>
                    <a:cubicBezTo>
                      <a:pt x="22" y="32"/>
                      <a:pt x="24" y="32"/>
                      <a:pt x="24" y="31"/>
                    </a:cubicBezTo>
                    <a:cubicBezTo>
                      <a:pt x="23" y="32"/>
                      <a:pt x="23" y="31"/>
                      <a:pt x="22" y="31"/>
                    </a:cubicBezTo>
                    <a:close/>
                    <a:moveTo>
                      <a:pt x="22" y="17"/>
                    </a:moveTo>
                    <a:cubicBezTo>
                      <a:pt x="23" y="17"/>
                      <a:pt x="23" y="17"/>
                      <a:pt x="23" y="16"/>
                    </a:cubicBezTo>
                    <a:cubicBezTo>
                      <a:pt x="23" y="16"/>
                      <a:pt x="22" y="16"/>
                      <a:pt x="22" y="17"/>
                    </a:cubicBezTo>
                    <a:close/>
                    <a:moveTo>
                      <a:pt x="23" y="39"/>
                    </a:moveTo>
                    <a:cubicBezTo>
                      <a:pt x="23" y="39"/>
                      <a:pt x="23" y="39"/>
                      <a:pt x="23" y="39"/>
                    </a:cubicBezTo>
                    <a:close/>
                    <a:moveTo>
                      <a:pt x="22" y="4"/>
                    </a:moveTo>
                    <a:cubicBezTo>
                      <a:pt x="22" y="5"/>
                      <a:pt x="22" y="4"/>
                      <a:pt x="22" y="4"/>
                    </a:cubicBezTo>
                    <a:close/>
                    <a:moveTo>
                      <a:pt x="19" y="41"/>
                    </a:moveTo>
                    <a:cubicBezTo>
                      <a:pt x="21" y="41"/>
                      <a:pt x="21" y="42"/>
                      <a:pt x="22" y="41"/>
                    </a:cubicBezTo>
                    <a:cubicBezTo>
                      <a:pt x="22" y="41"/>
                      <a:pt x="19" y="40"/>
                      <a:pt x="19" y="41"/>
                    </a:cubicBezTo>
                    <a:close/>
                    <a:moveTo>
                      <a:pt x="21" y="30"/>
                    </a:moveTo>
                    <a:cubicBezTo>
                      <a:pt x="20" y="30"/>
                      <a:pt x="22" y="30"/>
                      <a:pt x="21" y="30"/>
                    </a:cubicBezTo>
                    <a:close/>
                    <a:moveTo>
                      <a:pt x="20" y="38"/>
                    </a:moveTo>
                    <a:cubicBezTo>
                      <a:pt x="20" y="38"/>
                      <a:pt x="20" y="38"/>
                      <a:pt x="20" y="38"/>
                    </a:cubicBezTo>
                    <a:close/>
                    <a:moveTo>
                      <a:pt x="17" y="20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lose/>
                    <a:moveTo>
                      <a:pt x="17" y="27"/>
                    </a:moveTo>
                    <a:cubicBezTo>
                      <a:pt x="17" y="27"/>
                      <a:pt x="18" y="27"/>
                      <a:pt x="17" y="27"/>
                    </a:cubicBezTo>
                    <a:close/>
                    <a:moveTo>
                      <a:pt x="15" y="39"/>
                    </a:moveTo>
                    <a:cubicBezTo>
                      <a:pt x="15" y="38"/>
                      <a:pt x="16" y="40"/>
                      <a:pt x="15" y="39"/>
                    </a:cubicBezTo>
                    <a:close/>
                    <a:moveTo>
                      <a:pt x="14" y="10"/>
                    </a:moveTo>
                    <a:cubicBezTo>
                      <a:pt x="15" y="10"/>
                      <a:pt x="16" y="9"/>
                      <a:pt x="15" y="9"/>
                    </a:cubicBezTo>
                    <a:cubicBezTo>
                      <a:pt x="15" y="10"/>
                      <a:pt x="14" y="10"/>
                      <a:pt x="14" y="10"/>
                    </a:cubicBezTo>
                    <a:close/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lose/>
                    <a:moveTo>
                      <a:pt x="10" y="18"/>
                    </a:moveTo>
                    <a:cubicBezTo>
                      <a:pt x="9" y="19"/>
                      <a:pt x="11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Freeform 461"/>
              <p:cNvSpPr>
                <a:spLocks noEditPoints="1"/>
              </p:cNvSpPr>
              <p:nvPr/>
            </p:nvSpPr>
            <p:spPr bwMode="auto">
              <a:xfrm>
                <a:off x="8021638" y="5356225"/>
                <a:ext cx="152400" cy="134938"/>
              </a:xfrm>
              <a:custGeom>
                <a:avLst/>
                <a:gdLst>
                  <a:gd name="T0" fmla="*/ 26 w 26"/>
                  <a:gd name="T1" fmla="*/ 9 h 23"/>
                  <a:gd name="T2" fmla="*/ 25 w 26"/>
                  <a:gd name="T3" fmla="*/ 14 h 23"/>
                  <a:gd name="T4" fmla="*/ 23 w 26"/>
                  <a:gd name="T5" fmla="*/ 14 h 23"/>
                  <a:gd name="T6" fmla="*/ 22 w 26"/>
                  <a:gd name="T7" fmla="*/ 17 h 23"/>
                  <a:gd name="T8" fmla="*/ 24 w 26"/>
                  <a:gd name="T9" fmla="*/ 19 h 23"/>
                  <a:gd name="T10" fmla="*/ 21 w 26"/>
                  <a:gd name="T11" fmla="*/ 23 h 23"/>
                  <a:gd name="T12" fmla="*/ 16 w 26"/>
                  <a:gd name="T13" fmla="*/ 23 h 23"/>
                  <a:gd name="T14" fmla="*/ 11 w 26"/>
                  <a:gd name="T15" fmla="*/ 23 h 23"/>
                  <a:gd name="T16" fmla="*/ 10 w 26"/>
                  <a:gd name="T17" fmla="*/ 21 h 23"/>
                  <a:gd name="T18" fmla="*/ 8 w 26"/>
                  <a:gd name="T19" fmla="*/ 20 h 23"/>
                  <a:gd name="T20" fmla="*/ 5 w 26"/>
                  <a:gd name="T21" fmla="*/ 22 h 23"/>
                  <a:gd name="T22" fmla="*/ 2 w 26"/>
                  <a:gd name="T23" fmla="*/ 19 h 23"/>
                  <a:gd name="T24" fmla="*/ 1 w 26"/>
                  <a:gd name="T25" fmla="*/ 13 h 23"/>
                  <a:gd name="T26" fmla="*/ 0 w 26"/>
                  <a:gd name="T27" fmla="*/ 9 h 23"/>
                  <a:gd name="T28" fmla="*/ 3 w 26"/>
                  <a:gd name="T29" fmla="*/ 8 h 23"/>
                  <a:gd name="T30" fmla="*/ 2 w 26"/>
                  <a:gd name="T31" fmla="*/ 4 h 23"/>
                  <a:gd name="T32" fmla="*/ 6 w 26"/>
                  <a:gd name="T33" fmla="*/ 1 h 23"/>
                  <a:gd name="T34" fmla="*/ 9 w 26"/>
                  <a:gd name="T35" fmla="*/ 3 h 23"/>
                  <a:gd name="T36" fmla="*/ 10 w 26"/>
                  <a:gd name="T37" fmla="*/ 1 h 23"/>
                  <a:gd name="T38" fmla="*/ 14 w 26"/>
                  <a:gd name="T39" fmla="*/ 0 h 23"/>
                  <a:gd name="T40" fmla="*/ 14 w 26"/>
                  <a:gd name="T41" fmla="*/ 2 h 23"/>
                  <a:gd name="T42" fmla="*/ 18 w 26"/>
                  <a:gd name="T43" fmla="*/ 1 h 23"/>
                  <a:gd name="T44" fmla="*/ 22 w 26"/>
                  <a:gd name="T45" fmla="*/ 3 h 23"/>
                  <a:gd name="T46" fmla="*/ 22 w 26"/>
                  <a:gd name="T47" fmla="*/ 8 h 23"/>
                  <a:gd name="T48" fmla="*/ 26 w 26"/>
                  <a:gd name="T49" fmla="*/ 9 h 23"/>
                  <a:gd name="T50" fmla="*/ 12 w 26"/>
                  <a:gd name="T51" fmla="*/ 10 h 23"/>
                  <a:gd name="T52" fmla="*/ 11 w 26"/>
                  <a:gd name="T53" fmla="*/ 13 h 23"/>
                  <a:gd name="T54" fmla="*/ 15 w 26"/>
                  <a:gd name="T55" fmla="*/ 14 h 23"/>
                  <a:gd name="T56" fmla="*/ 12 w 26"/>
                  <a:gd name="T57" fmla="*/ 10 h 23"/>
                  <a:gd name="T58" fmla="*/ 5 w 26"/>
                  <a:gd name="T59" fmla="*/ 14 h 23"/>
                  <a:gd name="T60" fmla="*/ 6 w 26"/>
                  <a:gd name="T61" fmla="*/ 15 h 23"/>
                  <a:gd name="T62" fmla="*/ 5 w 26"/>
                  <a:gd name="T6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23">
                    <a:moveTo>
                      <a:pt x="26" y="9"/>
                    </a:moveTo>
                    <a:cubicBezTo>
                      <a:pt x="26" y="10"/>
                      <a:pt x="26" y="13"/>
                      <a:pt x="25" y="14"/>
                    </a:cubicBezTo>
                    <a:cubicBezTo>
                      <a:pt x="25" y="14"/>
                      <a:pt x="24" y="14"/>
                      <a:pt x="23" y="14"/>
                    </a:cubicBezTo>
                    <a:cubicBezTo>
                      <a:pt x="23" y="15"/>
                      <a:pt x="23" y="16"/>
                      <a:pt x="22" y="17"/>
                    </a:cubicBezTo>
                    <a:cubicBezTo>
                      <a:pt x="22" y="18"/>
                      <a:pt x="24" y="18"/>
                      <a:pt x="24" y="19"/>
                    </a:cubicBezTo>
                    <a:cubicBezTo>
                      <a:pt x="23" y="21"/>
                      <a:pt x="22" y="22"/>
                      <a:pt x="21" y="23"/>
                    </a:cubicBezTo>
                    <a:cubicBezTo>
                      <a:pt x="20" y="21"/>
                      <a:pt x="16" y="19"/>
                      <a:pt x="16" y="23"/>
                    </a:cubicBezTo>
                    <a:cubicBezTo>
                      <a:pt x="14" y="23"/>
                      <a:pt x="13" y="23"/>
                      <a:pt x="11" y="23"/>
                    </a:cubicBezTo>
                    <a:cubicBezTo>
                      <a:pt x="11" y="23"/>
                      <a:pt x="10" y="22"/>
                      <a:pt x="10" y="21"/>
                    </a:cubicBezTo>
                    <a:cubicBezTo>
                      <a:pt x="10" y="20"/>
                      <a:pt x="9" y="20"/>
                      <a:pt x="8" y="20"/>
                    </a:cubicBezTo>
                    <a:cubicBezTo>
                      <a:pt x="7" y="20"/>
                      <a:pt x="7" y="22"/>
                      <a:pt x="5" y="22"/>
                    </a:cubicBezTo>
                    <a:cubicBezTo>
                      <a:pt x="4" y="21"/>
                      <a:pt x="3" y="20"/>
                      <a:pt x="2" y="19"/>
                    </a:cubicBezTo>
                    <a:cubicBezTo>
                      <a:pt x="4" y="17"/>
                      <a:pt x="5" y="13"/>
                      <a:pt x="1" y="13"/>
                    </a:cubicBezTo>
                    <a:cubicBezTo>
                      <a:pt x="0" y="12"/>
                      <a:pt x="0" y="10"/>
                      <a:pt x="0" y="9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4" y="6"/>
                      <a:pt x="3" y="6"/>
                      <a:pt x="2" y="4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7" y="1"/>
                      <a:pt x="7" y="3"/>
                      <a:pt x="9" y="3"/>
                    </a:cubicBezTo>
                    <a:cubicBezTo>
                      <a:pt x="10" y="2"/>
                      <a:pt x="9" y="1"/>
                      <a:pt x="10" y="1"/>
                    </a:cubicBezTo>
                    <a:cubicBezTo>
                      <a:pt x="11" y="0"/>
                      <a:pt x="12" y="0"/>
                      <a:pt x="14" y="0"/>
                    </a:cubicBezTo>
                    <a:cubicBezTo>
                      <a:pt x="14" y="1"/>
                      <a:pt x="14" y="2"/>
                      <a:pt x="14" y="2"/>
                    </a:cubicBezTo>
                    <a:cubicBezTo>
                      <a:pt x="17" y="3"/>
                      <a:pt x="17" y="1"/>
                      <a:pt x="18" y="1"/>
                    </a:cubicBezTo>
                    <a:cubicBezTo>
                      <a:pt x="20" y="1"/>
                      <a:pt x="21" y="2"/>
                      <a:pt x="22" y="3"/>
                    </a:cubicBezTo>
                    <a:cubicBezTo>
                      <a:pt x="20" y="5"/>
                      <a:pt x="22" y="7"/>
                      <a:pt x="22" y="8"/>
                    </a:cubicBezTo>
                    <a:cubicBezTo>
                      <a:pt x="24" y="8"/>
                      <a:pt x="25" y="8"/>
                      <a:pt x="26" y="9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1"/>
                      <a:pt x="11" y="13"/>
                    </a:cubicBezTo>
                    <a:cubicBezTo>
                      <a:pt x="12" y="13"/>
                      <a:pt x="14" y="13"/>
                      <a:pt x="15" y="14"/>
                    </a:cubicBezTo>
                    <a:cubicBezTo>
                      <a:pt x="17" y="12"/>
                      <a:pt x="15" y="9"/>
                      <a:pt x="12" y="10"/>
                    </a:cubicBezTo>
                    <a:close/>
                    <a:moveTo>
                      <a:pt x="5" y="14"/>
                    </a:move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Freeform 462"/>
              <p:cNvSpPr>
                <a:spLocks noEditPoints="1"/>
              </p:cNvSpPr>
              <p:nvPr/>
            </p:nvSpPr>
            <p:spPr bwMode="auto">
              <a:xfrm>
                <a:off x="7650163" y="5256213"/>
                <a:ext cx="358775" cy="346075"/>
              </a:xfrm>
              <a:custGeom>
                <a:avLst/>
                <a:gdLst>
                  <a:gd name="T0" fmla="*/ 53 w 61"/>
                  <a:gd name="T1" fmla="*/ 33 h 59"/>
                  <a:gd name="T2" fmla="*/ 54 w 61"/>
                  <a:gd name="T3" fmla="*/ 47 h 59"/>
                  <a:gd name="T4" fmla="*/ 42 w 61"/>
                  <a:gd name="T5" fmla="*/ 49 h 59"/>
                  <a:gd name="T6" fmla="*/ 35 w 61"/>
                  <a:gd name="T7" fmla="*/ 58 h 59"/>
                  <a:gd name="T8" fmla="*/ 25 w 61"/>
                  <a:gd name="T9" fmla="*/ 53 h 59"/>
                  <a:gd name="T10" fmla="*/ 13 w 61"/>
                  <a:gd name="T11" fmla="*/ 53 h 59"/>
                  <a:gd name="T12" fmla="*/ 5 w 61"/>
                  <a:gd name="T13" fmla="*/ 46 h 59"/>
                  <a:gd name="T14" fmla="*/ 6 w 61"/>
                  <a:gd name="T15" fmla="*/ 35 h 59"/>
                  <a:gd name="T16" fmla="*/ 1 w 61"/>
                  <a:gd name="T17" fmla="*/ 25 h 59"/>
                  <a:gd name="T18" fmla="*/ 9 w 61"/>
                  <a:gd name="T19" fmla="*/ 18 h 59"/>
                  <a:gd name="T20" fmla="*/ 12 w 61"/>
                  <a:gd name="T21" fmla="*/ 6 h 59"/>
                  <a:gd name="T22" fmla="*/ 25 w 61"/>
                  <a:gd name="T23" fmla="*/ 7 h 59"/>
                  <a:gd name="T24" fmla="*/ 25 w 61"/>
                  <a:gd name="T25" fmla="*/ 1 h 59"/>
                  <a:gd name="T26" fmla="*/ 35 w 61"/>
                  <a:gd name="T27" fmla="*/ 7 h 59"/>
                  <a:gd name="T28" fmla="*/ 53 w 61"/>
                  <a:gd name="T29" fmla="*/ 12 h 59"/>
                  <a:gd name="T30" fmla="*/ 58 w 61"/>
                  <a:gd name="T31" fmla="*/ 23 h 59"/>
                  <a:gd name="T32" fmla="*/ 51 w 61"/>
                  <a:gd name="T33" fmla="*/ 23 h 59"/>
                  <a:gd name="T34" fmla="*/ 51 w 61"/>
                  <a:gd name="T35" fmla="*/ 23 h 59"/>
                  <a:gd name="T36" fmla="*/ 49 w 61"/>
                  <a:gd name="T37" fmla="*/ 41 h 59"/>
                  <a:gd name="T38" fmla="*/ 46 w 61"/>
                  <a:gd name="T39" fmla="*/ 37 h 59"/>
                  <a:gd name="T40" fmla="*/ 44 w 61"/>
                  <a:gd name="T41" fmla="*/ 48 h 59"/>
                  <a:gd name="T42" fmla="*/ 45 w 61"/>
                  <a:gd name="T43" fmla="*/ 48 h 59"/>
                  <a:gd name="T44" fmla="*/ 44 w 61"/>
                  <a:gd name="T45" fmla="*/ 48 h 59"/>
                  <a:gd name="T46" fmla="*/ 44 w 61"/>
                  <a:gd name="T47" fmla="*/ 46 h 59"/>
                  <a:gd name="T48" fmla="*/ 43 w 61"/>
                  <a:gd name="T49" fmla="*/ 13 h 59"/>
                  <a:gd name="T50" fmla="*/ 37 w 61"/>
                  <a:gd name="T51" fmla="*/ 22 h 59"/>
                  <a:gd name="T52" fmla="*/ 37 w 61"/>
                  <a:gd name="T53" fmla="*/ 22 h 59"/>
                  <a:gd name="T54" fmla="*/ 37 w 61"/>
                  <a:gd name="T55" fmla="*/ 34 h 59"/>
                  <a:gd name="T56" fmla="*/ 23 w 61"/>
                  <a:gd name="T57" fmla="*/ 36 h 59"/>
                  <a:gd name="T58" fmla="*/ 34 w 61"/>
                  <a:gd name="T59" fmla="*/ 39 h 59"/>
                  <a:gd name="T60" fmla="*/ 34 w 61"/>
                  <a:gd name="T61" fmla="*/ 39 h 59"/>
                  <a:gd name="T62" fmla="*/ 35 w 61"/>
                  <a:gd name="T63" fmla="*/ 51 h 59"/>
                  <a:gd name="T64" fmla="*/ 34 w 61"/>
                  <a:gd name="T65" fmla="*/ 56 h 59"/>
                  <a:gd name="T66" fmla="*/ 29 w 61"/>
                  <a:gd name="T67" fmla="*/ 44 h 59"/>
                  <a:gd name="T68" fmla="*/ 30 w 61"/>
                  <a:gd name="T69" fmla="*/ 45 h 59"/>
                  <a:gd name="T70" fmla="*/ 29 w 61"/>
                  <a:gd name="T71" fmla="*/ 44 h 59"/>
                  <a:gd name="T72" fmla="*/ 28 w 61"/>
                  <a:gd name="T73" fmla="*/ 16 h 59"/>
                  <a:gd name="T74" fmla="*/ 28 w 61"/>
                  <a:gd name="T75" fmla="*/ 45 h 59"/>
                  <a:gd name="T76" fmla="*/ 27 w 61"/>
                  <a:gd name="T77" fmla="*/ 17 h 59"/>
                  <a:gd name="T78" fmla="*/ 26 w 61"/>
                  <a:gd name="T79" fmla="*/ 3 h 59"/>
                  <a:gd name="T80" fmla="*/ 26 w 61"/>
                  <a:gd name="T81" fmla="*/ 3 h 59"/>
                  <a:gd name="T82" fmla="*/ 26 w 61"/>
                  <a:gd name="T83" fmla="*/ 38 h 59"/>
                  <a:gd name="T84" fmla="*/ 25 w 61"/>
                  <a:gd name="T85" fmla="*/ 51 h 59"/>
                  <a:gd name="T86" fmla="*/ 26 w 61"/>
                  <a:gd name="T87" fmla="*/ 50 h 59"/>
                  <a:gd name="T88" fmla="*/ 21 w 61"/>
                  <a:gd name="T89" fmla="*/ 25 h 59"/>
                  <a:gd name="T90" fmla="*/ 21 w 61"/>
                  <a:gd name="T91" fmla="*/ 25 h 59"/>
                  <a:gd name="T92" fmla="*/ 20 w 61"/>
                  <a:gd name="T93" fmla="*/ 48 h 59"/>
                  <a:gd name="T94" fmla="*/ 15 w 61"/>
                  <a:gd name="T95" fmla="*/ 41 h 59"/>
                  <a:gd name="T96" fmla="*/ 15 w 61"/>
                  <a:gd name="T97" fmla="*/ 41 h 59"/>
                  <a:gd name="T98" fmla="*/ 10 w 61"/>
                  <a:gd name="T99" fmla="*/ 43 h 59"/>
                  <a:gd name="T100" fmla="*/ 10 w 61"/>
                  <a:gd name="T101" fmla="*/ 42 h 59"/>
                  <a:gd name="T102" fmla="*/ 6 w 61"/>
                  <a:gd name="T103" fmla="*/ 26 h 59"/>
                  <a:gd name="T104" fmla="*/ 6 w 61"/>
                  <a:gd name="T105" fmla="*/ 26 h 59"/>
                  <a:gd name="T106" fmla="*/ 5 w 61"/>
                  <a:gd name="T107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59">
                    <a:moveTo>
                      <a:pt x="58" y="34"/>
                    </a:moveTo>
                    <a:cubicBezTo>
                      <a:pt x="56" y="34"/>
                      <a:pt x="55" y="33"/>
                      <a:pt x="53" y="33"/>
                    </a:cubicBezTo>
                    <a:cubicBezTo>
                      <a:pt x="52" y="36"/>
                      <a:pt x="52" y="39"/>
                      <a:pt x="50" y="42"/>
                    </a:cubicBezTo>
                    <a:cubicBezTo>
                      <a:pt x="52" y="43"/>
                      <a:pt x="53" y="45"/>
                      <a:pt x="54" y="47"/>
                    </a:cubicBezTo>
                    <a:cubicBezTo>
                      <a:pt x="52" y="50"/>
                      <a:pt x="50" y="52"/>
                      <a:pt x="47" y="54"/>
                    </a:cubicBezTo>
                    <a:cubicBezTo>
                      <a:pt x="45" y="53"/>
                      <a:pt x="44" y="51"/>
                      <a:pt x="42" y="49"/>
                    </a:cubicBezTo>
                    <a:cubicBezTo>
                      <a:pt x="40" y="50"/>
                      <a:pt x="39" y="52"/>
                      <a:pt x="36" y="52"/>
                    </a:cubicBezTo>
                    <a:cubicBezTo>
                      <a:pt x="35" y="54"/>
                      <a:pt x="36" y="57"/>
                      <a:pt x="35" y="58"/>
                    </a:cubicBezTo>
                    <a:cubicBezTo>
                      <a:pt x="32" y="59"/>
                      <a:pt x="27" y="59"/>
                      <a:pt x="25" y="57"/>
                    </a:cubicBezTo>
                    <a:cubicBezTo>
                      <a:pt x="25" y="56"/>
                      <a:pt x="25" y="54"/>
                      <a:pt x="25" y="53"/>
                    </a:cubicBezTo>
                    <a:cubicBezTo>
                      <a:pt x="22" y="52"/>
                      <a:pt x="18" y="51"/>
                      <a:pt x="16" y="49"/>
                    </a:cubicBezTo>
                    <a:cubicBezTo>
                      <a:pt x="14" y="50"/>
                      <a:pt x="14" y="52"/>
                      <a:pt x="13" y="53"/>
                    </a:cubicBezTo>
                    <a:cubicBezTo>
                      <a:pt x="11" y="53"/>
                      <a:pt x="10" y="51"/>
                      <a:pt x="9" y="50"/>
                    </a:cubicBezTo>
                    <a:cubicBezTo>
                      <a:pt x="8" y="50"/>
                      <a:pt x="5" y="48"/>
                      <a:pt x="5" y="46"/>
                    </a:cubicBezTo>
                    <a:cubicBezTo>
                      <a:pt x="5" y="44"/>
                      <a:pt x="8" y="43"/>
                      <a:pt x="8" y="42"/>
                    </a:cubicBezTo>
                    <a:cubicBezTo>
                      <a:pt x="9" y="39"/>
                      <a:pt x="6" y="38"/>
                      <a:pt x="6" y="35"/>
                    </a:cubicBezTo>
                    <a:cubicBezTo>
                      <a:pt x="4" y="34"/>
                      <a:pt x="3" y="35"/>
                      <a:pt x="0" y="35"/>
                    </a:cubicBezTo>
                    <a:cubicBezTo>
                      <a:pt x="0" y="32"/>
                      <a:pt x="0" y="27"/>
                      <a:pt x="1" y="25"/>
                    </a:cubicBezTo>
                    <a:cubicBezTo>
                      <a:pt x="3" y="24"/>
                      <a:pt x="5" y="25"/>
                      <a:pt x="6" y="24"/>
                    </a:cubicBezTo>
                    <a:cubicBezTo>
                      <a:pt x="7" y="22"/>
                      <a:pt x="7" y="19"/>
                      <a:pt x="9" y="18"/>
                    </a:cubicBezTo>
                    <a:cubicBezTo>
                      <a:pt x="8" y="16"/>
                      <a:pt x="6" y="15"/>
                      <a:pt x="5" y="14"/>
                    </a:cubicBezTo>
                    <a:cubicBezTo>
                      <a:pt x="6" y="10"/>
                      <a:pt x="9" y="8"/>
                      <a:pt x="12" y="6"/>
                    </a:cubicBezTo>
                    <a:cubicBezTo>
                      <a:pt x="13" y="8"/>
                      <a:pt x="14" y="9"/>
                      <a:pt x="15" y="10"/>
                    </a:cubicBezTo>
                    <a:cubicBezTo>
                      <a:pt x="19" y="10"/>
                      <a:pt x="21" y="7"/>
                      <a:pt x="25" y="7"/>
                    </a:cubicBezTo>
                    <a:cubicBezTo>
                      <a:pt x="25" y="5"/>
                      <a:pt x="24" y="3"/>
                      <a:pt x="24" y="1"/>
                    </a:cubicBezTo>
                    <a:cubicBezTo>
                      <a:pt x="24" y="1"/>
                      <a:pt x="25" y="1"/>
                      <a:pt x="25" y="1"/>
                    </a:cubicBezTo>
                    <a:cubicBezTo>
                      <a:pt x="27" y="1"/>
                      <a:pt x="31" y="1"/>
                      <a:pt x="34" y="0"/>
                    </a:cubicBezTo>
                    <a:cubicBezTo>
                      <a:pt x="34" y="3"/>
                      <a:pt x="34" y="5"/>
                      <a:pt x="35" y="7"/>
                    </a:cubicBezTo>
                    <a:cubicBezTo>
                      <a:pt x="38" y="8"/>
                      <a:pt x="42" y="10"/>
                      <a:pt x="44" y="6"/>
                    </a:cubicBezTo>
                    <a:cubicBezTo>
                      <a:pt x="48" y="5"/>
                      <a:pt x="53" y="8"/>
                      <a:pt x="53" y="12"/>
                    </a:cubicBezTo>
                    <a:cubicBezTo>
                      <a:pt x="48" y="15"/>
                      <a:pt x="50" y="20"/>
                      <a:pt x="53" y="23"/>
                    </a:cubicBezTo>
                    <a:cubicBezTo>
                      <a:pt x="54" y="23"/>
                      <a:pt x="56" y="24"/>
                      <a:pt x="58" y="23"/>
                    </a:cubicBezTo>
                    <a:cubicBezTo>
                      <a:pt x="61" y="24"/>
                      <a:pt x="59" y="31"/>
                      <a:pt x="58" y="34"/>
                    </a:cubicBezTo>
                    <a:close/>
                    <a:moveTo>
                      <a:pt x="51" y="23"/>
                    </a:moveTo>
                    <a:cubicBezTo>
                      <a:pt x="51" y="22"/>
                      <a:pt x="51" y="22"/>
                      <a:pt x="50" y="22"/>
                    </a:cubicBezTo>
                    <a:cubicBezTo>
                      <a:pt x="50" y="22"/>
                      <a:pt x="50" y="23"/>
                      <a:pt x="51" y="23"/>
                    </a:cubicBezTo>
                    <a:close/>
                    <a:moveTo>
                      <a:pt x="48" y="42"/>
                    </a:moveTo>
                    <a:cubicBezTo>
                      <a:pt x="49" y="42"/>
                      <a:pt x="49" y="42"/>
                      <a:pt x="49" y="41"/>
                    </a:cubicBezTo>
                    <a:cubicBezTo>
                      <a:pt x="48" y="41"/>
                      <a:pt x="48" y="42"/>
                      <a:pt x="48" y="42"/>
                    </a:cubicBezTo>
                    <a:close/>
                    <a:moveTo>
                      <a:pt x="46" y="37"/>
                    </a:moveTo>
                    <a:cubicBezTo>
                      <a:pt x="45" y="37"/>
                      <a:pt x="46" y="37"/>
                      <a:pt x="46" y="37"/>
                    </a:cubicBezTo>
                    <a:close/>
                    <a:moveTo>
                      <a:pt x="44" y="48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4" y="48"/>
                      <a:pt x="44" y="48"/>
                    </a:cubicBezTo>
                    <a:close/>
                    <a:moveTo>
                      <a:pt x="44" y="46"/>
                    </a:moveTo>
                    <a:cubicBezTo>
                      <a:pt x="43" y="47"/>
                      <a:pt x="45" y="47"/>
                      <a:pt x="44" y="46"/>
                    </a:cubicBezTo>
                    <a:close/>
                    <a:moveTo>
                      <a:pt x="43" y="12"/>
                    </a:move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lose/>
                    <a:moveTo>
                      <a:pt x="37" y="22"/>
                    </a:moveTo>
                    <a:cubicBezTo>
                      <a:pt x="36" y="23"/>
                      <a:pt x="37" y="24"/>
                      <a:pt x="37" y="24"/>
                    </a:cubicBezTo>
                    <a:cubicBezTo>
                      <a:pt x="38" y="23"/>
                      <a:pt x="37" y="22"/>
                      <a:pt x="37" y="22"/>
                    </a:cubicBezTo>
                    <a:close/>
                    <a:moveTo>
                      <a:pt x="28" y="38"/>
                    </a:moveTo>
                    <a:cubicBezTo>
                      <a:pt x="32" y="37"/>
                      <a:pt x="36" y="37"/>
                      <a:pt x="37" y="34"/>
                    </a:cubicBezTo>
                    <a:cubicBezTo>
                      <a:pt x="41" y="24"/>
                      <a:pt x="29" y="17"/>
                      <a:pt x="23" y="24"/>
                    </a:cubicBezTo>
                    <a:cubicBezTo>
                      <a:pt x="20" y="27"/>
                      <a:pt x="20" y="32"/>
                      <a:pt x="23" y="36"/>
                    </a:cubicBezTo>
                    <a:cubicBezTo>
                      <a:pt x="25" y="36"/>
                      <a:pt x="26" y="38"/>
                      <a:pt x="28" y="38"/>
                    </a:cubicBezTo>
                    <a:close/>
                    <a:moveTo>
                      <a:pt x="34" y="39"/>
                    </a:moveTo>
                    <a:cubicBezTo>
                      <a:pt x="34" y="40"/>
                      <a:pt x="35" y="40"/>
                      <a:pt x="35" y="39"/>
                    </a:cubicBezTo>
                    <a:cubicBezTo>
                      <a:pt x="35" y="39"/>
                      <a:pt x="34" y="39"/>
                      <a:pt x="34" y="39"/>
                    </a:cubicBezTo>
                    <a:close/>
                    <a:moveTo>
                      <a:pt x="35" y="51"/>
                    </a:moveTo>
                    <a:cubicBezTo>
                      <a:pt x="34" y="51"/>
                      <a:pt x="35" y="50"/>
                      <a:pt x="35" y="51"/>
                    </a:cubicBezTo>
                    <a:close/>
                    <a:moveTo>
                      <a:pt x="33" y="57"/>
                    </a:moveTo>
                    <a:cubicBezTo>
                      <a:pt x="33" y="57"/>
                      <a:pt x="34" y="57"/>
                      <a:pt x="34" y="56"/>
                    </a:cubicBezTo>
                    <a:cubicBezTo>
                      <a:pt x="33" y="56"/>
                      <a:pt x="33" y="56"/>
                      <a:pt x="33" y="57"/>
                    </a:cubicBezTo>
                    <a:close/>
                    <a:moveTo>
                      <a:pt x="29" y="44"/>
                    </a:moveTo>
                    <a:cubicBezTo>
                      <a:pt x="29" y="44"/>
                      <a:pt x="29" y="45"/>
                      <a:pt x="29" y="45"/>
                    </a:cubicBezTo>
                    <a:cubicBezTo>
                      <a:pt x="29" y="45"/>
                      <a:pt x="30" y="45"/>
                      <a:pt x="30" y="45"/>
                    </a:cubicBezTo>
                    <a:cubicBezTo>
                      <a:pt x="30" y="45"/>
                      <a:pt x="30" y="44"/>
                      <a:pt x="30" y="44"/>
                    </a:cubicBezTo>
                    <a:cubicBezTo>
                      <a:pt x="30" y="44"/>
                      <a:pt x="29" y="44"/>
                      <a:pt x="29" y="44"/>
                    </a:cubicBezTo>
                    <a:close/>
                    <a:moveTo>
                      <a:pt x="28" y="16"/>
                    </a:moveTo>
                    <a:cubicBezTo>
                      <a:pt x="28" y="17"/>
                      <a:pt x="28" y="16"/>
                      <a:pt x="28" y="16"/>
                    </a:cubicBezTo>
                    <a:close/>
                    <a:moveTo>
                      <a:pt x="28" y="45"/>
                    </a:moveTo>
                    <a:cubicBezTo>
                      <a:pt x="28" y="43"/>
                      <a:pt x="27" y="45"/>
                      <a:pt x="28" y="45"/>
                    </a:cubicBezTo>
                    <a:close/>
                    <a:moveTo>
                      <a:pt x="27" y="17"/>
                    </a:moveTo>
                    <a:cubicBezTo>
                      <a:pt x="27" y="17"/>
                      <a:pt x="27" y="18"/>
                      <a:pt x="27" y="17"/>
                    </a:cubicBezTo>
                    <a:cubicBezTo>
                      <a:pt x="28" y="17"/>
                      <a:pt x="27" y="17"/>
                      <a:pt x="27" y="17"/>
                    </a:cubicBezTo>
                    <a:close/>
                    <a:moveTo>
                      <a:pt x="26" y="3"/>
                    </a:moveTo>
                    <a:cubicBezTo>
                      <a:pt x="26" y="4"/>
                      <a:pt x="25" y="5"/>
                      <a:pt x="26" y="5"/>
                    </a:cubicBezTo>
                    <a:cubicBezTo>
                      <a:pt x="26" y="4"/>
                      <a:pt x="26" y="3"/>
                      <a:pt x="26" y="3"/>
                    </a:cubicBezTo>
                    <a:close/>
                    <a:moveTo>
                      <a:pt x="26" y="38"/>
                    </a:moveTo>
                    <a:cubicBezTo>
                      <a:pt x="25" y="38"/>
                      <a:pt x="27" y="38"/>
                      <a:pt x="26" y="38"/>
                    </a:cubicBezTo>
                    <a:close/>
                    <a:moveTo>
                      <a:pt x="25" y="50"/>
                    </a:moveTo>
                    <a:cubicBezTo>
                      <a:pt x="25" y="50"/>
                      <a:pt x="25" y="51"/>
                      <a:pt x="25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26" y="50"/>
                      <a:pt x="26" y="50"/>
                    </a:cubicBezTo>
                    <a:cubicBezTo>
                      <a:pt x="26" y="50"/>
                      <a:pt x="26" y="50"/>
                      <a:pt x="25" y="50"/>
                    </a:cubicBezTo>
                    <a:close/>
                    <a:moveTo>
                      <a:pt x="21" y="25"/>
                    </a:moveTo>
                    <a:cubicBezTo>
                      <a:pt x="21" y="25"/>
                      <a:pt x="21" y="23"/>
                      <a:pt x="21" y="23"/>
                    </a:cubicBezTo>
                    <a:cubicBezTo>
                      <a:pt x="21" y="24"/>
                      <a:pt x="20" y="25"/>
                      <a:pt x="21" y="25"/>
                    </a:cubicBezTo>
                    <a:close/>
                    <a:moveTo>
                      <a:pt x="20" y="46"/>
                    </a:moveTo>
                    <a:cubicBezTo>
                      <a:pt x="20" y="46"/>
                      <a:pt x="20" y="47"/>
                      <a:pt x="20" y="48"/>
                    </a:cubicBezTo>
                    <a:cubicBezTo>
                      <a:pt x="21" y="48"/>
                      <a:pt x="21" y="45"/>
                      <a:pt x="20" y="46"/>
                    </a:cubicBezTo>
                    <a:close/>
                    <a:moveTo>
                      <a:pt x="15" y="41"/>
                    </a:move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lose/>
                    <a:moveTo>
                      <a:pt x="10" y="42"/>
                    </a:moveTo>
                    <a:cubicBezTo>
                      <a:pt x="10" y="42"/>
                      <a:pt x="10" y="42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lose/>
                    <a:moveTo>
                      <a:pt x="6" y="26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6" y="32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Freeform 463"/>
              <p:cNvSpPr>
                <a:spLocks noEditPoints="1"/>
              </p:cNvSpPr>
              <p:nvPr/>
            </p:nvSpPr>
            <p:spPr bwMode="auto">
              <a:xfrm>
                <a:off x="7732713" y="5067300"/>
                <a:ext cx="188913" cy="188913"/>
              </a:xfrm>
              <a:custGeom>
                <a:avLst/>
                <a:gdLst>
                  <a:gd name="T0" fmla="*/ 31 w 32"/>
                  <a:gd name="T1" fmla="*/ 19 h 32"/>
                  <a:gd name="T2" fmla="*/ 26 w 32"/>
                  <a:gd name="T3" fmla="*/ 22 h 32"/>
                  <a:gd name="T4" fmla="*/ 28 w 32"/>
                  <a:gd name="T5" fmla="*/ 24 h 32"/>
                  <a:gd name="T6" fmla="*/ 24 w 32"/>
                  <a:gd name="T7" fmla="*/ 28 h 32"/>
                  <a:gd name="T8" fmla="*/ 21 w 32"/>
                  <a:gd name="T9" fmla="*/ 26 h 32"/>
                  <a:gd name="T10" fmla="*/ 18 w 32"/>
                  <a:gd name="T11" fmla="*/ 27 h 32"/>
                  <a:gd name="T12" fmla="*/ 18 w 32"/>
                  <a:gd name="T13" fmla="*/ 31 h 32"/>
                  <a:gd name="T14" fmla="*/ 12 w 32"/>
                  <a:gd name="T15" fmla="*/ 32 h 32"/>
                  <a:gd name="T16" fmla="*/ 11 w 32"/>
                  <a:gd name="T17" fmla="*/ 26 h 32"/>
                  <a:gd name="T18" fmla="*/ 7 w 32"/>
                  <a:gd name="T19" fmla="*/ 28 h 32"/>
                  <a:gd name="T20" fmla="*/ 4 w 32"/>
                  <a:gd name="T21" fmla="*/ 25 h 32"/>
                  <a:gd name="T22" fmla="*/ 1 w 32"/>
                  <a:gd name="T23" fmla="*/ 19 h 32"/>
                  <a:gd name="T24" fmla="*/ 1 w 32"/>
                  <a:gd name="T25" fmla="*/ 13 h 32"/>
                  <a:gd name="T26" fmla="*/ 4 w 32"/>
                  <a:gd name="T27" fmla="*/ 13 h 32"/>
                  <a:gd name="T28" fmla="*/ 3 w 32"/>
                  <a:gd name="T29" fmla="*/ 8 h 32"/>
                  <a:gd name="T30" fmla="*/ 6 w 32"/>
                  <a:gd name="T31" fmla="*/ 4 h 32"/>
                  <a:gd name="T32" fmla="*/ 9 w 32"/>
                  <a:gd name="T33" fmla="*/ 6 h 32"/>
                  <a:gd name="T34" fmla="*/ 13 w 32"/>
                  <a:gd name="T35" fmla="*/ 4 h 32"/>
                  <a:gd name="T36" fmla="*/ 13 w 32"/>
                  <a:gd name="T37" fmla="*/ 0 h 32"/>
                  <a:gd name="T38" fmla="*/ 18 w 32"/>
                  <a:gd name="T39" fmla="*/ 1 h 32"/>
                  <a:gd name="T40" fmla="*/ 18 w 32"/>
                  <a:gd name="T41" fmla="*/ 4 h 32"/>
                  <a:gd name="T42" fmla="*/ 23 w 32"/>
                  <a:gd name="T43" fmla="*/ 3 h 32"/>
                  <a:gd name="T44" fmla="*/ 27 w 32"/>
                  <a:gd name="T45" fmla="*/ 9 h 32"/>
                  <a:gd name="T46" fmla="*/ 28 w 32"/>
                  <a:gd name="T47" fmla="*/ 13 h 32"/>
                  <a:gd name="T48" fmla="*/ 31 w 32"/>
                  <a:gd name="T49" fmla="*/ 19 h 32"/>
                  <a:gd name="T50" fmla="*/ 22 w 32"/>
                  <a:gd name="T51" fmla="*/ 8 h 32"/>
                  <a:gd name="T52" fmla="*/ 21 w 32"/>
                  <a:gd name="T53" fmla="*/ 7 h 32"/>
                  <a:gd name="T54" fmla="*/ 22 w 32"/>
                  <a:gd name="T55" fmla="*/ 8 h 32"/>
                  <a:gd name="T56" fmla="*/ 20 w 32"/>
                  <a:gd name="T57" fmla="*/ 25 h 32"/>
                  <a:gd name="T58" fmla="*/ 20 w 32"/>
                  <a:gd name="T59" fmla="*/ 25 h 32"/>
                  <a:gd name="T60" fmla="*/ 14 w 32"/>
                  <a:gd name="T61" fmla="*/ 13 h 32"/>
                  <a:gd name="T62" fmla="*/ 13 w 32"/>
                  <a:gd name="T63" fmla="*/ 18 h 32"/>
                  <a:gd name="T64" fmla="*/ 14 w 32"/>
                  <a:gd name="T65" fmla="*/ 13 h 32"/>
                  <a:gd name="T66" fmla="*/ 16 w 32"/>
                  <a:gd name="T67" fmla="*/ 28 h 32"/>
                  <a:gd name="T68" fmla="*/ 16 w 32"/>
                  <a:gd name="T69" fmla="*/ 28 h 32"/>
                  <a:gd name="T70" fmla="*/ 13 w 32"/>
                  <a:gd name="T71" fmla="*/ 28 h 32"/>
                  <a:gd name="T72" fmla="*/ 14 w 32"/>
                  <a:gd name="T73" fmla="*/ 29 h 32"/>
                  <a:gd name="T74" fmla="*/ 13 w 32"/>
                  <a:gd name="T75" fmla="*/ 28 h 32"/>
                  <a:gd name="T76" fmla="*/ 6 w 32"/>
                  <a:gd name="T77" fmla="*/ 19 h 32"/>
                  <a:gd name="T78" fmla="*/ 6 w 32"/>
                  <a:gd name="T7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31" y="19"/>
                    </a:moveTo>
                    <a:cubicBezTo>
                      <a:pt x="29" y="18"/>
                      <a:pt x="27" y="20"/>
                      <a:pt x="26" y="22"/>
                    </a:cubicBezTo>
                    <a:cubicBezTo>
                      <a:pt x="26" y="23"/>
                      <a:pt x="28" y="23"/>
                      <a:pt x="28" y="24"/>
                    </a:cubicBezTo>
                    <a:cubicBezTo>
                      <a:pt x="27" y="26"/>
                      <a:pt x="26" y="27"/>
                      <a:pt x="24" y="28"/>
                    </a:cubicBezTo>
                    <a:cubicBezTo>
                      <a:pt x="23" y="28"/>
                      <a:pt x="22" y="27"/>
                      <a:pt x="21" y="26"/>
                    </a:cubicBezTo>
                    <a:cubicBezTo>
                      <a:pt x="20" y="27"/>
                      <a:pt x="19" y="27"/>
                      <a:pt x="18" y="27"/>
                    </a:cubicBezTo>
                    <a:cubicBezTo>
                      <a:pt x="18" y="28"/>
                      <a:pt x="18" y="30"/>
                      <a:pt x="18" y="31"/>
                    </a:cubicBezTo>
                    <a:cubicBezTo>
                      <a:pt x="16" y="32"/>
                      <a:pt x="14" y="31"/>
                      <a:pt x="12" y="32"/>
                    </a:cubicBezTo>
                    <a:cubicBezTo>
                      <a:pt x="11" y="30"/>
                      <a:pt x="13" y="26"/>
                      <a:pt x="11" y="26"/>
                    </a:cubicBezTo>
                    <a:cubicBezTo>
                      <a:pt x="9" y="26"/>
                      <a:pt x="9" y="28"/>
                      <a:pt x="7" y="28"/>
                    </a:cubicBezTo>
                    <a:cubicBezTo>
                      <a:pt x="7" y="26"/>
                      <a:pt x="5" y="26"/>
                      <a:pt x="4" y="25"/>
                    </a:cubicBezTo>
                    <a:cubicBezTo>
                      <a:pt x="5" y="22"/>
                      <a:pt x="5" y="18"/>
                      <a:pt x="1" y="19"/>
                    </a:cubicBezTo>
                    <a:cubicBezTo>
                      <a:pt x="0" y="18"/>
                      <a:pt x="1" y="15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6" y="12"/>
                      <a:pt x="4" y="9"/>
                      <a:pt x="3" y="8"/>
                    </a:cubicBezTo>
                    <a:cubicBezTo>
                      <a:pt x="3" y="6"/>
                      <a:pt x="5" y="6"/>
                      <a:pt x="6" y="4"/>
                    </a:cubicBezTo>
                    <a:cubicBezTo>
                      <a:pt x="8" y="4"/>
                      <a:pt x="8" y="5"/>
                      <a:pt x="9" y="6"/>
                    </a:cubicBezTo>
                    <a:cubicBezTo>
                      <a:pt x="10" y="5"/>
                      <a:pt x="11" y="4"/>
                      <a:pt x="13" y="4"/>
                    </a:cubicBezTo>
                    <a:cubicBezTo>
                      <a:pt x="13" y="3"/>
                      <a:pt x="11" y="1"/>
                      <a:pt x="13" y="0"/>
                    </a:cubicBezTo>
                    <a:cubicBezTo>
                      <a:pt x="15" y="1"/>
                      <a:pt x="17" y="0"/>
                      <a:pt x="18" y="1"/>
                    </a:cubicBezTo>
                    <a:cubicBezTo>
                      <a:pt x="18" y="3"/>
                      <a:pt x="18" y="3"/>
                      <a:pt x="18" y="4"/>
                    </a:cubicBezTo>
                    <a:cubicBezTo>
                      <a:pt x="20" y="6"/>
                      <a:pt x="22" y="4"/>
                      <a:pt x="23" y="3"/>
                    </a:cubicBezTo>
                    <a:cubicBezTo>
                      <a:pt x="26" y="4"/>
                      <a:pt x="30" y="6"/>
                      <a:pt x="27" y="9"/>
                    </a:cubicBezTo>
                    <a:cubicBezTo>
                      <a:pt x="27" y="10"/>
                      <a:pt x="27" y="12"/>
                      <a:pt x="28" y="13"/>
                    </a:cubicBezTo>
                    <a:cubicBezTo>
                      <a:pt x="32" y="12"/>
                      <a:pt x="32" y="16"/>
                      <a:pt x="31" y="19"/>
                    </a:cubicBezTo>
                    <a:close/>
                    <a:moveTo>
                      <a:pt x="22" y="8"/>
                    </a:moveTo>
                    <a:cubicBezTo>
                      <a:pt x="22" y="7"/>
                      <a:pt x="22" y="7"/>
                      <a:pt x="21" y="7"/>
                    </a:cubicBezTo>
                    <a:cubicBezTo>
                      <a:pt x="22" y="7"/>
                      <a:pt x="21" y="8"/>
                      <a:pt x="22" y="8"/>
                    </a:cubicBezTo>
                    <a:close/>
                    <a:moveTo>
                      <a:pt x="20" y="25"/>
                    </a:moveTo>
                    <a:cubicBezTo>
                      <a:pt x="19" y="25"/>
                      <a:pt x="20" y="25"/>
                      <a:pt x="20" y="25"/>
                    </a:cubicBezTo>
                    <a:close/>
                    <a:moveTo>
                      <a:pt x="14" y="13"/>
                    </a:moveTo>
                    <a:cubicBezTo>
                      <a:pt x="13" y="13"/>
                      <a:pt x="12" y="16"/>
                      <a:pt x="13" y="18"/>
                    </a:cubicBezTo>
                    <a:cubicBezTo>
                      <a:pt x="18" y="21"/>
                      <a:pt x="20" y="12"/>
                      <a:pt x="14" y="13"/>
                    </a:cubicBezTo>
                    <a:close/>
                    <a:moveTo>
                      <a:pt x="16" y="28"/>
                    </a:moveTo>
                    <a:cubicBezTo>
                      <a:pt x="16" y="29"/>
                      <a:pt x="16" y="28"/>
                      <a:pt x="16" y="28"/>
                    </a:cubicBezTo>
                    <a:close/>
                    <a:moveTo>
                      <a:pt x="13" y="28"/>
                    </a:moveTo>
                    <a:cubicBezTo>
                      <a:pt x="13" y="29"/>
                      <a:pt x="13" y="29"/>
                      <a:pt x="14" y="29"/>
                    </a:cubicBezTo>
                    <a:cubicBezTo>
                      <a:pt x="14" y="29"/>
                      <a:pt x="14" y="28"/>
                      <a:pt x="13" y="28"/>
                    </a:cubicBezTo>
                    <a:close/>
                    <a:moveTo>
                      <a:pt x="6" y="19"/>
                    </a:moveTo>
                    <a:cubicBezTo>
                      <a:pt x="6" y="19"/>
                      <a:pt x="6" y="19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5" name="Groep 14"/>
          <p:cNvGrpSpPr/>
          <p:nvPr/>
        </p:nvGrpSpPr>
        <p:grpSpPr>
          <a:xfrm>
            <a:off x="7169939" y="3979812"/>
            <a:ext cx="1487265" cy="674606"/>
            <a:chOff x="8159851" y="3236950"/>
            <a:chExt cx="1849748" cy="1187799"/>
          </a:xfrm>
        </p:grpSpPr>
        <p:sp>
          <p:nvSpPr>
            <p:cNvPr id="16" name="Rectangle 44"/>
            <p:cNvSpPr/>
            <p:nvPr/>
          </p:nvSpPr>
          <p:spPr>
            <a:xfrm>
              <a:off x="8159851" y="3501232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8159851" y="3236950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dirty="0" err="1">
                  <a:latin typeface="Arial" charset="0"/>
                  <a:ea typeface="+mn-ea"/>
                  <a:cs typeface="Arial" charset="0"/>
                </a:rPr>
                <a:t>Mensen</a:t>
              </a:r>
              <a:r>
                <a:rPr lang="en-US" sz="1000" dirty="0"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  <p:grpSp>
          <p:nvGrpSpPr>
            <p:cNvPr id="18" name="Group 13"/>
            <p:cNvGrpSpPr/>
            <p:nvPr/>
          </p:nvGrpSpPr>
          <p:grpSpPr>
            <a:xfrm>
              <a:off x="8554858" y="3678140"/>
              <a:ext cx="1059745" cy="569700"/>
              <a:chOff x="3197799" y="2374018"/>
              <a:chExt cx="1148057" cy="617175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3620254" y="2374018"/>
                <a:ext cx="303147" cy="607961"/>
                <a:chOff x="1702451" y="3025396"/>
                <a:chExt cx="1902897" cy="3816252"/>
              </a:xfrm>
            </p:grpSpPr>
            <p:sp>
              <p:nvSpPr>
                <p:cNvPr id="28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9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0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0" name="Group 15"/>
              <p:cNvGrpSpPr/>
              <p:nvPr/>
            </p:nvGrpSpPr>
            <p:grpSpPr>
              <a:xfrm>
                <a:off x="3197799" y="2383232"/>
                <a:ext cx="303147" cy="607961"/>
                <a:chOff x="1702451" y="3025396"/>
                <a:chExt cx="1902897" cy="3816252"/>
              </a:xfrm>
              <a:solidFill>
                <a:schemeClr val="accent1"/>
              </a:solidFill>
            </p:grpSpPr>
            <p:sp>
              <p:nvSpPr>
                <p:cNvPr id="25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1" name="Group 16"/>
              <p:cNvGrpSpPr/>
              <p:nvPr/>
            </p:nvGrpSpPr>
            <p:grpSpPr>
              <a:xfrm>
                <a:off x="4042709" y="2383232"/>
                <a:ext cx="303147" cy="607961"/>
                <a:chOff x="1702451" y="3025396"/>
                <a:chExt cx="1902897" cy="3816252"/>
              </a:xfrm>
              <a:solidFill>
                <a:schemeClr val="accent3"/>
              </a:solidFill>
            </p:grpSpPr>
            <p:sp>
              <p:nvSpPr>
                <p:cNvPr id="22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31" name="Groep 30"/>
          <p:cNvGrpSpPr/>
          <p:nvPr/>
        </p:nvGrpSpPr>
        <p:grpSpPr>
          <a:xfrm>
            <a:off x="8424831" y="3183343"/>
            <a:ext cx="1487265" cy="674606"/>
            <a:chOff x="5753815" y="3236954"/>
            <a:chExt cx="1849748" cy="1187799"/>
          </a:xfrm>
        </p:grpSpPr>
        <p:sp>
          <p:nvSpPr>
            <p:cNvPr id="32" name="Rectangle 45"/>
            <p:cNvSpPr/>
            <p:nvPr/>
          </p:nvSpPr>
          <p:spPr>
            <a:xfrm>
              <a:off x="5753815" y="3501236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5753815" y="3236954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dirty="0">
                  <a:latin typeface="Arial" charset="0"/>
                  <a:ea typeface="+mn-ea"/>
                  <a:cs typeface="Arial" charset="0"/>
                </a:rPr>
                <a:t>Taken / </a:t>
              </a:r>
              <a:r>
                <a:rPr lang="en-US" sz="1000" dirty="0" err="1">
                  <a:latin typeface="Arial" charset="0"/>
                  <a:ea typeface="+mn-ea"/>
                  <a:cs typeface="Arial" charset="0"/>
                </a:rPr>
                <a:t>structuur</a:t>
              </a:r>
              <a:r>
                <a:rPr lang="en-US" sz="1000" dirty="0"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  <p:grpSp>
          <p:nvGrpSpPr>
            <p:cNvPr id="34" name="Group 31"/>
            <p:cNvGrpSpPr/>
            <p:nvPr/>
          </p:nvGrpSpPr>
          <p:grpSpPr>
            <a:xfrm>
              <a:off x="6344772" y="3662243"/>
              <a:ext cx="667841" cy="601486"/>
              <a:chOff x="146050" y="3363913"/>
              <a:chExt cx="990600" cy="892176"/>
            </a:xfrm>
            <a:solidFill>
              <a:schemeClr val="accent2"/>
            </a:solidFill>
          </p:grpSpPr>
          <p:sp>
            <p:nvSpPr>
              <p:cNvPr id="35" name="Freeform 42"/>
              <p:cNvSpPr>
                <a:spLocks noEditPoints="1"/>
              </p:cNvSpPr>
              <p:nvPr/>
            </p:nvSpPr>
            <p:spPr bwMode="auto">
              <a:xfrm>
                <a:off x="146050" y="3371851"/>
                <a:ext cx="388938" cy="304800"/>
              </a:xfrm>
              <a:custGeom>
                <a:avLst/>
                <a:gdLst>
                  <a:gd name="T0" fmla="*/ 50 w 55"/>
                  <a:gd name="T1" fmla="*/ 0 h 43"/>
                  <a:gd name="T2" fmla="*/ 53 w 55"/>
                  <a:gd name="T3" fmla="*/ 4 h 43"/>
                  <a:gd name="T4" fmla="*/ 51 w 55"/>
                  <a:gd name="T5" fmla="*/ 42 h 43"/>
                  <a:gd name="T6" fmla="*/ 7 w 55"/>
                  <a:gd name="T7" fmla="*/ 43 h 43"/>
                  <a:gd name="T8" fmla="*/ 5 w 55"/>
                  <a:gd name="T9" fmla="*/ 9 h 43"/>
                  <a:gd name="T10" fmla="*/ 0 w 55"/>
                  <a:gd name="T11" fmla="*/ 9 h 43"/>
                  <a:gd name="T12" fmla="*/ 4 w 55"/>
                  <a:gd name="T13" fmla="*/ 6 h 43"/>
                  <a:gd name="T14" fmla="*/ 4 w 55"/>
                  <a:gd name="T15" fmla="*/ 2 h 43"/>
                  <a:gd name="T16" fmla="*/ 50 w 55"/>
                  <a:gd name="T17" fmla="*/ 0 h 43"/>
                  <a:gd name="T18" fmla="*/ 9 w 55"/>
                  <a:gd name="T19" fmla="*/ 5 h 43"/>
                  <a:gd name="T20" fmla="*/ 13 w 55"/>
                  <a:gd name="T21" fmla="*/ 5 h 43"/>
                  <a:gd name="T22" fmla="*/ 13 w 55"/>
                  <a:gd name="T23" fmla="*/ 4 h 43"/>
                  <a:gd name="T24" fmla="*/ 9 w 55"/>
                  <a:gd name="T25" fmla="*/ 4 h 43"/>
                  <a:gd name="T26" fmla="*/ 9 w 55"/>
                  <a:gd name="T27" fmla="*/ 5 h 43"/>
                  <a:gd name="T28" fmla="*/ 40 w 55"/>
                  <a:gd name="T29" fmla="*/ 4 h 43"/>
                  <a:gd name="T30" fmla="*/ 28 w 55"/>
                  <a:gd name="T31" fmla="*/ 6 h 43"/>
                  <a:gd name="T32" fmla="*/ 49 w 55"/>
                  <a:gd name="T33" fmla="*/ 7 h 43"/>
                  <a:gd name="T34" fmla="*/ 40 w 55"/>
                  <a:gd name="T35" fmla="*/ 4 h 43"/>
                  <a:gd name="T36" fmla="*/ 9 w 55"/>
                  <a:gd name="T37" fmla="*/ 8 h 43"/>
                  <a:gd name="T38" fmla="*/ 9 w 55"/>
                  <a:gd name="T39" fmla="*/ 37 h 43"/>
                  <a:gd name="T40" fmla="*/ 48 w 55"/>
                  <a:gd name="T41" fmla="*/ 37 h 43"/>
                  <a:gd name="T42" fmla="*/ 49 w 55"/>
                  <a:gd name="T43" fmla="*/ 11 h 43"/>
                  <a:gd name="T44" fmla="*/ 9 w 55"/>
                  <a:gd name="T45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43">
                    <a:moveTo>
                      <a:pt x="50" y="0"/>
                    </a:moveTo>
                    <a:cubicBezTo>
                      <a:pt x="51" y="1"/>
                      <a:pt x="52" y="3"/>
                      <a:pt x="53" y="4"/>
                    </a:cubicBezTo>
                    <a:cubicBezTo>
                      <a:pt x="49" y="16"/>
                      <a:pt x="55" y="31"/>
                      <a:pt x="51" y="42"/>
                    </a:cubicBezTo>
                    <a:cubicBezTo>
                      <a:pt x="35" y="41"/>
                      <a:pt x="22" y="40"/>
                      <a:pt x="7" y="43"/>
                    </a:cubicBezTo>
                    <a:cubicBezTo>
                      <a:pt x="3" y="36"/>
                      <a:pt x="6" y="20"/>
                      <a:pt x="5" y="9"/>
                    </a:cubicBezTo>
                    <a:cubicBezTo>
                      <a:pt x="3" y="7"/>
                      <a:pt x="1" y="10"/>
                      <a:pt x="0" y="9"/>
                    </a:cubicBezTo>
                    <a:cubicBezTo>
                      <a:pt x="0" y="6"/>
                      <a:pt x="3" y="7"/>
                      <a:pt x="4" y="6"/>
                    </a:cubicBezTo>
                    <a:cubicBezTo>
                      <a:pt x="6" y="5"/>
                      <a:pt x="2" y="4"/>
                      <a:pt x="4" y="2"/>
                    </a:cubicBezTo>
                    <a:cubicBezTo>
                      <a:pt x="19" y="1"/>
                      <a:pt x="33" y="2"/>
                      <a:pt x="50" y="0"/>
                    </a:cubicBezTo>
                    <a:close/>
                    <a:moveTo>
                      <a:pt x="9" y="5"/>
                    </a:moveTo>
                    <a:cubicBezTo>
                      <a:pt x="10" y="5"/>
                      <a:pt x="11" y="5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lose/>
                    <a:moveTo>
                      <a:pt x="40" y="4"/>
                    </a:moveTo>
                    <a:cubicBezTo>
                      <a:pt x="36" y="4"/>
                      <a:pt x="31" y="4"/>
                      <a:pt x="28" y="6"/>
                    </a:cubicBezTo>
                    <a:cubicBezTo>
                      <a:pt x="36" y="5"/>
                      <a:pt x="42" y="7"/>
                      <a:pt x="49" y="7"/>
                    </a:cubicBezTo>
                    <a:cubicBezTo>
                      <a:pt x="49" y="3"/>
                      <a:pt x="43" y="4"/>
                      <a:pt x="40" y="4"/>
                    </a:cubicBezTo>
                    <a:close/>
                    <a:moveTo>
                      <a:pt x="9" y="8"/>
                    </a:moveTo>
                    <a:cubicBezTo>
                      <a:pt x="8" y="16"/>
                      <a:pt x="8" y="27"/>
                      <a:pt x="9" y="37"/>
                    </a:cubicBezTo>
                    <a:cubicBezTo>
                      <a:pt x="21" y="39"/>
                      <a:pt x="37" y="38"/>
                      <a:pt x="48" y="37"/>
                    </a:cubicBezTo>
                    <a:cubicBezTo>
                      <a:pt x="50" y="30"/>
                      <a:pt x="50" y="19"/>
                      <a:pt x="49" y="11"/>
                    </a:cubicBezTo>
                    <a:cubicBezTo>
                      <a:pt x="39" y="7"/>
                      <a:pt x="2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43"/>
              <p:cNvSpPr>
                <a:spLocks noEditPoints="1"/>
              </p:cNvSpPr>
              <p:nvPr/>
            </p:nvSpPr>
            <p:spPr bwMode="auto">
              <a:xfrm>
                <a:off x="762000" y="3363913"/>
                <a:ext cx="374650" cy="312738"/>
              </a:xfrm>
              <a:custGeom>
                <a:avLst/>
                <a:gdLst>
                  <a:gd name="T0" fmla="*/ 52 w 53"/>
                  <a:gd name="T1" fmla="*/ 6 h 44"/>
                  <a:gd name="T2" fmla="*/ 53 w 53"/>
                  <a:gd name="T3" fmla="*/ 41 h 44"/>
                  <a:gd name="T4" fmla="*/ 21 w 53"/>
                  <a:gd name="T5" fmla="*/ 42 h 44"/>
                  <a:gd name="T6" fmla="*/ 2 w 53"/>
                  <a:gd name="T7" fmla="*/ 42 h 44"/>
                  <a:gd name="T8" fmla="*/ 2 w 53"/>
                  <a:gd name="T9" fmla="*/ 4 h 44"/>
                  <a:gd name="T10" fmla="*/ 52 w 53"/>
                  <a:gd name="T11" fmla="*/ 6 h 44"/>
                  <a:gd name="T12" fmla="*/ 7 w 53"/>
                  <a:gd name="T13" fmla="*/ 6 h 44"/>
                  <a:gd name="T14" fmla="*/ 6 w 53"/>
                  <a:gd name="T15" fmla="*/ 39 h 44"/>
                  <a:gd name="T16" fmla="*/ 47 w 53"/>
                  <a:gd name="T17" fmla="*/ 38 h 44"/>
                  <a:gd name="T18" fmla="*/ 46 w 53"/>
                  <a:gd name="T19" fmla="*/ 7 h 44"/>
                  <a:gd name="T20" fmla="*/ 7 w 53"/>
                  <a:gd name="T21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4">
                    <a:moveTo>
                      <a:pt x="52" y="6"/>
                    </a:moveTo>
                    <a:cubicBezTo>
                      <a:pt x="49" y="18"/>
                      <a:pt x="52" y="30"/>
                      <a:pt x="53" y="41"/>
                    </a:cubicBezTo>
                    <a:cubicBezTo>
                      <a:pt x="44" y="44"/>
                      <a:pt x="32" y="42"/>
                      <a:pt x="21" y="42"/>
                    </a:cubicBezTo>
                    <a:cubicBezTo>
                      <a:pt x="14" y="42"/>
                      <a:pt x="8" y="43"/>
                      <a:pt x="2" y="42"/>
                    </a:cubicBezTo>
                    <a:cubicBezTo>
                      <a:pt x="2" y="31"/>
                      <a:pt x="0" y="17"/>
                      <a:pt x="2" y="4"/>
                    </a:cubicBezTo>
                    <a:cubicBezTo>
                      <a:pt x="17" y="1"/>
                      <a:pt x="39" y="0"/>
                      <a:pt x="52" y="6"/>
                    </a:cubicBezTo>
                    <a:close/>
                    <a:moveTo>
                      <a:pt x="7" y="6"/>
                    </a:moveTo>
                    <a:cubicBezTo>
                      <a:pt x="4" y="15"/>
                      <a:pt x="4" y="28"/>
                      <a:pt x="6" y="39"/>
                    </a:cubicBezTo>
                    <a:cubicBezTo>
                      <a:pt x="20" y="39"/>
                      <a:pt x="33" y="39"/>
                      <a:pt x="47" y="38"/>
                    </a:cubicBezTo>
                    <a:cubicBezTo>
                      <a:pt x="49" y="31"/>
                      <a:pt x="49" y="15"/>
                      <a:pt x="46" y="7"/>
                    </a:cubicBezTo>
                    <a:cubicBezTo>
                      <a:pt x="35" y="3"/>
                      <a:pt x="19" y="5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44"/>
              <p:cNvSpPr>
                <a:spLocks/>
              </p:cNvSpPr>
              <p:nvPr/>
            </p:nvSpPr>
            <p:spPr bwMode="auto">
              <a:xfrm>
                <a:off x="231775" y="3668713"/>
                <a:ext cx="260350" cy="49213"/>
              </a:xfrm>
              <a:custGeom>
                <a:avLst/>
                <a:gdLst>
                  <a:gd name="T0" fmla="*/ 36 w 37"/>
                  <a:gd name="T1" fmla="*/ 2 h 7"/>
                  <a:gd name="T2" fmla="*/ 36 w 37"/>
                  <a:gd name="T3" fmla="*/ 6 h 7"/>
                  <a:gd name="T4" fmla="*/ 0 w 37"/>
                  <a:gd name="T5" fmla="*/ 5 h 7"/>
                  <a:gd name="T6" fmla="*/ 20 w 37"/>
                  <a:gd name="T7" fmla="*/ 3 h 7"/>
                  <a:gd name="T8" fmla="*/ 36 w 3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">
                    <a:moveTo>
                      <a:pt x="36" y="2"/>
                    </a:moveTo>
                    <a:cubicBezTo>
                      <a:pt x="35" y="4"/>
                      <a:pt x="37" y="4"/>
                      <a:pt x="36" y="6"/>
                    </a:cubicBezTo>
                    <a:cubicBezTo>
                      <a:pt x="23" y="4"/>
                      <a:pt x="13" y="7"/>
                      <a:pt x="0" y="5"/>
                    </a:cubicBezTo>
                    <a:cubicBezTo>
                      <a:pt x="5" y="0"/>
                      <a:pt x="13" y="3"/>
                      <a:pt x="20" y="3"/>
                    </a:cubicBezTo>
                    <a:cubicBezTo>
                      <a:pt x="25" y="3"/>
                      <a:pt x="30" y="1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45"/>
              <p:cNvSpPr>
                <a:spLocks/>
              </p:cNvSpPr>
              <p:nvPr/>
            </p:nvSpPr>
            <p:spPr bwMode="auto">
              <a:xfrm>
                <a:off x="819150" y="3683001"/>
                <a:ext cx="288925" cy="49213"/>
              </a:xfrm>
              <a:custGeom>
                <a:avLst/>
                <a:gdLst>
                  <a:gd name="T0" fmla="*/ 41 w 41"/>
                  <a:gd name="T1" fmla="*/ 2 h 7"/>
                  <a:gd name="T2" fmla="*/ 24 w 41"/>
                  <a:gd name="T3" fmla="*/ 4 h 7"/>
                  <a:gd name="T4" fmla="*/ 0 w 41"/>
                  <a:gd name="T5" fmla="*/ 3 h 7"/>
                  <a:gd name="T6" fmla="*/ 0 w 41"/>
                  <a:gd name="T7" fmla="*/ 1 h 7"/>
                  <a:gd name="T8" fmla="*/ 41 w 4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">
                    <a:moveTo>
                      <a:pt x="41" y="2"/>
                    </a:moveTo>
                    <a:cubicBezTo>
                      <a:pt x="37" y="7"/>
                      <a:pt x="30" y="4"/>
                      <a:pt x="24" y="4"/>
                    </a:cubicBezTo>
                    <a:cubicBezTo>
                      <a:pt x="15" y="4"/>
                      <a:pt x="7" y="5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3" y="1"/>
                      <a:pt x="29" y="0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46"/>
              <p:cNvSpPr>
                <a:spLocks noEditPoints="1"/>
              </p:cNvSpPr>
              <p:nvPr/>
            </p:nvSpPr>
            <p:spPr bwMode="auto">
              <a:xfrm>
                <a:off x="287338" y="3705226"/>
                <a:ext cx="722313" cy="509588"/>
              </a:xfrm>
              <a:custGeom>
                <a:avLst/>
                <a:gdLst>
                  <a:gd name="T0" fmla="*/ 102 w 102"/>
                  <a:gd name="T1" fmla="*/ 13 h 72"/>
                  <a:gd name="T2" fmla="*/ 98 w 102"/>
                  <a:gd name="T3" fmla="*/ 10 h 72"/>
                  <a:gd name="T4" fmla="*/ 97 w 102"/>
                  <a:gd name="T5" fmla="*/ 22 h 72"/>
                  <a:gd name="T6" fmla="*/ 53 w 102"/>
                  <a:gd name="T7" fmla="*/ 23 h 72"/>
                  <a:gd name="T8" fmla="*/ 75 w 102"/>
                  <a:gd name="T9" fmla="*/ 28 h 72"/>
                  <a:gd name="T10" fmla="*/ 80 w 102"/>
                  <a:gd name="T11" fmla="*/ 65 h 72"/>
                  <a:gd name="T12" fmla="*/ 28 w 102"/>
                  <a:gd name="T13" fmla="*/ 69 h 72"/>
                  <a:gd name="T14" fmla="*/ 23 w 102"/>
                  <a:gd name="T15" fmla="*/ 63 h 72"/>
                  <a:gd name="T16" fmla="*/ 24 w 102"/>
                  <a:gd name="T17" fmla="*/ 31 h 72"/>
                  <a:gd name="T18" fmla="*/ 26 w 102"/>
                  <a:gd name="T19" fmla="*/ 60 h 72"/>
                  <a:gd name="T20" fmla="*/ 27 w 102"/>
                  <a:gd name="T21" fmla="*/ 30 h 72"/>
                  <a:gd name="T22" fmla="*/ 49 w 102"/>
                  <a:gd name="T23" fmla="*/ 28 h 72"/>
                  <a:gd name="T24" fmla="*/ 47 w 102"/>
                  <a:gd name="T25" fmla="*/ 22 h 72"/>
                  <a:gd name="T26" fmla="*/ 5 w 102"/>
                  <a:gd name="T27" fmla="*/ 22 h 72"/>
                  <a:gd name="T28" fmla="*/ 5 w 102"/>
                  <a:gd name="T29" fmla="*/ 12 h 72"/>
                  <a:gd name="T30" fmla="*/ 0 w 102"/>
                  <a:gd name="T31" fmla="*/ 12 h 72"/>
                  <a:gd name="T32" fmla="*/ 13 w 102"/>
                  <a:gd name="T33" fmla="*/ 11 h 72"/>
                  <a:gd name="T34" fmla="*/ 9 w 102"/>
                  <a:gd name="T35" fmla="*/ 10 h 72"/>
                  <a:gd name="T36" fmla="*/ 8 w 102"/>
                  <a:gd name="T37" fmla="*/ 18 h 72"/>
                  <a:gd name="T38" fmla="*/ 30 w 102"/>
                  <a:gd name="T39" fmla="*/ 17 h 72"/>
                  <a:gd name="T40" fmla="*/ 44 w 102"/>
                  <a:gd name="T41" fmla="*/ 19 h 72"/>
                  <a:gd name="T42" fmla="*/ 94 w 102"/>
                  <a:gd name="T43" fmla="*/ 18 h 72"/>
                  <a:gd name="T44" fmla="*/ 94 w 102"/>
                  <a:gd name="T45" fmla="*/ 10 h 72"/>
                  <a:gd name="T46" fmla="*/ 88 w 102"/>
                  <a:gd name="T47" fmla="*/ 12 h 72"/>
                  <a:gd name="T48" fmla="*/ 94 w 102"/>
                  <a:gd name="T49" fmla="*/ 3 h 72"/>
                  <a:gd name="T50" fmla="*/ 102 w 102"/>
                  <a:gd name="T51" fmla="*/ 13 h 72"/>
                  <a:gd name="T52" fmla="*/ 30 w 102"/>
                  <a:gd name="T53" fmla="*/ 32 h 72"/>
                  <a:gd name="T54" fmla="*/ 30 w 102"/>
                  <a:gd name="T55" fmla="*/ 61 h 72"/>
                  <a:gd name="T56" fmla="*/ 73 w 102"/>
                  <a:gd name="T57" fmla="*/ 62 h 72"/>
                  <a:gd name="T58" fmla="*/ 73 w 102"/>
                  <a:gd name="T59" fmla="*/ 31 h 72"/>
                  <a:gd name="T60" fmla="*/ 30 w 102"/>
                  <a:gd name="T61" fmla="*/ 32 h 72"/>
                  <a:gd name="T62" fmla="*/ 76 w 102"/>
                  <a:gd name="T63" fmla="*/ 57 h 72"/>
                  <a:gd name="T64" fmla="*/ 76 w 102"/>
                  <a:gd name="T65" fmla="*/ 5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72">
                    <a:moveTo>
                      <a:pt x="102" y="13"/>
                    </a:moveTo>
                    <a:cubicBezTo>
                      <a:pt x="100" y="14"/>
                      <a:pt x="98" y="12"/>
                      <a:pt x="98" y="10"/>
                    </a:cubicBezTo>
                    <a:cubicBezTo>
                      <a:pt x="96" y="13"/>
                      <a:pt x="99" y="19"/>
                      <a:pt x="97" y="22"/>
                    </a:cubicBezTo>
                    <a:cubicBezTo>
                      <a:pt x="83" y="21"/>
                      <a:pt x="68" y="21"/>
                      <a:pt x="53" y="23"/>
                    </a:cubicBezTo>
                    <a:cubicBezTo>
                      <a:pt x="51" y="34"/>
                      <a:pt x="67" y="26"/>
                      <a:pt x="75" y="28"/>
                    </a:cubicBezTo>
                    <a:cubicBezTo>
                      <a:pt x="77" y="40"/>
                      <a:pt x="78" y="53"/>
                      <a:pt x="80" y="65"/>
                    </a:cubicBezTo>
                    <a:cubicBezTo>
                      <a:pt x="69" y="72"/>
                      <a:pt x="45" y="68"/>
                      <a:pt x="28" y="69"/>
                    </a:cubicBezTo>
                    <a:cubicBezTo>
                      <a:pt x="28" y="66"/>
                      <a:pt x="26" y="64"/>
                      <a:pt x="23" y="63"/>
                    </a:cubicBezTo>
                    <a:cubicBezTo>
                      <a:pt x="26" y="53"/>
                      <a:pt x="22" y="39"/>
                      <a:pt x="24" y="31"/>
                    </a:cubicBezTo>
                    <a:cubicBezTo>
                      <a:pt x="27" y="38"/>
                      <a:pt x="25" y="50"/>
                      <a:pt x="26" y="60"/>
                    </a:cubicBezTo>
                    <a:cubicBezTo>
                      <a:pt x="31" y="53"/>
                      <a:pt x="26" y="38"/>
                      <a:pt x="27" y="30"/>
                    </a:cubicBezTo>
                    <a:cubicBezTo>
                      <a:pt x="34" y="32"/>
                      <a:pt x="40" y="28"/>
                      <a:pt x="49" y="28"/>
                    </a:cubicBezTo>
                    <a:cubicBezTo>
                      <a:pt x="49" y="25"/>
                      <a:pt x="48" y="23"/>
                      <a:pt x="47" y="22"/>
                    </a:cubicBezTo>
                    <a:cubicBezTo>
                      <a:pt x="33" y="20"/>
                      <a:pt x="19" y="21"/>
                      <a:pt x="5" y="22"/>
                    </a:cubicBezTo>
                    <a:cubicBezTo>
                      <a:pt x="6" y="18"/>
                      <a:pt x="6" y="15"/>
                      <a:pt x="5" y="12"/>
                    </a:cubicBezTo>
                    <a:cubicBezTo>
                      <a:pt x="4" y="10"/>
                      <a:pt x="2" y="13"/>
                      <a:pt x="0" y="12"/>
                    </a:cubicBezTo>
                    <a:cubicBezTo>
                      <a:pt x="1" y="5"/>
                      <a:pt x="13" y="0"/>
                      <a:pt x="13" y="11"/>
                    </a:cubicBezTo>
                    <a:cubicBezTo>
                      <a:pt x="11" y="11"/>
                      <a:pt x="11" y="10"/>
                      <a:pt x="9" y="10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14" y="20"/>
                      <a:pt x="23" y="16"/>
                      <a:pt x="30" y="17"/>
                    </a:cubicBezTo>
                    <a:cubicBezTo>
                      <a:pt x="34" y="17"/>
                      <a:pt x="38" y="19"/>
                      <a:pt x="44" y="19"/>
                    </a:cubicBezTo>
                    <a:cubicBezTo>
                      <a:pt x="60" y="21"/>
                      <a:pt x="78" y="16"/>
                      <a:pt x="94" y="18"/>
                    </a:cubicBezTo>
                    <a:cubicBezTo>
                      <a:pt x="96" y="16"/>
                      <a:pt x="94" y="14"/>
                      <a:pt x="94" y="10"/>
                    </a:cubicBezTo>
                    <a:cubicBezTo>
                      <a:pt x="92" y="9"/>
                      <a:pt x="90" y="14"/>
                      <a:pt x="88" y="12"/>
                    </a:cubicBezTo>
                    <a:cubicBezTo>
                      <a:pt x="88" y="9"/>
                      <a:pt x="93" y="7"/>
                      <a:pt x="94" y="3"/>
                    </a:cubicBezTo>
                    <a:cubicBezTo>
                      <a:pt x="98" y="5"/>
                      <a:pt x="102" y="7"/>
                      <a:pt x="102" y="13"/>
                    </a:cubicBezTo>
                    <a:close/>
                    <a:moveTo>
                      <a:pt x="30" y="32"/>
                    </a:moveTo>
                    <a:cubicBezTo>
                      <a:pt x="28" y="42"/>
                      <a:pt x="31" y="52"/>
                      <a:pt x="30" y="61"/>
                    </a:cubicBezTo>
                    <a:cubicBezTo>
                      <a:pt x="43" y="62"/>
                      <a:pt x="62" y="64"/>
                      <a:pt x="73" y="62"/>
                    </a:cubicBezTo>
                    <a:cubicBezTo>
                      <a:pt x="73" y="52"/>
                      <a:pt x="75" y="39"/>
                      <a:pt x="73" y="31"/>
                    </a:cubicBezTo>
                    <a:cubicBezTo>
                      <a:pt x="59" y="28"/>
                      <a:pt x="47" y="31"/>
                      <a:pt x="30" y="32"/>
                    </a:cubicBezTo>
                    <a:close/>
                    <a:moveTo>
                      <a:pt x="76" y="57"/>
                    </a:moveTo>
                    <a:cubicBezTo>
                      <a:pt x="77" y="60"/>
                      <a:pt x="77" y="55"/>
                      <a:pt x="76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auto">
              <a:xfrm>
                <a:off x="492125" y="4200526"/>
                <a:ext cx="312738" cy="55563"/>
              </a:xfrm>
              <a:custGeom>
                <a:avLst/>
                <a:gdLst>
                  <a:gd name="T0" fmla="*/ 44 w 44"/>
                  <a:gd name="T1" fmla="*/ 5 h 8"/>
                  <a:gd name="T2" fmla="*/ 27 w 44"/>
                  <a:gd name="T3" fmla="*/ 6 h 8"/>
                  <a:gd name="T4" fmla="*/ 1 w 44"/>
                  <a:gd name="T5" fmla="*/ 5 h 8"/>
                  <a:gd name="T6" fmla="*/ 0 w 44"/>
                  <a:gd name="T7" fmla="*/ 4 h 8"/>
                  <a:gd name="T8" fmla="*/ 44 w 4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8">
                    <a:moveTo>
                      <a:pt x="44" y="5"/>
                    </a:moveTo>
                    <a:cubicBezTo>
                      <a:pt x="40" y="8"/>
                      <a:pt x="33" y="7"/>
                      <a:pt x="27" y="6"/>
                    </a:cubicBezTo>
                    <a:cubicBezTo>
                      <a:pt x="19" y="6"/>
                      <a:pt x="9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1" y="4"/>
                      <a:pt x="32" y="0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41" name="Groep 40"/>
          <p:cNvGrpSpPr/>
          <p:nvPr/>
        </p:nvGrpSpPr>
        <p:grpSpPr>
          <a:xfrm>
            <a:off x="8424831" y="4776281"/>
            <a:ext cx="1487265" cy="674606"/>
            <a:chOff x="5813159" y="4718621"/>
            <a:chExt cx="1849748" cy="1187799"/>
          </a:xfrm>
        </p:grpSpPr>
        <p:sp>
          <p:nvSpPr>
            <p:cNvPr id="42" name="Rectangle 46"/>
            <p:cNvSpPr/>
            <p:nvPr/>
          </p:nvSpPr>
          <p:spPr>
            <a:xfrm>
              <a:off x="5813159" y="4982903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5813159" y="4718621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dirty="0" err="1">
                  <a:latin typeface="Arial" charset="0"/>
                  <a:ea typeface="+mn-ea"/>
                  <a:cs typeface="Arial" charset="0"/>
                </a:rPr>
                <a:t>Technologie</a:t>
              </a:r>
              <a:endParaRPr lang="en-US" sz="1000" dirty="0"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4" name="Group 38"/>
            <p:cNvGrpSpPr/>
            <p:nvPr/>
          </p:nvGrpSpPr>
          <p:grpSpPr>
            <a:xfrm>
              <a:off x="6483794" y="5085642"/>
              <a:ext cx="508489" cy="718038"/>
              <a:chOff x="6580188" y="2274888"/>
              <a:chExt cx="550863" cy="777875"/>
            </a:xfrm>
            <a:solidFill>
              <a:schemeClr val="accent2"/>
            </a:solidFill>
          </p:grpSpPr>
          <p:sp>
            <p:nvSpPr>
              <p:cNvPr id="45" name="Freeform 84"/>
              <p:cNvSpPr>
                <a:spLocks noEditPoints="1"/>
              </p:cNvSpPr>
              <p:nvPr/>
            </p:nvSpPr>
            <p:spPr bwMode="auto">
              <a:xfrm>
                <a:off x="6580188" y="2274888"/>
                <a:ext cx="550863" cy="777875"/>
              </a:xfrm>
              <a:custGeom>
                <a:avLst/>
                <a:gdLst>
                  <a:gd name="T0" fmla="*/ 57 w 78"/>
                  <a:gd name="T1" fmla="*/ 3 h 110"/>
                  <a:gd name="T2" fmla="*/ 58 w 78"/>
                  <a:gd name="T3" fmla="*/ 5 h 110"/>
                  <a:gd name="T4" fmla="*/ 56 w 78"/>
                  <a:gd name="T5" fmla="*/ 37 h 110"/>
                  <a:gd name="T6" fmla="*/ 60 w 78"/>
                  <a:gd name="T7" fmla="*/ 39 h 110"/>
                  <a:gd name="T8" fmla="*/ 60 w 78"/>
                  <a:gd name="T9" fmla="*/ 46 h 110"/>
                  <a:gd name="T10" fmla="*/ 74 w 78"/>
                  <a:gd name="T11" fmla="*/ 45 h 110"/>
                  <a:gd name="T12" fmla="*/ 78 w 78"/>
                  <a:gd name="T13" fmla="*/ 100 h 110"/>
                  <a:gd name="T14" fmla="*/ 69 w 78"/>
                  <a:gd name="T15" fmla="*/ 102 h 110"/>
                  <a:gd name="T16" fmla="*/ 67 w 78"/>
                  <a:gd name="T17" fmla="*/ 108 h 110"/>
                  <a:gd name="T18" fmla="*/ 58 w 78"/>
                  <a:gd name="T19" fmla="*/ 109 h 110"/>
                  <a:gd name="T20" fmla="*/ 56 w 78"/>
                  <a:gd name="T21" fmla="*/ 102 h 110"/>
                  <a:gd name="T22" fmla="*/ 23 w 78"/>
                  <a:gd name="T23" fmla="*/ 101 h 110"/>
                  <a:gd name="T24" fmla="*/ 20 w 78"/>
                  <a:gd name="T25" fmla="*/ 110 h 110"/>
                  <a:gd name="T26" fmla="*/ 12 w 78"/>
                  <a:gd name="T27" fmla="*/ 109 h 110"/>
                  <a:gd name="T28" fmla="*/ 12 w 78"/>
                  <a:gd name="T29" fmla="*/ 103 h 110"/>
                  <a:gd name="T30" fmla="*/ 2 w 78"/>
                  <a:gd name="T31" fmla="*/ 102 h 110"/>
                  <a:gd name="T32" fmla="*/ 4 w 78"/>
                  <a:gd name="T33" fmla="*/ 46 h 110"/>
                  <a:gd name="T34" fmla="*/ 57 w 78"/>
                  <a:gd name="T35" fmla="*/ 46 h 110"/>
                  <a:gd name="T36" fmla="*/ 58 w 78"/>
                  <a:gd name="T37" fmla="*/ 42 h 110"/>
                  <a:gd name="T38" fmla="*/ 50 w 78"/>
                  <a:gd name="T39" fmla="*/ 46 h 110"/>
                  <a:gd name="T40" fmla="*/ 52 w 78"/>
                  <a:gd name="T41" fmla="*/ 37 h 110"/>
                  <a:gd name="T42" fmla="*/ 52 w 78"/>
                  <a:gd name="T43" fmla="*/ 15 h 110"/>
                  <a:gd name="T44" fmla="*/ 47 w 78"/>
                  <a:gd name="T45" fmla="*/ 9 h 110"/>
                  <a:gd name="T46" fmla="*/ 57 w 78"/>
                  <a:gd name="T47" fmla="*/ 3 h 110"/>
                  <a:gd name="T48" fmla="*/ 50 w 78"/>
                  <a:gd name="T49" fmla="*/ 6 h 110"/>
                  <a:gd name="T50" fmla="*/ 50 w 78"/>
                  <a:gd name="T51" fmla="*/ 9 h 110"/>
                  <a:gd name="T52" fmla="*/ 54 w 78"/>
                  <a:gd name="T53" fmla="*/ 5 h 110"/>
                  <a:gd name="T54" fmla="*/ 50 w 78"/>
                  <a:gd name="T55" fmla="*/ 6 h 110"/>
                  <a:gd name="T56" fmla="*/ 21 w 78"/>
                  <a:gd name="T57" fmla="*/ 49 h 110"/>
                  <a:gd name="T58" fmla="*/ 21 w 78"/>
                  <a:gd name="T59" fmla="*/ 49 h 110"/>
                  <a:gd name="T60" fmla="*/ 39 w 78"/>
                  <a:gd name="T61" fmla="*/ 51 h 110"/>
                  <a:gd name="T62" fmla="*/ 29 w 78"/>
                  <a:gd name="T63" fmla="*/ 48 h 110"/>
                  <a:gd name="T64" fmla="*/ 5 w 78"/>
                  <a:gd name="T65" fmla="*/ 50 h 110"/>
                  <a:gd name="T66" fmla="*/ 5 w 78"/>
                  <a:gd name="T67" fmla="*/ 98 h 110"/>
                  <a:gd name="T68" fmla="*/ 74 w 78"/>
                  <a:gd name="T69" fmla="*/ 98 h 110"/>
                  <a:gd name="T70" fmla="*/ 72 w 78"/>
                  <a:gd name="T71" fmla="*/ 50 h 110"/>
                  <a:gd name="T72" fmla="*/ 39 w 78"/>
                  <a:gd name="T73" fmla="*/ 51 h 110"/>
                  <a:gd name="T74" fmla="*/ 52 w 78"/>
                  <a:gd name="T75" fmla="*/ 49 h 110"/>
                  <a:gd name="T76" fmla="*/ 52 w 78"/>
                  <a:gd name="T77" fmla="*/ 49 h 110"/>
                  <a:gd name="T78" fmla="*/ 52 w 78"/>
                  <a:gd name="T79" fmla="*/ 49 h 110"/>
                  <a:gd name="T80" fmla="*/ 48 w 78"/>
                  <a:gd name="T81" fmla="*/ 49 h 110"/>
                  <a:gd name="T82" fmla="*/ 47 w 78"/>
                  <a:gd name="T83" fmla="*/ 50 h 110"/>
                  <a:gd name="T84" fmla="*/ 48 w 78"/>
                  <a:gd name="T85" fmla="*/ 49 h 110"/>
                  <a:gd name="T86" fmla="*/ 16 w 78"/>
                  <a:gd name="T87" fmla="*/ 102 h 110"/>
                  <a:gd name="T88" fmla="*/ 16 w 78"/>
                  <a:gd name="T89" fmla="*/ 106 h 110"/>
                  <a:gd name="T90" fmla="*/ 20 w 78"/>
                  <a:gd name="T91" fmla="*/ 102 h 110"/>
                  <a:gd name="T92" fmla="*/ 16 w 78"/>
                  <a:gd name="T93" fmla="*/ 102 h 110"/>
                  <a:gd name="T94" fmla="*/ 60 w 78"/>
                  <a:gd name="T95" fmla="*/ 104 h 110"/>
                  <a:gd name="T96" fmla="*/ 64 w 78"/>
                  <a:gd name="T97" fmla="*/ 104 h 110"/>
                  <a:gd name="T98" fmla="*/ 61 w 78"/>
                  <a:gd name="T99" fmla="*/ 102 h 110"/>
                  <a:gd name="T100" fmla="*/ 60 w 78"/>
                  <a:gd name="T101" fmla="*/ 10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110">
                    <a:moveTo>
                      <a:pt x="57" y="3"/>
                    </a:moveTo>
                    <a:cubicBezTo>
                      <a:pt x="57" y="4"/>
                      <a:pt x="57" y="5"/>
                      <a:pt x="58" y="5"/>
                    </a:cubicBezTo>
                    <a:cubicBezTo>
                      <a:pt x="55" y="14"/>
                      <a:pt x="53" y="26"/>
                      <a:pt x="56" y="37"/>
                    </a:cubicBezTo>
                    <a:cubicBezTo>
                      <a:pt x="56" y="39"/>
                      <a:pt x="59" y="37"/>
                      <a:pt x="60" y="39"/>
                    </a:cubicBezTo>
                    <a:cubicBezTo>
                      <a:pt x="60" y="41"/>
                      <a:pt x="61" y="44"/>
                      <a:pt x="60" y="46"/>
                    </a:cubicBezTo>
                    <a:cubicBezTo>
                      <a:pt x="66" y="47"/>
                      <a:pt x="69" y="46"/>
                      <a:pt x="74" y="45"/>
                    </a:cubicBezTo>
                    <a:cubicBezTo>
                      <a:pt x="77" y="60"/>
                      <a:pt x="76" y="83"/>
                      <a:pt x="78" y="100"/>
                    </a:cubicBezTo>
                    <a:cubicBezTo>
                      <a:pt x="75" y="101"/>
                      <a:pt x="72" y="102"/>
                      <a:pt x="69" y="102"/>
                    </a:cubicBezTo>
                    <a:cubicBezTo>
                      <a:pt x="67" y="104"/>
                      <a:pt x="69" y="106"/>
                      <a:pt x="67" y="108"/>
                    </a:cubicBezTo>
                    <a:cubicBezTo>
                      <a:pt x="63" y="107"/>
                      <a:pt x="61" y="108"/>
                      <a:pt x="58" y="109"/>
                    </a:cubicBezTo>
                    <a:cubicBezTo>
                      <a:pt x="56" y="108"/>
                      <a:pt x="58" y="104"/>
                      <a:pt x="56" y="102"/>
                    </a:cubicBezTo>
                    <a:cubicBezTo>
                      <a:pt x="46" y="101"/>
                      <a:pt x="34" y="100"/>
                      <a:pt x="23" y="101"/>
                    </a:cubicBezTo>
                    <a:cubicBezTo>
                      <a:pt x="22" y="104"/>
                      <a:pt x="23" y="108"/>
                      <a:pt x="20" y="110"/>
                    </a:cubicBezTo>
                    <a:cubicBezTo>
                      <a:pt x="17" y="110"/>
                      <a:pt x="14" y="110"/>
                      <a:pt x="12" y="109"/>
                    </a:cubicBezTo>
                    <a:cubicBezTo>
                      <a:pt x="11" y="108"/>
                      <a:pt x="12" y="105"/>
                      <a:pt x="12" y="103"/>
                    </a:cubicBezTo>
                    <a:cubicBezTo>
                      <a:pt x="10" y="102"/>
                      <a:pt x="5" y="103"/>
                      <a:pt x="2" y="102"/>
                    </a:cubicBezTo>
                    <a:cubicBezTo>
                      <a:pt x="0" y="85"/>
                      <a:pt x="1" y="61"/>
                      <a:pt x="4" y="46"/>
                    </a:cubicBezTo>
                    <a:cubicBezTo>
                      <a:pt x="19" y="48"/>
                      <a:pt x="40" y="48"/>
                      <a:pt x="57" y="46"/>
                    </a:cubicBezTo>
                    <a:cubicBezTo>
                      <a:pt x="57" y="44"/>
                      <a:pt x="58" y="44"/>
                      <a:pt x="58" y="42"/>
                    </a:cubicBezTo>
                    <a:cubicBezTo>
                      <a:pt x="53" y="39"/>
                      <a:pt x="52" y="44"/>
                      <a:pt x="50" y="46"/>
                    </a:cubicBezTo>
                    <a:cubicBezTo>
                      <a:pt x="47" y="42"/>
                      <a:pt x="51" y="40"/>
                      <a:pt x="52" y="37"/>
                    </a:cubicBezTo>
                    <a:cubicBezTo>
                      <a:pt x="52" y="29"/>
                      <a:pt x="51" y="23"/>
                      <a:pt x="52" y="15"/>
                    </a:cubicBezTo>
                    <a:cubicBezTo>
                      <a:pt x="51" y="12"/>
                      <a:pt x="47" y="12"/>
                      <a:pt x="47" y="9"/>
                    </a:cubicBezTo>
                    <a:cubicBezTo>
                      <a:pt x="46" y="3"/>
                      <a:pt x="51" y="0"/>
                      <a:pt x="57" y="3"/>
                    </a:cubicBezTo>
                    <a:close/>
                    <a:moveTo>
                      <a:pt x="50" y="6"/>
                    </a:moveTo>
                    <a:cubicBezTo>
                      <a:pt x="49" y="7"/>
                      <a:pt x="50" y="8"/>
                      <a:pt x="50" y="9"/>
                    </a:cubicBezTo>
                    <a:cubicBezTo>
                      <a:pt x="53" y="9"/>
                      <a:pt x="55" y="9"/>
                      <a:pt x="54" y="5"/>
                    </a:cubicBezTo>
                    <a:cubicBezTo>
                      <a:pt x="53" y="6"/>
                      <a:pt x="50" y="5"/>
                      <a:pt x="50" y="6"/>
                    </a:cubicBezTo>
                    <a:close/>
                    <a:moveTo>
                      <a:pt x="21" y="49"/>
                    </a:moveTo>
                    <a:cubicBezTo>
                      <a:pt x="22" y="49"/>
                      <a:pt x="21" y="49"/>
                      <a:pt x="21" y="49"/>
                    </a:cubicBezTo>
                    <a:close/>
                    <a:moveTo>
                      <a:pt x="39" y="51"/>
                    </a:moveTo>
                    <a:cubicBezTo>
                      <a:pt x="36" y="49"/>
                      <a:pt x="33" y="48"/>
                      <a:pt x="29" y="48"/>
                    </a:cubicBezTo>
                    <a:cubicBezTo>
                      <a:pt x="28" y="53"/>
                      <a:pt x="12" y="49"/>
                      <a:pt x="5" y="50"/>
                    </a:cubicBezTo>
                    <a:cubicBezTo>
                      <a:pt x="4" y="64"/>
                      <a:pt x="2" y="84"/>
                      <a:pt x="5" y="98"/>
                    </a:cubicBezTo>
                    <a:cubicBezTo>
                      <a:pt x="26" y="98"/>
                      <a:pt x="52" y="98"/>
                      <a:pt x="74" y="98"/>
                    </a:cubicBezTo>
                    <a:cubicBezTo>
                      <a:pt x="75" y="83"/>
                      <a:pt x="74" y="64"/>
                      <a:pt x="72" y="50"/>
                    </a:cubicBezTo>
                    <a:cubicBezTo>
                      <a:pt x="60" y="47"/>
                      <a:pt x="52" y="51"/>
                      <a:pt x="39" y="51"/>
                    </a:cubicBezTo>
                    <a:close/>
                    <a:moveTo>
                      <a:pt x="52" y="49"/>
                    </a:moveTo>
                    <a:cubicBezTo>
                      <a:pt x="52" y="50"/>
                      <a:pt x="52" y="49"/>
                      <a:pt x="52" y="49"/>
                    </a:cubicBezTo>
                    <a:cubicBezTo>
                      <a:pt x="51" y="48"/>
                      <a:pt x="51" y="49"/>
                      <a:pt x="52" y="49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7" y="49"/>
                      <a:pt x="47" y="50"/>
                    </a:cubicBezTo>
                    <a:cubicBezTo>
                      <a:pt x="47" y="49"/>
                      <a:pt x="48" y="50"/>
                      <a:pt x="48" y="49"/>
                    </a:cubicBezTo>
                    <a:close/>
                    <a:moveTo>
                      <a:pt x="16" y="102"/>
                    </a:moveTo>
                    <a:cubicBezTo>
                      <a:pt x="16" y="104"/>
                      <a:pt x="14" y="105"/>
                      <a:pt x="16" y="106"/>
                    </a:cubicBezTo>
                    <a:cubicBezTo>
                      <a:pt x="19" y="106"/>
                      <a:pt x="19" y="104"/>
                      <a:pt x="20" y="102"/>
                    </a:cubicBezTo>
                    <a:cubicBezTo>
                      <a:pt x="18" y="102"/>
                      <a:pt x="18" y="103"/>
                      <a:pt x="16" y="102"/>
                    </a:cubicBezTo>
                    <a:close/>
                    <a:moveTo>
                      <a:pt x="60" y="104"/>
                    </a:moveTo>
                    <a:cubicBezTo>
                      <a:pt x="62" y="104"/>
                      <a:pt x="63" y="104"/>
                      <a:pt x="64" y="104"/>
                    </a:cubicBezTo>
                    <a:cubicBezTo>
                      <a:pt x="64" y="102"/>
                      <a:pt x="63" y="102"/>
                      <a:pt x="61" y="102"/>
                    </a:cubicBezTo>
                    <a:cubicBezTo>
                      <a:pt x="61" y="103"/>
                      <a:pt x="60" y="103"/>
                      <a:pt x="60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6" name="Freeform 85"/>
              <p:cNvSpPr>
                <a:spLocks noEditPoints="1"/>
              </p:cNvSpPr>
              <p:nvPr/>
            </p:nvSpPr>
            <p:spPr bwMode="auto">
              <a:xfrm>
                <a:off x="6635750" y="2657476"/>
                <a:ext cx="311150" cy="282575"/>
              </a:xfrm>
              <a:custGeom>
                <a:avLst/>
                <a:gdLst>
                  <a:gd name="T0" fmla="*/ 41 w 44"/>
                  <a:gd name="T1" fmla="*/ 36 h 40"/>
                  <a:gd name="T2" fmla="*/ 2 w 44"/>
                  <a:gd name="T3" fmla="*/ 2 h 40"/>
                  <a:gd name="T4" fmla="*/ 6 w 44"/>
                  <a:gd name="T5" fmla="*/ 0 h 40"/>
                  <a:gd name="T6" fmla="*/ 32 w 44"/>
                  <a:gd name="T7" fmla="*/ 3 h 40"/>
                  <a:gd name="T8" fmla="*/ 28 w 44"/>
                  <a:gd name="T9" fmla="*/ 30 h 40"/>
                  <a:gd name="T10" fmla="*/ 22 w 44"/>
                  <a:gd name="T11" fmla="*/ 29 h 40"/>
                  <a:gd name="T12" fmla="*/ 27 w 44"/>
                  <a:gd name="T13" fmla="*/ 4 h 40"/>
                  <a:gd name="T14" fmla="*/ 10 w 44"/>
                  <a:gd name="T15" fmla="*/ 23 h 40"/>
                  <a:gd name="T16" fmla="*/ 17 w 44"/>
                  <a:gd name="T17" fmla="*/ 17 h 40"/>
                  <a:gd name="T18" fmla="*/ 18 w 44"/>
                  <a:gd name="T19" fmla="*/ 35 h 40"/>
                  <a:gd name="T20" fmla="*/ 7 w 44"/>
                  <a:gd name="T21" fmla="*/ 4 h 40"/>
                  <a:gd name="T22" fmla="*/ 7 w 44"/>
                  <a:gd name="T23" fmla="*/ 4 h 40"/>
                  <a:gd name="T24" fmla="*/ 33 w 44"/>
                  <a:gd name="T25" fmla="*/ 6 h 40"/>
                  <a:gd name="T26" fmla="*/ 36 w 44"/>
                  <a:gd name="T27" fmla="*/ 5 h 40"/>
                  <a:gd name="T28" fmla="*/ 5 w 44"/>
                  <a:gd name="T29" fmla="*/ 13 h 40"/>
                  <a:gd name="T30" fmla="*/ 5 w 44"/>
                  <a:gd name="T31" fmla="*/ 13 h 40"/>
                  <a:gd name="T32" fmla="*/ 39 w 44"/>
                  <a:gd name="T33" fmla="*/ 9 h 40"/>
                  <a:gd name="T34" fmla="*/ 4 w 44"/>
                  <a:gd name="T35" fmla="*/ 25 h 40"/>
                  <a:gd name="T36" fmla="*/ 4 w 44"/>
                  <a:gd name="T37" fmla="*/ 25 h 40"/>
                  <a:gd name="T38" fmla="*/ 31 w 44"/>
                  <a:gd name="T39" fmla="*/ 15 h 40"/>
                  <a:gd name="T40" fmla="*/ 9 w 44"/>
                  <a:gd name="T41" fmla="*/ 19 h 40"/>
                  <a:gd name="T42" fmla="*/ 9 w 44"/>
                  <a:gd name="T43" fmla="*/ 19 h 40"/>
                  <a:gd name="T44" fmla="*/ 27 w 44"/>
                  <a:gd name="T45" fmla="*/ 17 h 40"/>
                  <a:gd name="T46" fmla="*/ 31 w 44"/>
                  <a:gd name="T47" fmla="*/ 17 h 40"/>
                  <a:gd name="T48" fmla="*/ 29 w 44"/>
                  <a:gd name="T49" fmla="*/ 18 h 40"/>
                  <a:gd name="T50" fmla="*/ 18 w 44"/>
                  <a:gd name="T51" fmla="*/ 23 h 40"/>
                  <a:gd name="T52" fmla="*/ 17 w 44"/>
                  <a:gd name="T53" fmla="*/ 24 h 40"/>
                  <a:gd name="T54" fmla="*/ 35 w 44"/>
                  <a:gd name="T55" fmla="*/ 34 h 40"/>
                  <a:gd name="T56" fmla="*/ 30 w 44"/>
                  <a:gd name="T57" fmla="*/ 33 h 40"/>
                  <a:gd name="T58" fmla="*/ 16 w 44"/>
                  <a:gd name="T59" fmla="*/ 27 h 40"/>
                  <a:gd name="T60" fmla="*/ 4 w 44"/>
                  <a:gd name="T61" fmla="*/ 34 h 40"/>
                  <a:gd name="T62" fmla="*/ 10 w 44"/>
                  <a:gd name="T63" fmla="*/ 31 h 40"/>
                  <a:gd name="T64" fmla="*/ 7 w 44"/>
                  <a:gd name="T65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" h="40">
                    <a:moveTo>
                      <a:pt x="42" y="1"/>
                    </a:moveTo>
                    <a:cubicBezTo>
                      <a:pt x="43" y="11"/>
                      <a:pt x="44" y="25"/>
                      <a:pt x="41" y="36"/>
                    </a:cubicBezTo>
                    <a:cubicBezTo>
                      <a:pt x="29" y="37"/>
                      <a:pt x="13" y="40"/>
                      <a:pt x="0" y="38"/>
                    </a:cubicBezTo>
                    <a:cubicBezTo>
                      <a:pt x="2" y="26"/>
                      <a:pt x="1" y="11"/>
                      <a:pt x="2" y="2"/>
                    </a:cubicBezTo>
                    <a:cubicBezTo>
                      <a:pt x="4" y="1"/>
                      <a:pt x="3" y="4"/>
                      <a:pt x="4" y="4"/>
                    </a:cubicBezTo>
                    <a:cubicBezTo>
                      <a:pt x="5" y="2"/>
                      <a:pt x="4" y="1"/>
                      <a:pt x="6" y="0"/>
                    </a:cubicBezTo>
                    <a:cubicBezTo>
                      <a:pt x="17" y="0"/>
                      <a:pt x="29" y="1"/>
                      <a:pt x="42" y="1"/>
                    </a:cubicBezTo>
                    <a:close/>
                    <a:moveTo>
                      <a:pt x="32" y="3"/>
                    </a:moveTo>
                    <a:cubicBezTo>
                      <a:pt x="33" y="3"/>
                      <a:pt x="32" y="3"/>
                      <a:pt x="32" y="3"/>
                    </a:cubicBezTo>
                    <a:close/>
                    <a:moveTo>
                      <a:pt x="28" y="30"/>
                    </a:moveTo>
                    <a:cubicBezTo>
                      <a:pt x="30" y="29"/>
                      <a:pt x="27" y="27"/>
                      <a:pt x="28" y="30"/>
                    </a:cubicBezTo>
                    <a:cubicBezTo>
                      <a:pt x="28" y="32"/>
                      <a:pt x="23" y="33"/>
                      <a:pt x="22" y="29"/>
                    </a:cubicBezTo>
                    <a:cubicBezTo>
                      <a:pt x="21" y="26"/>
                      <a:pt x="27" y="16"/>
                      <a:pt x="26" y="11"/>
                    </a:cubicBezTo>
                    <a:cubicBezTo>
                      <a:pt x="26" y="10"/>
                      <a:pt x="25" y="5"/>
                      <a:pt x="27" y="4"/>
                    </a:cubicBezTo>
                    <a:cubicBezTo>
                      <a:pt x="23" y="3"/>
                      <a:pt x="21" y="4"/>
                      <a:pt x="16" y="4"/>
                    </a:cubicBezTo>
                    <a:cubicBezTo>
                      <a:pt x="13" y="9"/>
                      <a:pt x="12" y="16"/>
                      <a:pt x="10" y="23"/>
                    </a:cubicBezTo>
                    <a:cubicBezTo>
                      <a:pt x="16" y="20"/>
                      <a:pt x="12" y="8"/>
                      <a:pt x="19" y="6"/>
                    </a:cubicBezTo>
                    <a:cubicBezTo>
                      <a:pt x="21" y="9"/>
                      <a:pt x="15" y="14"/>
                      <a:pt x="17" y="17"/>
                    </a:cubicBezTo>
                    <a:cubicBezTo>
                      <a:pt x="19" y="14"/>
                      <a:pt x="19" y="8"/>
                      <a:pt x="23" y="6"/>
                    </a:cubicBezTo>
                    <a:cubicBezTo>
                      <a:pt x="26" y="16"/>
                      <a:pt x="18" y="23"/>
                      <a:pt x="18" y="35"/>
                    </a:cubicBezTo>
                    <a:cubicBezTo>
                      <a:pt x="23" y="35"/>
                      <a:pt x="28" y="35"/>
                      <a:pt x="28" y="30"/>
                    </a:cubicBezTo>
                    <a:close/>
                    <a:moveTo>
                      <a:pt x="7" y="4"/>
                    </a:moveTo>
                    <a:cubicBezTo>
                      <a:pt x="7" y="8"/>
                      <a:pt x="11" y="6"/>
                      <a:pt x="11" y="4"/>
                    </a:cubicBezTo>
                    <a:cubicBezTo>
                      <a:pt x="10" y="4"/>
                      <a:pt x="9" y="5"/>
                      <a:pt x="7" y="4"/>
                    </a:cubicBezTo>
                    <a:close/>
                    <a:moveTo>
                      <a:pt x="27" y="14"/>
                    </a:moveTo>
                    <a:cubicBezTo>
                      <a:pt x="31" y="13"/>
                      <a:pt x="29" y="7"/>
                      <a:pt x="33" y="6"/>
                    </a:cubicBezTo>
                    <a:cubicBezTo>
                      <a:pt x="34" y="7"/>
                      <a:pt x="33" y="10"/>
                      <a:pt x="34" y="10"/>
                    </a:cubicBezTo>
                    <a:cubicBezTo>
                      <a:pt x="34" y="7"/>
                      <a:pt x="36" y="7"/>
                      <a:pt x="36" y="5"/>
                    </a:cubicBezTo>
                    <a:cubicBezTo>
                      <a:pt x="29" y="2"/>
                      <a:pt x="28" y="10"/>
                      <a:pt x="27" y="14"/>
                    </a:cubicBezTo>
                    <a:close/>
                    <a:moveTo>
                      <a:pt x="5" y="13"/>
                    </a:moveTo>
                    <a:cubicBezTo>
                      <a:pt x="6" y="11"/>
                      <a:pt x="8" y="8"/>
                      <a:pt x="4" y="8"/>
                    </a:cubicBezTo>
                    <a:cubicBezTo>
                      <a:pt x="4" y="10"/>
                      <a:pt x="3" y="13"/>
                      <a:pt x="5" y="13"/>
                    </a:cubicBezTo>
                    <a:close/>
                    <a:moveTo>
                      <a:pt x="37" y="23"/>
                    </a:moveTo>
                    <a:cubicBezTo>
                      <a:pt x="39" y="20"/>
                      <a:pt x="42" y="13"/>
                      <a:pt x="39" y="9"/>
                    </a:cubicBezTo>
                    <a:cubicBezTo>
                      <a:pt x="39" y="14"/>
                      <a:pt x="36" y="19"/>
                      <a:pt x="37" y="23"/>
                    </a:cubicBezTo>
                    <a:close/>
                    <a:moveTo>
                      <a:pt x="4" y="25"/>
                    </a:moveTo>
                    <a:cubicBezTo>
                      <a:pt x="4" y="21"/>
                      <a:pt x="9" y="16"/>
                      <a:pt x="6" y="14"/>
                    </a:cubicBezTo>
                    <a:cubicBezTo>
                      <a:pt x="5" y="18"/>
                      <a:pt x="2" y="20"/>
                      <a:pt x="4" y="25"/>
                    </a:cubicBezTo>
                    <a:close/>
                    <a:moveTo>
                      <a:pt x="33" y="15"/>
                    </a:moveTo>
                    <a:cubicBezTo>
                      <a:pt x="33" y="14"/>
                      <a:pt x="32" y="14"/>
                      <a:pt x="31" y="15"/>
                    </a:cubicBezTo>
                    <a:cubicBezTo>
                      <a:pt x="32" y="14"/>
                      <a:pt x="33" y="16"/>
                      <a:pt x="33" y="15"/>
                    </a:cubicBezTo>
                    <a:close/>
                    <a:moveTo>
                      <a:pt x="9" y="19"/>
                    </a:moveTo>
                    <a:cubicBezTo>
                      <a:pt x="9" y="19"/>
                      <a:pt x="11" y="16"/>
                      <a:pt x="9" y="16"/>
                    </a:cubicBezTo>
                    <a:cubicBezTo>
                      <a:pt x="9" y="17"/>
                      <a:pt x="7" y="19"/>
                      <a:pt x="9" y="19"/>
                    </a:cubicBezTo>
                    <a:close/>
                    <a:moveTo>
                      <a:pt x="27" y="17"/>
                    </a:moveTo>
                    <a:cubicBezTo>
                      <a:pt x="27" y="20"/>
                      <a:pt x="27" y="15"/>
                      <a:pt x="27" y="17"/>
                    </a:cubicBezTo>
                    <a:close/>
                    <a:moveTo>
                      <a:pt x="31" y="17"/>
                    </a:moveTo>
                    <a:cubicBezTo>
                      <a:pt x="32" y="18"/>
                      <a:pt x="31" y="17"/>
                      <a:pt x="31" y="17"/>
                    </a:cubicBezTo>
                    <a:close/>
                    <a:moveTo>
                      <a:pt x="29" y="18"/>
                    </a:moveTo>
                    <a:cubicBezTo>
                      <a:pt x="30" y="21"/>
                      <a:pt x="30" y="15"/>
                      <a:pt x="29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3"/>
                      <a:pt x="18" y="23"/>
                    </a:cubicBezTo>
                    <a:cubicBezTo>
                      <a:pt x="18" y="23"/>
                      <a:pt x="18" y="22"/>
                      <a:pt x="17" y="22"/>
                    </a:cubicBezTo>
                    <a:cubicBezTo>
                      <a:pt x="17" y="23"/>
                      <a:pt x="16" y="24"/>
                      <a:pt x="17" y="24"/>
                    </a:cubicBezTo>
                    <a:close/>
                    <a:moveTo>
                      <a:pt x="30" y="33"/>
                    </a:moveTo>
                    <a:cubicBezTo>
                      <a:pt x="32" y="33"/>
                      <a:pt x="33" y="35"/>
                      <a:pt x="35" y="34"/>
                    </a:cubicBezTo>
                    <a:cubicBezTo>
                      <a:pt x="33" y="32"/>
                      <a:pt x="34" y="27"/>
                      <a:pt x="33" y="25"/>
                    </a:cubicBezTo>
                    <a:cubicBezTo>
                      <a:pt x="32" y="28"/>
                      <a:pt x="31" y="30"/>
                      <a:pt x="30" y="33"/>
                    </a:cubicBezTo>
                    <a:close/>
                    <a:moveTo>
                      <a:pt x="16" y="35"/>
                    </a:moveTo>
                    <a:cubicBezTo>
                      <a:pt x="14" y="33"/>
                      <a:pt x="17" y="28"/>
                      <a:pt x="16" y="27"/>
                    </a:cubicBezTo>
                    <a:cubicBezTo>
                      <a:pt x="16" y="29"/>
                      <a:pt x="10" y="35"/>
                      <a:pt x="16" y="35"/>
                    </a:cubicBezTo>
                    <a:close/>
                    <a:moveTo>
                      <a:pt x="4" y="34"/>
                    </a:moveTo>
                    <a:cubicBezTo>
                      <a:pt x="5" y="35"/>
                      <a:pt x="7" y="36"/>
                      <a:pt x="10" y="36"/>
                    </a:cubicBezTo>
                    <a:cubicBezTo>
                      <a:pt x="10" y="34"/>
                      <a:pt x="12" y="32"/>
                      <a:pt x="10" y="31"/>
                    </a:cubicBezTo>
                    <a:cubicBezTo>
                      <a:pt x="10" y="32"/>
                      <a:pt x="8" y="33"/>
                      <a:pt x="7" y="32"/>
                    </a:cubicBezTo>
                    <a:cubicBezTo>
                      <a:pt x="7" y="31"/>
                      <a:pt x="9" y="29"/>
                      <a:pt x="7" y="29"/>
                    </a:cubicBezTo>
                    <a:cubicBezTo>
                      <a:pt x="7" y="31"/>
                      <a:pt x="4" y="32"/>
                      <a:pt x="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7" name="Freeform 86"/>
              <p:cNvSpPr>
                <a:spLocks noEditPoints="1"/>
              </p:cNvSpPr>
              <p:nvPr/>
            </p:nvSpPr>
            <p:spPr bwMode="auto">
              <a:xfrm>
                <a:off x="6969125" y="2720976"/>
                <a:ext cx="84138" cy="84138"/>
              </a:xfrm>
              <a:custGeom>
                <a:avLst/>
                <a:gdLst>
                  <a:gd name="T0" fmla="*/ 9 w 12"/>
                  <a:gd name="T1" fmla="*/ 1 h 12"/>
                  <a:gd name="T2" fmla="*/ 10 w 12"/>
                  <a:gd name="T3" fmla="*/ 12 h 12"/>
                  <a:gd name="T4" fmla="*/ 2 w 12"/>
                  <a:gd name="T5" fmla="*/ 11 h 12"/>
                  <a:gd name="T6" fmla="*/ 0 w 12"/>
                  <a:gd name="T7" fmla="*/ 6 h 12"/>
                  <a:gd name="T8" fmla="*/ 9 w 12"/>
                  <a:gd name="T9" fmla="*/ 1 h 12"/>
                  <a:gd name="T10" fmla="*/ 4 w 12"/>
                  <a:gd name="T11" fmla="*/ 8 h 12"/>
                  <a:gd name="T12" fmla="*/ 7 w 12"/>
                  <a:gd name="T13" fmla="*/ 4 h 12"/>
                  <a:gd name="T14" fmla="*/ 4 w 12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10" y="4"/>
                      <a:pt x="12" y="8"/>
                      <a:pt x="10" y="12"/>
                    </a:cubicBezTo>
                    <a:cubicBezTo>
                      <a:pt x="7" y="11"/>
                      <a:pt x="6" y="11"/>
                      <a:pt x="2" y="11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2" y="3"/>
                      <a:pt x="5" y="0"/>
                      <a:pt x="9" y="1"/>
                    </a:cubicBezTo>
                    <a:close/>
                    <a:moveTo>
                      <a:pt x="4" y="8"/>
                    </a:moveTo>
                    <a:cubicBezTo>
                      <a:pt x="5" y="6"/>
                      <a:pt x="7" y="7"/>
                      <a:pt x="7" y="4"/>
                    </a:cubicBezTo>
                    <a:cubicBezTo>
                      <a:pt x="4" y="3"/>
                      <a:pt x="2" y="7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8" name="Freeform 87"/>
              <p:cNvSpPr>
                <a:spLocks noEditPoints="1"/>
              </p:cNvSpPr>
              <p:nvPr/>
            </p:nvSpPr>
            <p:spPr bwMode="auto">
              <a:xfrm>
                <a:off x="6961188" y="2841626"/>
                <a:ext cx="106363" cy="98425"/>
              </a:xfrm>
              <a:custGeom>
                <a:avLst/>
                <a:gdLst>
                  <a:gd name="T0" fmla="*/ 13 w 15"/>
                  <a:gd name="T1" fmla="*/ 2 h 14"/>
                  <a:gd name="T2" fmla="*/ 1 w 15"/>
                  <a:gd name="T3" fmla="*/ 5 h 14"/>
                  <a:gd name="T4" fmla="*/ 13 w 15"/>
                  <a:gd name="T5" fmla="*/ 2 h 14"/>
                  <a:gd name="T6" fmla="*/ 4 w 15"/>
                  <a:gd name="T7" fmla="*/ 4 h 14"/>
                  <a:gd name="T8" fmla="*/ 4 w 15"/>
                  <a:gd name="T9" fmla="*/ 7 h 14"/>
                  <a:gd name="T10" fmla="*/ 8 w 15"/>
                  <a:gd name="T11" fmla="*/ 5 h 14"/>
                  <a:gd name="T12" fmla="*/ 9 w 15"/>
                  <a:gd name="T13" fmla="*/ 7 h 14"/>
                  <a:gd name="T14" fmla="*/ 8 w 15"/>
                  <a:gd name="T15" fmla="*/ 3 h 14"/>
                  <a:gd name="T16" fmla="*/ 4 w 15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3" y="2"/>
                    </a:moveTo>
                    <a:cubicBezTo>
                      <a:pt x="15" y="14"/>
                      <a:pt x="0" y="11"/>
                      <a:pt x="1" y="5"/>
                    </a:cubicBezTo>
                    <a:cubicBezTo>
                      <a:pt x="2" y="0"/>
                      <a:pt x="8" y="0"/>
                      <a:pt x="13" y="2"/>
                    </a:cubicBezTo>
                    <a:close/>
                    <a:moveTo>
                      <a:pt x="4" y="4"/>
                    </a:moveTo>
                    <a:cubicBezTo>
                      <a:pt x="4" y="5"/>
                      <a:pt x="4" y="6"/>
                      <a:pt x="4" y="7"/>
                    </a:cubicBezTo>
                    <a:cubicBezTo>
                      <a:pt x="7" y="8"/>
                      <a:pt x="5" y="4"/>
                      <a:pt x="8" y="5"/>
                    </a:cubicBezTo>
                    <a:cubicBezTo>
                      <a:pt x="8" y="6"/>
                      <a:pt x="9" y="9"/>
                      <a:pt x="9" y="7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8" y="5"/>
                      <a:pt x="5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49" name="Tekstvak 48"/>
          <p:cNvSpPr txBox="1"/>
          <p:nvPr/>
        </p:nvSpPr>
        <p:spPr>
          <a:xfrm>
            <a:off x="3828873" y="1378142"/>
            <a:ext cx="673965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Vergroten inzichtelijkheid en gebruiksgemak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Snellere en betere besluitvorming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Integrale aanpak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Reductie regels en vergroten bestuurlijke afwegingsruimte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1752603" y="107824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Doelen </a:t>
            </a:r>
            <a:r>
              <a:rPr lang="nl-NL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omgevingswet</a:t>
            </a:r>
            <a:endParaRPr lang="nl-NL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61" y="1332296"/>
            <a:ext cx="830931" cy="7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3" y="4213201"/>
            <a:ext cx="2652201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4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386360" y="1193691"/>
            <a:ext cx="7854920" cy="5280264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Er is sprake van een werkend proces als: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gemeentelijke- en ketenactiviteiten zijn afgestemd,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de klant centraal staat en er efficiënt en transparant een product of dienst wordt voortgebracht,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wordt gewerkt conform bedoeling en eisen van de Omgevingswet,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medewerkers zijn toegerust met de juiste competenties en vaardigheden,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een adequate informatievoorziening het proces ondersteunt,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een afgesproken doorlooptijd op van toepassing is 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u="sng" dirty="0"/>
              <a:t>het proces geïmplementeerd is!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sz="2400"/>
              <a:t>Definitie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792EF46-04CA-E041-8832-21E886F07FCC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71828" y="3788760"/>
            <a:ext cx="506317" cy="471638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0" y="8"/>
              </a:cxn>
              <a:cxn ang="0">
                <a:pos x="63" y="18"/>
              </a:cxn>
              <a:cxn ang="0">
                <a:pos x="63" y="3"/>
              </a:cxn>
              <a:cxn ang="0">
                <a:pos x="63" y="18"/>
              </a:cxn>
              <a:cxn ang="0">
                <a:pos x="19" y="16"/>
              </a:cxn>
              <a:cxn ang="0">
                <a:pos x="7" y="16"/>
              </a:cxn>
              <a:cxn ang="0">
                <a:pos x="88" y="21"/>
              </a:cxn>
              <a:cxn ang="0">
                <a:pos x="88" y="8"/>
              </a:cxn>
              <a:cxn ang="0">
                <a:pos x="88" y="21"/>
              </a:cxn>
              <a:cxn ang="0">
                <a:pos x="81" y="24"/>
              </a:cxn>
              <a:cxn ang="0">
                <a:pos x="71" y="21"/>
              </a:cxn>
              <a:cxn ang="0">
                <a:pos x="51" y="23"/>
              </a:cxn>
              <a:cxn ang="0">
                <a:pos x="30" y="20"/>
              </a:cxn>
              <a:cxn ang="0">
                <a:pos x="18" y="26"/>
              </a:cxn>
              <a:cxn ang="0">
                <a:pos x="0" y="34"/>
              </a:cxn>
              <a:cxn ang="0">
                <a:pos x="2" y="56"/>
              </a:cxn>
              <a:cxn ang="0">
                <a:pos x="4" y="32"/>
              </a:cxn>
              <a:cxn ang="0">
                <a:pos x="7" y="83"/>
              </a:cxn>
              <a:cxn ang="0">
                <a:pos x="15" y="88"/>
              </a:cxn>
              <a:cxn ang="0">
                <a:pos x="19" y="32"/>
              </a:cxn>
              <a:cxn ang="0">
                <a:pos x="22" y="54"/>
              </a:cxn>
              <a:cxn ang="0">
                <a:pos x="27" y="53"/>
              </a:cxn>
              <a:cxn ang="0">
                <a:pos x="30" y="29"/>
              </a:cxn>
              <a:cxn ang="0">
                <a:pos x="35" y="95"/>
              </a:cxn>
              <a:cxn ang="0">
                <a:pos x="46" y="87"/>
              </a:cxn>
              <a:cxn ang="0">
                <a:pos x="48" y="29"/>
              </a:cxn>
              <a:cxn ang="0">
                <a:pos x="51" y="56"/>
              </a:cxn>
              <a:cxn ang="0">
                <a:pos x="53" y="30"/>
              </a:cxn>
              <a:cxn ang="0">
                <a:pos x="55" y="87"/>
              </a:cxn>
              <a:cxn ang="0">
                <a:pos x="67" y="94"/>
              </a:cxn>
              <a:cxn ang="0">
                <a:pos x="72" y="30"/>
              </a:cxn>
              <a:cxn ang="0">
                <a:pos x="75" y="53"/>
              </a:cxn>
              <a:cxn ang="0">
                <a:pos x="79" y="54"/>
              </a:cxn>
              <a:cxn ang="0">
                <a:pos x="82" y="32"/>
              </a:cxn>
              <a:cxn ang="0">
                <a:pos x="85" y="86"/>
              </a:cxn>
              <a:cxn ang="0">
                <a:pos x="94" y="79"/>
              </a:cxn>
              <a:cxn ang="0">
                <a:pos x="97" y="32"/>
              </a:cxn>
              <a:cxn ang="0">
                <a:pos x="99" y="56"/>
              </a:cxn>
              <a:cxn ang="0">
                <a:pos x="102" y="33"/>
              </a:cxn>
            </a:cxnLst>
            <a:rect l="0" t="0" r="r" b="b"/>
            <a:pathLst>
              <a:path w="102" h="95">
                <a:moveTo>
                  <a:pt x="37" y="16"/>
                </a:moveTo>
                <a:cubicBezTo>
                  <a:pt x="41" y="16"/>
                  <a:pt x="45" y="12"/>
                  <a:pt x="45" y="8"/>
                </a:cubicBezTo>
                <a:cubicBezTo>
                  <a:pt x="45" y="4"/>
                  <a:pt x="41" y="0"/>
                  <a:pt x="37" y="0"/>
                </a:cubicBezTo>
                <a:cubicBezTo>
                  <a:pt x="33" y="0"/>
                  <a:pt x="30" y="4"/>
                  <a:pt x="30" y="8"/>
                </a:cubicBezTo>
                <a:cubicBezTo>
                  <a:pt x="30" y="12"/>
                  <a:pt x="33" y="16"/>
                  <a:pt x="37" y="16"/>
                </a:cubicBezTo>
                <a:close/>
                <a:moveTo>
                  <a:pt x="63" y="18"/>
                </a:moveTo>
                <a:cubicBezTo>
                  <a:pt x="68" y="18"/>
                  <a:pt x="71" y="14"/>
                  <a:pt x="71" y="10"/>
                </a:cubicBezTo>
                <a:cubicBezTo>
                  <a:pt x="71" y="6"/>
                  <a:pt x="68" y="3"/>
                  <a:pt x="63" y="3"/>
                </a:cubicBezTo>
                <a:cubicBezTo>
                  <a:pt x="59" y="3"/>
                  <a:pt x="56" y="6"/>
                  <a:pt x="56" y="10"/>
                </a:cubicBezTo>
                <a:cubicBezTo>
                  <a:pt x="56" y="14"/>
                  <a:pt x="59" y="18"/>
                  <a:pt x="63" y="18"/>
                </a:cubicBezTo>
                <a:close/>
                <a:moveTo>
                  <a:pt x="13" y="23"/>
                </a:moveTo>
                <a:cubicBezTo>
                  <a:pt x="16" y="23"/>
                  <a:pt x="19" y="20"/>
                  <a:pt x="19" y="16"/>
                </a:cubicBezTo>
                <a:cubicBezTo>
                  <a:pt x="19" y="13"/>
                  <a:pt x="16" y="10"/>
                  <a:pt x="13" y="10"/>
                </a:cubicBezTo>
                <a:cubicBezTo>
                  <a:pt x="10" y="10"/>
                  <a:pt x="7" y="13"/>
                  <a:pt x="7" y="16"/>
                </a:cubicBezTo>
                <a:cubicBezTo>
                  <a:pt x="7" y="20"/>
                  <a:pt x="10" y="23"/>
                  <a:pt x="13" y="23"/>
                </a:cubicBezTo>
                <a:close/>
                <a:moveTo>
                  <a:pt x="88" y="21"/>
                </a:moveTo>
                <a:cubicBezTo>
                  <a:pt x="91" y="21"/>
                  <a:pt x="94" y="18"/>
                  <a:pt x="94" y="15"/>
                </a:cubicBezTo>
                <a:cubicBezTo>
                  <a:pt x="94" y="11"/>
                  <a:pt x="91" y="8"/>
                  <a:pt x="88" y="8"/>
                </a:cubicBezTo>
                <a:cubicBezTo>
                  <a:pt x="84" y="8"/>
                  <a:pt x="81" y="11"/>
                  <a:pt x="81" y="15"/>
                </a:cubicBezTo>
                <a:cubicBezTo>
                  <a:pt x="81" y="18"/>
                  <a:pt x="84" y="21"/>
                  <a:pt x="88" y="21"/>
                </a:cubicBezTo>
                <a:close/>
                <a:moveTo>
                  <a:pt x="95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80" y="24"/>
                  <a:pt x="79" y="24"/>
                  <a:pt x="78" y="25"/>
                </a:cubicBezTo>
                <a:cubicBezTo>
                  <a:pt x="76" y="22"/>
                  <a:pt x="74" y="21"/>
                  <a:pt x="7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1"/>
                  <a:pt x="52" y="21"/>
                  <a:pt x="51" y="23"/>
                </a:cubicBezTo>
                <a:cubicBezTo>
                  <a:pt x="49" y="21"/>
                  <a:pt x="47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0"/>
                  <a:pt x="24" y="23"/>
                  <a:pt x="23" y="26"/>
                </a:cubicBezTo>
                <a:cubicBezTo>
                  <a:pt x="22" y="26"/>
                  <a:pt x="19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0" y="56"/>
                  <a:pt x="2" y="56"/>
                </a:cubicBezTo>
                <a:cubicBezTo>
                  <a:pt x="4" y="56"/>
                  <a:pt x="4" y="55"/>
                  <a:pt x="4" y="53"/>
                </a:cubicBezTo>
                <a:cubicBezTo>
                  <a:pt x="4" y="51"/>
                  <a:pt x="4" y="32"/>
                  <a:pt x="4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80"/>
                  <a:pt x="7" y="83"/>
                </a:cubicBezTo>
                <a:cubicBezTo>
                  <a:pt x="7" y="88"/>
                  <a:pt x="10" y="88"/>
                  <a:pt x="12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7" y="88"/>
                  <a:pt x="19" y="88"/>
                  <a:pt x="19" y="82"/>
                </a:cubicBezTo>
                <a:cubicBezTo>
                  <a:pt x="19" y="79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6"/>
                  <a:pt x="23" y="56"/>
                  <a:pt x="25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7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84"/>
                  <a:pt x="30" y="88"/>
                </a:cubicBezTo>
                <a:cubicBezTo>
                  <a:pt x="30" y="94"/>
                  <a:pt x="33" y="95"/>
                  <a:pt x="35" y="95"/>
                </a:cubicBezTo>
                <a:cubicBezTo>
                  <a:pt x="41" y="95"/>
                  <a:pt x="41" y="95"/>
                  <a:pt x="41" y="95"/>
                </a:cubicBezTo>
                <a:cubicBezTo>
                  <a:pt x="43" y="95"/>
                  <a:pt x="45" y="94"/>
                  <a:pt x="46" y="87"/>
                </a:cubicBezTo>
                <a:cubicBezTo>
                  <a:pt x="46" y="84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51"/>
                  <a:pt x="48" y="53"/>
                </a:cubicBezTo>
                <a:cubicBezTo>
                  <a:pt x="48" y="55"/>
                  <a:pt x="49" y="56"/>
                  <a:pt x="51" y="56"/>
                </a:cubicBezTo>
                <a:cubicBezTo>
                  <a:pt x="52" y="56"/>
                  <a:pt x="52" y="55"/>
                  <a:pt x="52" y="53"/>
                </a:cubicBezTo>
                <a:cubicBezTo>
                  <a:pt x="52" y="52"/>
                  <a:pt x="53" y="30"/>
                  <a:pt x="53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83"/>
                  <a:pt x="55" y="87"/>
                </a:cubicBezTo>
                <a:cubicBezTo>
                  <a:pt x="56" y="93"/>
                  <a:pt x="59" y="94"/>
                  <a:pt x="61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9" y="94"/>
                  <a:pt x="71" y="93"/>
                  <a:pt x="72" y="86"/>
                </a:cubicBezTo>
                <a:cubicBezTo>
                  <a:pt x="72" y="83"/>
                  <a:pt x="72" y="30"/>
                  <a:pt x="72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5" y="51"/>
                  <a:pt x="75" y="53"/>
                </a:cubicBezTo>
                <a:cubicBezTo>
                  <a:pt x="75" y="55"/>
                  <a:pt x="75" y="56"/>
                  <a:pt x="77" y="56"/>
                </a:cubicBezTo>
                <a:cubicBezTo>
                  <a:pt x="78" y="56"/>
                  <a:pt x="79" y="55"/>
                  <a:pt x="79" y="54"/>
                </a:cubicBezTo>
                <a:cubicBezTo>
                  <a:pt x="79" y="57"/>
                  <a:pt x="79" y="32"/>
                  <a:pt x="79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79"/>
                  <a:pt x="82" y="80"/>
                </a:cubicBezTo>
                <a:cubicBezTo>
                  <a:pt x="82" y="85"/>
                  <a:pt x="84" y="86"/>
                  <a:pt x="85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2" y="86"/>
                  <a:pt x="94" y="85"/>
                  <a:pt x="94" y="79"/>
                </a:cubicBezTo>
                <a:cubicBezTo>
                  <a:pt x="94" y="76"/>
                  <a:pt x="94" y="32"/>
                  <a:pt x="94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2"/>
                  <a:pt x="97" y="53"/>
                  <a:pt x="97" y="54"/>
                </a:cubicBezTo>
                <a:cubicBezTo>
                  <a:pt x="97" y="55"/>
                  <a:pt x="98" y="56"/>
                  <a:pt x="99" y="56"/>
                </a:cubicBezTo>
                <a:cubicBezTo>
                  <a:pt x="101" y="56"/>
                  <a:pt x="102" y="55"/>
                  <a:pt x="102" y="54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29"/>
                  <a:pt x="98" y="24"/>
                  <a:pt x="95" y="24"/>
                </a:cubicBezTo>
                <a:close/>
              </a:path>
            </a:pathLst>
          </a:custGeom>
          <a:solidFill>
            <a:srgbClr val="00A9F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B43FC3A-3948-A747-A6A1-0FB9BB235A84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510175" y="4440833"/>
            <a:ext cx="447195" cy="470869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1" y="95"/>
              </a:cxn>
              <a:cxn ang="0">
                <a:pos x="84" y="80"/>
              </a:cxn>
              <a:cxn ang="0">
                <a:pos x="80" y="76"/>
              </a:cxn>
              <a:cxn ang="0">
                <a:pos x="82" y="74"/>
              </a:cxn>
              <a:cxn ang="0">
                <a:pos x="82" y="69"/>
              </a:cxn>
              <a:cxn ang="0">
                <a:pos x="78" y="80"/>
              </a:cxn>
              <a:cxn ang="0">
                <a:pos x="73" y="76"/>
              </a:cxn>
              <a:cxn ang="0">
                <a:pos x="75" y="69"/>
              </a:cxn>
              <a:cxn ang="0">
                <a:pos x="13" y="7"/>
              </a:cxn>
              <a:cxn ang="0">
                <a:pos x="80" y="55"/>
              </a:cxn>
              <a:cxn ang="0">
                <a:pos x="69" y="74"/>
              </a:cxn>
              <a:cxn ang="0">
                <a:pos x="68" y="69"/>
              </a:cxn>
              <a:cxn ang="0">
                <a:pos x="64" y="77"/>
              </a:cxn>
              <a:cxn ang="0">
                <a:pos x="59" y="77"/>
              </a:cxn>
              <a:cxn ang="0">
                <a:pos x="58" y="69"/>
              </a:cxn>
              <a:cxn ang="0">
                <a:pos x="59" y="74"/>
              </a:cxn>
              <a:cxn ang="0">
                <a:pos x="57" y="81"/>
              </a:cxn>
              <a:cxn ang="0">
                <a:pos x="52" y="74"/>
              </a:cxn>
              <a:cxn ang="0">
                <a:pos x="56" y="70"/>
              </a:cxn>
              <a:cxn ang="0">
                <a:pos x="46" y="76"/>
              </a:cxn>
              <a:cxn ang="0">
                <a:pos x="46" y="81"/>
              </a:cxn>
              <a:cxn ang="0">
                <a:pos x="45" y="70"/>
              </a:cxn>
              <a:cxn ang="0">
                <a:pos x="49" y="74"/>
              </a:cxn>
              <a:cxn ang="0">
                <a:pos x="44" y="77"/>
              </a:cxn>
              <a:cxn ang="0">
                <a:pos x="39" y="77"/>
              </a:cxn>
              <a:cxn ang="0">
                <a:pos x="43" y="70"/>
              </a:cxn>
              <a:cxn ang="0">
                <a:pos x="32" y="77"/>
              </a:cxn>
              <a:cxn ang="0">
                <a:pos x="36" y="81"/>
              </a:cxn>
              <a:cxn ang="0">
                <a:pos x="31" y="70"/>
              </a:cxn>
              <a:cxn ang="0">
                <a:pos x="36" y="74"/>
              </a:cxn>
              <a:cxn ang="0">
                <a:pos x="30" y="76"/>
              </a:cxn>
              <a:cxn ang="0">
                <a:pos x="25" y="80"/>
              </a:cxn>
              <a:cxn ang="0">
                <a:pos x="29" y="69"/>
              </a:cxn>
              <a:cxn ang="0">
                <a:pos x="25" y="73"/>
              </a:cxn>
              <a:cxn ang="0">
                <a:pos x="18" y="73"/>
              </a:cxn>
              <a:cxn ang="0">
                <a:pos x="12" y="70"/>
              </a:cxn>
              <a:cxn ang="0">
                <a:pos x="16" y="74"/>
              </a:cxn>
              <a:cxn ang="0">
                <a:pos x="12" y="76"/>
              </a:cxn>
              <a:cxn ang="0">
                <a:pos x="11" y="81"/>
              </a:cxn>
              <a:cxn ang="0">
                <a:pos x="11" y="87"/>
              </a:cxn>
              <a:cxn ang="0">
                <a:pos x="14" y="83"/>
              </a:cxn>
              <a:cxn ang="0">
                <a:pos x="16" y="87"/>
              </a:cxn>
              <a:cxn ang="0">
                <a:pos x="22" y="87"/>
              </a:cxn>
              <a:cxn ang="0">
                <a:pos x="19" y="76"/>
              </a:cxn>
              <a:cxn ang="0">
                <a:pos x="65" y="87"/>
              </a:cxn>
              <a:cxn ang="0">
                <a:pos x="65" y="82"/>
              </a:cxn>
              <a:cxn ang="0">
                <a:pos x="65" y="77"/>
              </a:cxn>
              <a:cxn ang="0">
                <a:pos x="70" y="81"/>
              </a:cxn>
              <a:cxn ang="0">
                <a:pos x="68" y="87"/>
              </a:cxn>
              <a:cxn ang="0">
                <a:pos x="74" y="87"/>
              </a:cxn>
              <a:cxn ang="0">
                <a:pos x="75" y="83"/>
              </a:cxn>
              <a:cxn ang="0">
                <a:pos x="84" y="87"/>
              </a:cxn>
            </a:cxnLst>
            <a:rect l="0" t="0" r="r" b="b"/>
            <a:pathLst>
              <a:path w="95" h="100">
                <a:moveTo>
                  <a:pt x="94" y="95"/>
                </a:move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6" y="0"/>
                  <a:pt x="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3"/>
                  <a:pt x="6" y="6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1" y="95"/>
                  <a:pt x="1" y="95"/>
                  <a:pt x="1" y="95"/>
                </a:cubicBezTo>
                <a:cubicBezTo>
                  <a:pt x="0" y="97"/>
                  <a:pt x="3" y="100"/>
                  <a:pt x="6" y="100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3" y="100"/>
                  <a:pt x="95" y="97"/>
                  <a:pt x="94" y="95"/>
                </a:cubicBezTo>
                <a:close/>
                <a:moveTo>
                  <a:pt x="83" y="77"/>
                </a:moveTo>
                <a:cubicBezTo>
                  <a:pt x="84" y="80"/>
                  <a:pt x="84" y="80"/>
                  <a:pt x="84" y="80"/>
                </a:cubicBezTo>
                <a:cubicBezTo>
                  <a:pt x="84" y="80"/>
                  <a:pt x="84" y="81"/>
                  <a:pt x="83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81"/>
                  <a:pt x="79" y="80"/>
                  <a:pt x="79" y="80"/>
                </a:cubicBezTo>
                <a:cubicBezTo>
                  <a:pt x="79" y="77"/>
                  <a:pt x="79" y="77"/>
                  <a:pt x="79" y="77"/>
                </a:cubicBezTo>
                <a:cubicBezTo>
                  <a:pt x="79" y="76"/>
                  <a:pt x="79" y="76"/>
                  <a:pt x="80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7"/>
                </a:cubicBezTo>
                <a:close/>
                <a:moveTo>
                  <a:pt x="83" y="70"/>
                </a:moveTo>
                <a:cubicBezTo>
                  <a:pt x="83" y="73"/>
                  <a:pt x="83" y="73"/>
                  <a:pt x="83" y="73"/>
                </a:cubicBezTo>
                <a:cubicBezTo>
                  <a:pt x="83" y="74"/>
                  <a:pt x="83" y="74"/>
                  <a:pt x="82" y="74"/>
                </a:cubicBezTo>
                <a:cubicBezTo>
                  <a:pt x="79" y="74"/>
                  <a:pt x="79" y="74"/>
                  <a:pt x="79" y="74"/>
                </a:cubicBezTo>
                <a:cubicBezTo>
                  <a:pt x="78" y="74"/>
                  <a:pt x="78" y="74"/>
                  <a:pt x="78" y="73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69"/>
                  <a:pt x="78" y="69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69"/>
                  <a:pt x="83" y="70"/>
                  <a:pt x="83" y="70"/>
                </a:cubicBezTo>
                <a:close/>
                <a:moveTo>
                  <a:pt x="73" y="76"/>
                </a:move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7" y="76"/>
                  <a:pt x="77" y="77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0"/>
                  <a:pt x="77" y="81"/>
                  <a:pt x="77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73" y="81"/>
                  <a:pt x="72" y="80"/>
                  <a:pt x="72" y="80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6"/>
                  <a:pt x="72" y="76"/>
                  <a:pt x="73" y="76"/>
                </a:cubicBezTo>
                <a:close/>
                <a:moveTo>
                  <a:pt x="72" y="74"/>
                </a:moveTo>
                <a:cubicBezTo>
                  <a:pt x="71" y="74"/>
                  <a:pt x="71" y="74"/>
                  <a:pt x="71" y="73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69"/>
                  <a:pt x="72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6" y="70"/>
                  <a:pt x="76" y="70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4"/>
                  <a:pt x="76" y="74"/>
                  <a:pt x="75" y="74"/>
                </a:cubicBezTo>
                <a:lnTo>
                  <a:pt x="72" y="74"/>
                </a:lnTo>
                <a:close/>
                <a:moveTo>
                  <a:pt x="13" y="7"/>
                </a:moveTo>
                <a:cubicBezTo>
                  <a:pt x="13" y="7"/>
                  <a:pt x="13" y="6"/>
                  <a:pt x="14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6"/>
                  <a:pt x="81" y="7"/>
                  <a:pt x="81" y="7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5"/>
                  <a:pt x="81" y="55"/>
                  <a:pt x="80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3" y="55"/>
                  <a:pt x="13" y="55"/>
                  <a:pt x="13" y="54"/>
                </a:cubicBezTo>
                <a:lnTo>
                  <a:pt x="13" y="7"/>
                </a:lnTo>
                <a:close/>
                <a:moveTo>
                  <a:pt x="70" y="73"/>
                </a:moveTo>
                <a:cubicBezTo>
                  <a:pt x="70" y="74"/>
                  <a:pt x="69" y="74"/>
                  <a:pt x="69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3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70"/>
                  <a:pt x="65" y="69"/>
                  <a:pt x="65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69" y="70"/>
                  <a:pt x="69" y="70"/>
                </a:cubicBezTo>
                <a:lnTo>
                  <a:pt x="70" y="73"/>
                </a:lnTo>
                <a:close/>
                <a:moveTo>
                  <a:pt x="6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64" y="76"/>
                  <a:pt x="64" y="76"/>
                  <a:pt x="64" y="77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0"/>
                  <a:pt x="64" y="81"/>
                  <a:pt x="63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59" y="81"/>
                  <a:pt x="59" y="80"/>
                  <a:pt x="59" y="80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76"/>
                  <a:pt x="59" y="76"/>
                  <a:pt x="60" y="76"/>
                </a:cubicBezTo>
                <a:close/>
                <a:moveTo>
                  <a:pt x="59" y="74"/>
                </a:moveTo>
                <a:cubicBezTo>
                  <a:pt x="58" y="74"/>
                  <a:pt x="58" y="74"/>
                  <a:pt x="58" y="73"/>
                </a:cubicBezTo>
                <a:cubicBezTo>
                  <a:pt x="58" y="70"/>
                  <a:pt x="58" y="70"/>
                  <a:pt x="58" y="70"/>
                </a:cubicBezTo>
                <a:cubicBezTo>
                  <a:pt x="58" y="70"/>
                  <a:pt x="58" y="69"/>
                  <a:pt x="58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2" y="69"/>
                  <a:pt x="63" y="70"/>
                  <a:pt x="63" y="70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4"/>
                  <a:pt x="63" y="74"/>
                  <a:pt x="62" y="74"/>
                </a:cubicBezTo>
                <a:lnTo>
                  <a:pt x="59" y="74"/>
                </a:lnTo>
                <a:close/>
                <a:moveTo>
                  <a:pt x="53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6"/>
                  <a:pt x="57" y="77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80"/>
                  <a:pt x="57" y="81"/>
                  <a:pt x="57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2" y="81"/>
                  <a:pt x="52" y="80"/>
                  <a:pt x="52" y="80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6"/>
                  <a:pt x="52" y="76"/>
                  <a:pt x="53" y="76"/>
                </a:cubicBezTo>
                <a:close/>
                <a:moveTo>
                  <a:pt x="52" y="74"/>
                </a:moveTo>
                <a:cubicBezTo>
                  <a:pt x="52" y="74"/>
                  <a:pt x="51" y="74"/>
                  <a:pt x="51" y="7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69"/>
                  <a:pt x="52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6" y="69"/>
                  <a:pt x="56" y="70"/>
                  <a:pt x="56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4"/>
                  <a:pt x="56" y="74"/>
                  <a:pt x="56" y="74"/>
                </a:cubicBezTo>
                <a:lnTo>
                  <a:pt x="52" y="74"/>
                </a:lnTo>
                <a:close/>
                <a:moveTo>
                  <a:pt x="45" y="77"/>
                </a:moveTo>
                <a:cubicBezTo>
                  <a:pt x="45" y="76"/>
                  <a:pt x="46" y="76"/>
                  <a:pt x="46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1" y="76"/>
                  <a:pt x="51" y="77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0" y="81"/>
                  <a:pt x="50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5" y="80"/>
                  <a:pt x="45" y="80"/>
                </a:cubicBezTo>
                <a:lnTo>
                  <a:pt x="45" y="77"/>
                </a:lnTo>
                <a:close/>
                <a:moveTo>
                  <a:pt x="45" y="74"/>
                </a:moveTo>
                <a:cubicBezTo>
                  <a:pt x="45" y="74"/>
                  <a:pt x="44" y="74"/>
                  <a:pt x="44" y="73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0" y="70"/>
                  <a:pt x="50" y="70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49" y="74"/>
                  <a:pt x="49" y="74"/>
                </a:cubicBezTo>
                <a:lnTo>
                  <a:pt x="45" y="74"/>
                </a:lnTo>
                <a:close/>
                <a:moveTo>
                  <a:pt x="39" y="77"/>
                </a:moveTo>
                <a:cubicBezTo>
                  <a:pt x="39" y="76"/>
                  <a:pt x="39" y="76"/>
                  <a:pt x="39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4" y="76"/>
                  <a:pt x="44" y="77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3" y="81"/>
                  <a:pt x="43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81"/>
                  <a:pt x="39" y="80"/>
                  <a:pt x="39" y="80"/>
                </a:cubicBezTo>
                <a:lnTo>
                  <a:pt x="39" y="77"/>
                </a:lnTo>
                <a:close/>
                <a:moveTo>
                  <a:pt x="38" y="73"/>
                </a:moveTo>
                <a:cubicBezTo>
                  <a:pt x="38" y="70"/>
                  <a:pt x="38" y="70"/>
                  <a:pt x="38" y="70"/>
                </a:cubicBezTo>
                <a:cubicBezTo>
                  <a:pt x="38" y="70"/>
                  <a:pt x="38" y="69"/>
                  <a:pt x="3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70"/>
                  <a:pt x="43" y="70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4"/>
                  <a:pt x="43" y="74"/>
                  <a:pt x="42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4"/>
                  <a:pt x="38" y="74"/>
                  <a:pt x="38" y="73"/>
                </a:cubicBezTo>
                <a:close/>
                <a:moveTo>
                  <a:pt x="32" y="77"/>
                </a:moveTo>
                <a:cubicBezTo>
                  <a:pt x="32" y="76"/>
                  <a:pt x="32" y="76"/>
                  <a:pt x="33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7" y="76"/>
                  <a:pt x="37" y="76"/>
                  <a:pt x="37" y="77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7" y="81"/>
                  <a:pt x="36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32" y="81"/>
                  <a:pt x="32" y="80"/>
                  <a:pt x="32" y="80"/>
                </a:cubicBezTo>
                <a:lnTo>
                  <a:pt x="32" y="77"/>
                </a:lnTo>
                <a:close/>
                <a:moveTo>
                  <a:pt x="31" y="73"/>
                </a:move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2" y="69"/>
                  <a:pt x="32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9"/>
                  <a:pt x="37" y="70"/>
                  <a:pt x="37" y="70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4"/>
                  <a:pt x="36" y="74"/>
                  <a:pt x="36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74"/>
                  <a:pt x="31" y="74"/>
                  <a:pt x="31" y="73"/>
                </a:cubicBezTo>
                <a:close/>
                <a:moveTo>
                  <a:pt x="25" y="77"/>
                </a:moveTo>
                <a:cubicBezTo>
                  <a:pt x="25" y="76"/>
                  <a:pt x="26" y="76"/>
                  <a:pt x="26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7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1"/>
                  <a:pt x="2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1"/>
                  <a:pt x="25" y="80"/>
                  <a:pt x="25" y="80"/>
                </a:cubicBezTo>
                <a:lnTo>
                  <a:pt x="25" y="77"/>
                </a:lnTo>
                <a:close/>
                <a:moveTo>
                  <a:pt x="25" y="73"/>
                </a:moveTo>
                <a:cubicBezTo>
                  <a:pt x="25" y="70"/>
                  <a:pt x="25" y="70"/>
                  <a:pt x="25" y="70"/>
                </a:cubicBezTo>
                <a:cubicBezTo>
                  <a:pt x="25" y="70"/>
                  <a:pt x="25" y="69"/>
                  <a:pt x="26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30" y="69"/>
                  <a:pt x="30" y="70"/>
                  <a:pt x="30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29" y="74"/>
                  <a:pt x="29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3"/>
                </a:cubicBezTo>
                <a:close/>
                <a:moveTo>
                  <a:pt x="23" y="70"/>
                </a:moveTo>
                <a:cubicBezTo>
                  <a:pt x="23" y="73"/>
                  <a:pt x="23" y="73"/>
                  <a:pt x="23" y="73"/>
                </a:cubicBezTo>
                <a:cubicBezTo>
                  <a:pt x="23" y="74"/>
                  <a:pt x="23" y="74"/>
                  <a:pt x="22" y="74"/>
                </a:cubicBezTo>
                <a:cubicBezTo>
                  <a:pt x="19" y="74"/>
                  <a:pt x="19" y="74"/>
                  <a:pt x="19" y="74"/>
                </a:cubicBezTo>
                <a:cubicBezTo>
                  <a:pt x="18" y="74"/>
                  <a:pt x="18" y="74"/>
                  <a:pt x="18" y="73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19" y="69"/>
                  <a:pt x="19" y="69"/>
                </a:cubicBezTo>
                <a:cubicBezTo>
                  <a:pt x="23" y="69"/>
                  <a:pt x="23" y="69"/>
                  <a:pt x="23" y="69"/>
                </a:cubicBezTo>
                <a:cubicBezTo>
                  <a:pt x="23" y="69"/>
                  <a:pt x="23" y="70"/>
                  <a:pt x="23" y="70"/>
                </a:cubicBezTo>
                <a:close/>
                <a:moveTo>
                  <a:pt x="12" y="70"/>
                </a:moveTo>
                <a:cubicBezTo>
                  <a:pt x="12" y="70"/>
                  <a:pt x="12" y="69"/>
                  <a:pt x="13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7" y="69"/>
                  <a:pt x="17" y="70"/>
                  <a:pt x="17" y="70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4"/>
                  <a:pt x="16" y="74"/>
                  <a:pt x="16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1" y="74"/>
                  <a:pt x="11" y="73"/>
                </a:cubicBezTo>
                <a:lnTo>
                  <a:pt x="12" y="70"/>
                </a:lnTo>
                <a:close/>
                <a:moveTo>
                  <a:pt x="11" y="77"/>
                </a:moveTo>
                <a:cubicBezTo>
                  <a:pt x="11" y="76"/>
                  <a:pt x="11" y="76"/>
                  <a:pt x="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80"/>
                  <a:pt x="17" y="80"/>
                  <a:pt x="17" y="80"/>
                </a:cubicBezTo>
                <a:cubicBezTo>
                  <a:pt x="17" y="80"/>
                  <a:pt x="16" y="81"/>
                  <a:pt x="16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0"/>
                  <a:pt x="11" y="80"/>
                </a:cubicBezTo>
                <a:lnTo>
                  <a:pt x="11" y="77"/>
                </a:lnTo>
                <a:close/>
                <a:moveTo>
                  <a:pt x="14" y="87"/>
                </a:moveTo>
                <a:cubicBezTo>
                  <a:pt x="14" y="87"/>
                  <a:pt x="14" y="87"/>
                  <a:pt x="13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3"/>
                  <a:pt x="11" y="82"/>
                  <a:pt x="11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82"/>
                  <a:pt x="14" y="83"/>
                  <a:pt x="14" y="83"/>
                </a:cubicBezTo>
                <a:lnTo>
                  <a:pt x="14" y="87"/>
                </a:lnTo>
                <a:close/>
                <a:moveTo>
                  <a:pt x="22" y="87"/>
                </a:moveTo>
                <a:cubicBezTo>
                  <a:pt x="22" y="87"/>
                  <a:pt x="21" y="87"/>
                  <a:pt x="21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3"/>
                  <a:pt x="16" y="82"/>
                  <a:pt x="17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2" y="82"/>
                  <a:pt x="22" y="83"/>
                  <a:pt x="22" y="83"/>
                </a:cubicBezTo>
                <a:lnTo>
                  <a:pt x="22" y="87"/>
                </a:lnTo>
                <a:close/>
                <a:moveTo>
                  <a:pt x="23" y="81"/>
                </a:moveTo>
                <a:cubicBezTo>
                  <a:pt x="19" y="81"/>
                  <a:pt x="19" y="81"/>
                  <a:pt x="19" y="81"/>
                </a:cubicBezTo>
                <a:cubicBezTo>
                  <a:pt x="18" y="81"/>
                  <a:pt x="18" y="80"/>
                  <a:pt x="18" y="80"/>
                </a:cubicBezTo>
                <a:cubicBezTo>
                  <a:pt x="18" y="77"/>
                  <a:pt x="18" y="77"/>
                  <a:pt x="18" y="77"/>
                </a:cubicBezTo>
                <a:cubicBezTo>
                  <a:pt x="19" y="76"/>
                  <a:pt x="19" y="76"/>
                  <a:pt x="19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4" y="76"/>
                  <a:pt x="24" y="77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1"/>
                  <a:pt x="23" y="81"/>
                </a:cubicBezTo>
                <a:close/>
                <a:moveTo>
                  <a:pt x="65" y="87"/>
                </a:moveTo>
                <a:cubicBezTo>
                  <a:pt x="24" y="87"/>
                  <a:pt x="24" y="87"/>
                  <a:pt x="24" y="87"/>
                </a:cubicBezTo>
                <a:cubicBezTo>
                  <a:pt x="24" y="87"/>
                  <a:pt x="23" y="87"/>
                  <a:pt x="23" y="87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2"/>
                  <a:pt x="24" y="82"/>
                </a:cubicBezTo>
                <a:cubicBezTo>
                  <a:pt x="65" y="82"/>
                  <a:pt x="65" y="82"/>
                  <a:pt x="65" y="82"/>
                </a:cubicBezTo>
                <a:cubicBezTo>
                  <a:pt x="66" y="82"/>
                  <a:pt x="66" y="83"/>
                  <a:pt x="66" y="83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7"/>
                  <a:pt x="66" y="87"/>
                  <a:pt x="65" y="87"/>
                </a:cubicBezTo>
                <a:close/>
                <a:moveTo>
                  <a:pt x="66" y="80"/>
                </a:moveTo>
                <a:cubicBezTo>
                  <a:pt x="65" y="77"/>
                  <a:pt x="65" y="77"/>
                  <a:pt x="65" y="77"/>
                </a:cubicBezTo>
                <a:cubicBezTo>
                  <a:pt x="65" y="76"/>
                  <a:pt x="66" y="76"/>
                  <a:pt x="66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76"/>
                  <a:pt x="71" y="76"/>
                  <a:pt x="71" y="77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1"/>
                  <a:pt x="70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6" y="81"/>
                  <a:pt x="66" y="80"/>
                  <a:pt x="66" y="80"/>
                </a:cubicBezTo>
                <a:close/>
                <a:moveTo>
                  <a:pt x="73" y="87"/>
                </a:moveTo>
                <a:cubicBezTo>
                  <a:pt x="69" y="87"/>
                  <a:pt x="69" y="87"/>
                  <a:pt x="69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3"/>
                  <a:pt x="68" y="82"/>
                  <a:pt x="68" y="82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2"/>
                  <a:pt x="74" y="83"/>
                  <a:pt x="74" y="83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7"/>
                  <a:pt x="74" y="87"/>
                  <a:pt x="73" y="87"/>
                </a:cubicBezTo>
                <a:close/>
                <a:moveTo>
                  <a:pt x="84" y="87"/>
                </a:moveTo>
                <a:cubicBezTo>
                  <a:pt x="76" y="87"/>
                  <a:pt x="76" y="87"/>
                  <a:pt x="76" y="87"/>
                </a:cubicBezTo>
                <a:cubicBezTo>
                  <a:pt x="76" y="87"/>
                  <a:pt x="76" y="87"/>
                  <a:pt x="76" y="87"/>
                </a:cubicBezTo>
                <a:cubicBezTo>
                  <a:pt x="75" y="83"/>
                  <a:pt x="75" y="83"/>
                  <a:pt x="75" y="83"/>
                </a:cubicBezTo>
                <a:cubicBezTo>
                  <a:pt x="75" y="83"/>
                  <a:pt x="75" y="82"/>
                  <a:pt x="76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4" y="82"/>
                  <a:pt x="84" y="83"/>
                  <a:pt x="84" y="83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87"/>
                  <a:pt x="84" y="87"/>
                  <a:pt x="84" y="87"/>
                </a:cubicBezTo>
                <a:close/>
              </a:path>
            </a:pathLst>
          </a:custGeom>
          <a:solidFill>
            <a:srgbClr val="002C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FDD52613-466A-6F46-A372-F79CB46DEEE7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46977" y="1770613"/>
            <a:ext cx="555057" cy="333261"/>
          </a:xfrm>
          <a:custGeom>
            <a:avLst/>
            <a:gdLst>
              <a:gd name="T0" fmla="*/ 244 w 976"/>
              <a:gd name="T1" fmla="*/ 448 h 586"/>
              <a:gd name="T2" fmla="*/ 244 w 976"/>
              <a:gd name="T3" fmla="*/ 194 h 586"/>
              <a:gd name="T4" fmla="*/ 342 w 976"/>
              <a:gd name="T5" fmla="*/ 194 h 586"/>
              <a:gd name="T6" fmla="*/ 172 w 976"/>
              <a:gd name="T7" fmla="*/ 0 h 586"/>
              <a:gd name="T8" fmla="*/ 0 w 976"/>
              <a:gd name="T9" fmla="*/ 194 h 586"/>
              <a:gd name="T10" fmla="*/ 100 w 976"/>
              <a:gd name="T11" fmla="*/ 194 h 586"/>
              <a:gd name="T12" fmla="*/ 100 w 976"/>
              <a:gd name="T13" fmla="*/ 488 h 586"/>
              <a:gd name="T14" fmla="*/ 100 w 976"/>
              <a:gd name="T15" fmla="*/ 488 h 586"/>
              <a:gd name="T16" fmla="*/ 102 w 976"/>
              <a:gd name="T17" fmla="*/ 508 h 586"/>
              <a:gd name="T18" fmla="*/ 106 w 976"/>
              <a:gd name="T19" fmla="*/ 526 h 586"/>
              <a:gd name="T20" fmla="*/ 116 w 976"/>
              <a:gd name="T21" fmla="*/ 542 h 586"/>
              <a:gd name="T22" fmla="*/ 128 w 976"/>
              <a:gd name="T23" fmla="*/ 556 h 586"/>
              <a:gd name="T24" fmla="*/ 142 w 976"/>
              <a:gd name="T25" fmla="*/ 568 h 586"/>
              <a:gd name="T26" fmla="*/ 158 w 976"/>
              <a:gd name="T27" fmla="*/ 578 h 586"/>
              <a:gd name="T28" fmla="*/ 178 w 976"/>
              <a:gd name="T29" fmla="*/ 584 h 586"/>
              <a:gd name="T30" fmla="*/ 196 w 976"/>
              <a:gd name="T31" fmla="*/ 586 h 586"/>
              <a:gd name="T32" fmla="*/ 636 w 976"/>
              <a:gd name="T33" fmla="*/ 586 h 586"/>
              <a:gd name="T34" fmla="*/ 510 w 976"/>
              <a:gd name="T35" fmla="*/ 448 h 586"/>
              <a:gd name="T36" fmla="*/ 244 w 976"/>
              <a:gd name="T37" fmla="*/ 448 h 586"/>
              <a:gd name="T38" fmla="*/ 878 w 976"/>
              <a:gd name="T39" fmla="*/ 392 h 586"/>
              <a:gd name="T40" fmla="*/ 878 w 976"/>
              <a:gd name="T41" fmla="*/ 98 h 586"/>
              <a:gd name="T42" fmla="*/ 878 w 976"/>
              <a:gd name="T43" fmla="*/ 98 h 586"/>
              <a:gd name="T44" fmla="*/ 876 w 976"/>
              <a:gd name="T45" fmla="*/ 78 h 586"/>
              <a:gd name="T46" fmla="*/ 870 w 976"/>
              <a:gd name="T47" fmla="*/ 60 h 586"/>
              <a:gd name="T48" fmla="*/ 862 w 976"/>
              <a:gd name="T49" fmla="*/ 42 h 586"/>
              <a:gd name="T50" fmla="*/ 850 w 976"/>
              <a:gd name="T51" fmla="*/ 28 h 586"/>
              <a:gd name="T52" fmla="*/ 836 w 976"/>
              <a:gd name="T53" fmla="*/ 16 h 586"/>
              <a:gd name="T54" fmla="*/ 818 w 976"/>
              <a:gd name="T55" fmla="*/ 8 h 586"/>
              <a:gd name="T56" fmla="*/ 800 w 976"/>
              <a:gd name="T57" fmla="*/ 2 h 586"/>
              <a:gd name="T58" fmla="*/ 780 w 976"/>
              <a:gd name="T59" fmla="*/ 0 h 586"/>
              <a:gd name="T60" fmla="*/ 342 w 976"/>
              <a:gd name="T61" fmla="*/ 0 h 586"/>
              <a:gd name="T62" fmla="*/ 468 w 976"/>
              <a:gd name="T63" fmla="*/ 136 h 586"/>
              <a:gd name="T64" fmla="*/ 734 w 976"/>
              <a:gd name="T65" fmla="*/ 136 h 586"/>
              <a:gd name="T66" fmla="*/ 734 w 976"/>
              <a:gd name="T67" fmla="*/ 392 h 586"/>
              <a:gd name="T68" fmla="*/ 636 w 976"/>
              <a:gd name="T69" fmla="*/ 392 h 586"/>
              <a:gd name="T70" fmla="*/ 806 w 976"/>
              <a:gd name="T71" fmla="*/ 586 h 586"/>
              <a:gd name="T72" fmla="*/ 976 w 976"/>
              <a:gd name="T73" fmla="*/ 392 h 586"/>
              <a:gd name="T74" fmla="*/ 878 w 976"/>
              <a:gd name="T75" fmla="*/ 39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6" h="586">
                <a:moveTo>
                  <a:pt x="244" y="448"/>
                </a:moveTo>
                <a:lnTo>
                  <a:pt x="244" y="194"/>
                </a:lnTo>
                <a:lnTo>
                  <a:pt x="342" y="194"/>
                </a:lnTo>
                <a:lnTo>
                  <a:pt x="172" y="0"/>
                </a:lnTo>
                <a:lnTo>
                  <a:pt x="0" y="194"/>
                </a:lnTo>
                <a:lnTo>
                  <a:pt x="100" y="194"/>
                </a:lnTo>
                <a:lnTo>
                  <a:pt x="100" y="488"/>
                </a:lnTo>
                <a:lnTo>
                  <a:pt x="100" y="488"/>
                </a:lnTo>
                <a:lnTo>
                  <a:pt x="102" y="508"/>
                </a:lnTo>
                <a:lnTo>
                  <a:pt x="106" y="526"/>
                </a:lnTo>
                <a:lnTo>
                  <a:pt x="116" y="542"/>
                </a:lnTo>
                <a:lnTo>
                  <a:pt x="128" y="556"/>
                </a:lnTo>
                <a:lnTo>
                  <a:pt x="142" y="568"/>
                </a:lnTo>
                <a:lnTo>
                  <a:pt x="158" y="578"/>
                </a:lnTo>
                <a:lnTo>
                  <a:pt x="178" y="584"/>
                </a:lnTo>
                <a:lnTo>
                  <a:pt x="196" y="586"/>
                </a:lnTo>
                <a:lnTo>
                  <a:pt x="636" y="586"/>
                </a:lnTo>
                <a:lnTo>
                  <a:pt x="510" y="448"/>
                </a:lnTo>
                <a:lnTo>
                  <a:pt x="244" y="448"/>
                </a:lnTo>
                <a:close/>
                <a:moveTo>
                  <a:pt x="878" y="392"/>
                </a:moveTo>
                <a:lnTo>
                  <a:pt x="878" y="98"/>
                </a:lnTo>
                <a:lnTo>
                  <a:pt x="878" y="98"/>
                </a:lnTo>
                <a:lnTo>
                  <a:pt x="876" y="78"/>
                </a:lnTo>
                <a:lnTo>
                  <a:pt x="870" y="60"/>
                </a:lnTo>
                <a:lnTo>
                  <a:pt x="862" y="42"/>
                </a:lnTo>
                <a:lnTo>
                  <a:pt x="850" y="28"/>
                </a:lnTo>
                <a:lnTo>
                  <a:pt x="836" y="16"/>
                </a:lnTo>
                <a:lnTo>
                  <a:pt x="818" y="8"/>
                </a:lnTo>
                <a:lnTo>
                  <a:pt x="800" y="2"/>
                </a:lnTo>
                <a:lnTo>
                  <a:pt x="780" y="0"/>
                </a:lnTo>
                <a:lnTo>
                  <a:pt x="342" y="0"/>
                </a:lnTo>
                <a:lnTo>
                  <a:pt x="468" y="136"/>
                </a:lnTo>
                <a:lnTo>
                  <a:pt x="734" y="136"/>
                </a:lnTo>
                <a:lnTo>
                  <a:pt x="734" y="392"/>
                </a:lnTo>
                <a:lnTo>
                  <a:pt x="636" y="392"/>
                </a:lnTo>
                <a:lnTo>
                  <a:pt x="806" y="586"/>
                </a:lnTo>
                <a:lnTo>
                  <a:pt x="976" y="392"/>
                </a:lnTo>
                <a:lnTo>
                  <a:pt x="878" y="392"/>
                </a:lnTo>
                <a:close/>
              </a:path>
            </a:pathLst>
          </a:custGeom>
          <a:solidFill>
            <a:srgbClr val="00A9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63">
            <a:extLst>
              <a:ext uri="{FF2B5EF4-FFF2-40B4-BE49-F238E27FC236}">
                <a16:creationId xmlns:a16="http://schemas.microsoft.com/office/drawing/2014/main" id="{3302D0D2-DC92-E94C-A2B7-2CD10AD7AFC6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94322" y="5062861"/>
            <a:ext cx="471638" cy="471638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00" y="50"/>
              </a:cxn>
              <a:cxn ang="0">
                <a:pos x="95" y="55"/>
              </a:cxn>
              <a:cxn ang="0">
                <a:pos x="87" y="45"/>
              </a:cxn>
              <a:cxn ang="0">
                <a:pos x="95" y="55"/>
              </a:cxn>
              <a:cxn ang="0">
                <a:pos x="90" y="29"/>
              </a:cxn>
              <a:cxn ang="0">
                <a:pos x="81" y="30"/>
              </a:cxn>
              <a:cxn ang="0">
                <a:pos x="45" y="5"/>
              </a:cxn>
              <a:cxn ang="0">
                <a:pos x="54" y="13"/>
              </a:cxn>
              <a:cxn ang="0">
                <a:pos x="45" y="5"/>
              </a:cxn>
              <a:cxn ang="0">
                <a:pos x="13" y="45"/>
              </a:cxn>
              <a:cxn ang="0">
                <a:pos x="5" y="54"/>
              </a:cxn>
              <a:cxn ang="0">
                <a:pos x="12" y="74"/>
              </a:cxn>
              <a:cxn ang="0">
                <a:pos x="17" y="66"/>
              </a:cxn>
              <a:cxn ang="0">
                <a:pos x="12" y="74"/>
              </a:cxn>
              <a:cxn ang="0">
                <a:pos x="10" y="29"/>
              </a:cxn>
              <a:cxn ang="0">
                <a:pos x="19" y="29"/>
              </a:cxn>
              <a:cxn ang="0">
                <a:pos x="29" y="90"/>
              </a:cxn>
              <a:cxn ang="0">
                <a:pos x="29" y="81"/>
              </a:cxn>
              <a:cxn ang="0">
                <a:pos x="29" y="90"/>
              </a:cxn>
              <a:cxn ang="0">
                <a:pos x="25" y="12"/>
              </a:cxn>
              <a:cxn ang="0">
                <a:pos x="33" y="17"/>
              </a:cxn>
              <a:cxn ang="0">
                <a:pos x="50" y="45"/>
              </a:cxn>
              <a:cxn ang="0">
                <a:pos x="73" y="18"/>
              </a:cxn>
              <a:cxn ang="0">
                <a:pos x="55" y="50"/>
              </a:cxn>
              <a:cxn ang="0">
                <a:pos x="74" y="69"/>
              </a:cxn>
              <a:cxn ang="0">
                <a:pos x="50" y="55"/>
              </a:cxn>
              <a:cxn ang="0">
                <a:pos x="50" y="45"/>
              </a:cxn>
              <a:cxn ang="0">
                <a:pos x="45" y="87"/>
              </a:cxn>
              <a:cxn ang="0">
                <a:pos x="54" y="95"/>
              </a:cxn>
              <a:cxn ang="0">
                <a:pos x="70" y="90"/>
              </a:cxn>
              <a:cxn ang="0">
                <a:pos x="70" y="81"/>
              </a:cxn>
              <a:cxn ang="0">
                <a:pos x="70" y="90"/>
              </a:cxn>
              <a:cxn ang="0">
                <a:pos x="66" y="17"/>
              </a:cxn>
              <a:cxn ang="0">
                <a:pos x="74" y="12"/>
              </a:cxn>
              <a:cxn ang="0">
                <a:pos x="88" y="75"/>
              </a:cxn>
              <a:cxn ang="0">
                <a:pos x="83" y="67"/>
              </a:cxn>
              <a:cxn ang="0">
                <a:pos x="88" y="75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22" y="0"/>
                  <a:pt x="0" y="23"/>
                  <a:pt x="0" y="50"/>
                </a:cubicBezTo>
                <a:cubicBezTo>
                  <a:pt x="0" y="77"/>
                  <a:pt x="22" y="100"/>
                  <a:pt x="50" y="100"/>
                </a:cubicBezTo>
                <a:cubicBezTo>
                  <a:pt x="77" y="100"/>
                  <a:pt x="100" y="77"/>
                  <a:pt x="100" y="50"/>
                </a:cubicBezTo>
                <a:cubicBezTo>
                  <a:pt x="100" y="23"/>
                  <a:pt x="77" y="0"/>
                  <a:pt x="50" y="0"/>
                </a:cubicBezTo>
                <a:close/>
                <a:moveTo>
                  <a:pt x="95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45"/>
                  <a:pt x="87" y="45"/>
                  <a:pt x="87" y="45"/>
                </a:cubicBezTo>
                <a:cubicBezTo>
                  <a:pt x="95" y="45"/>
                  <a:pt x="95" y="45"/>
                  <a:pt x="95" y="45"/>
                </a:cubicBezTo>
                <a:lnTo>
                  <a:pt x="95" y="55"/>
                </a:lnTo>
                <a:close/>
                <a:moveTo>
                  <a:pt x="88" y="25"/>
                </a:moveTo>
                <a:cubicBezTo>
                  <a:pt x="90" y="29"/>
                  <a:pt x="90" y="29"/>
                  <a:pt x="90" y="29"/>
                </a:cubicBezTo>
                <a:cubicBezTo>
                  <a:pt x="83" y="34"/>
                  <a:pt x="83" y="34"/>
                  <a:pt x="83" y="34"/>
                </a:cubicBezTo>
                <a:cubicBezTo>
                  <a:pt x="81" y="30"/>
                  <a:pt x="81" y="30"/>
                  <a:pt x="81" y="30"/>
                </a:cubicBezTo>
                <a:lnTo>
                  <a:pt x="88" y="25"/>
                </a:lnTo>
                <a:close/>
                <a:moveTo>
                  <a:pt x="45" y="5"/>
                </a:moveTo>
                <a:cubicBezTo>
                  <a:pt x="54" y="5"/>
                  <a:pt x="54" y="5"/>
                  <a:pt x="54" y="5"/>
                </a:cubicBezTo>
                <a:cubicBezTo>
                  <a:pt x="54" y="13"/>
                  <a:pt x="54" y="13"/>
                  <a:pt x="54" y="13"/>
                </a:cubicBezTo>
                <a:cubicBezTo>
                  <a:pt x="45" y="13"/>
                  <a:pt x="45" y="13"/>
                  <a:pt x="45" y="13"/>
                </a:cubicBezTo>
                <a:lnTo>
                  <a:pt x="45" y="5"/>
                </a:lnTo>
                <a:close/>
                <a:moveTo>
                  <a:pt x="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54"/>
                  <a:pt x="13" y="54"/>
                  <a:pt x="13" y="54"/>
                </a:cubicBezTo>
                <a:cubicBezTo>
                  <a:pt x="5" y="54"/>
                  <a:pt x="5" y="54"/>
                  <a:pt x="5" y="54"/>
                </a:cubicBezTo>
                <a:lnTo>
                  <a:pt x="5" y="45"/>
                </a:lnTo>
                <a:close/>
                <a:moveTo>
                  <a:pt x="12" y="74"/>
                </a:moveTo>
                <a:cubicBezTo>
                  <a:pt x="9" y="70"/>
                  <a:pt x="9" y="70"/>
                  <a:pt x="9" y="70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70"/>
                  <a:pt x="19" y="70"/>
                  <a:pt x="19" y="70"/>
                </a:cubicBezTo>
                <a:lnTo>
                  <a:pt x="12" y="74"/>
                </a:lnTo>
                <a:close/>
                <a:moveTo>
                  <a:pt x="17" y="33"/>
                </a:moveTo>
                <a:cubicBezTo>
                  <a:pt x="10" y="29"/>
                  <a:pt x="10" y="29"/>
                  <a:pt x="10" y="29"/>
                </a:cubicBezTo>
                <a:cubicBezTo>
                  <a:pt x="12" y="25"/>
                  <a:pt x="12" y="25"/>
                  <a:pt x="12" y="25"/>
                </a:cubicBezTo>
                <a:cubicBezTo>
                  <a:pt x="19" y="29"/>
                  <a:pt x="19" y="29"/>
                  <a:pt x="19" y="29"/>
                </a:cubicBezTo>
                <a:lnTo>
                  <a:pt x="17" y="33"/>
                </a:lnTo>
                <a:close/>
                <a:moveTo>
                  <a:pt x="29" y="90"/>
                </a:moveTo>
                <a:cubicBezTo>
                  <a:pt x="25" y="88"/>
                  <a:pt x="25" y="88"/>
                  <a:pt x="25" y="88"/>
                </a:cubicBezTo>
                <a:cubicBezTo>
                  <a:pt x="29" y="81"/>
                  <a:pt x="29" y="81"/>
                  <a:pt x="29" y="81"/>
                </a:cubicBezTo>
                <a:cubicBezTo>
                  <a:pt x="33" y="83"/>
                  <a:pt x="33" y="83"/>
                  <a:pt x="33" y="83"/>
                </a:cubicBezTo>
                <a:lnTo>
                  <a:pt x="29" y="90"/>
                </a:lnTo>
                <a:close/>
                <a:moveTo>
                  <a:pt x="29" y="19"/>
                </a:moveTo>
                <a:cubicBezTo>
                  <a:pt x="25" y="12"/>
                  <a:pt x="25" y="12"/>
                  <a:pt x="25" y="12"/>
                </a:cubicBezTo>
                <a:cubicBezTo>
                  <a:pt x="29" y="10"/>
                  <a:pt x="29" y="10"/>
                  <a:pt x="29" y="10"/>
                </a:cubicBezTo>
                <a:cubicBezTo>
                  <a:pt x="33" y="17"/>
                  <a:pt x="33" y="17"/>
                  <a:pt x="33" y="17"/>
                </a:cubicBezTo>
                <a:lnTo>
                  <a:pt x="29" y="19"/>
                </a:lnTo>
                <a:close/>
                <a:moveTo>
                  <a:pt x="50" y="45"/>
                </a:moveTo>
                <a:cubicBezTo>
                  <a:pt x="50" y="45"/>
                  <a:pt x="50" y="45"/>
                  <a:pt x="50" y="45"/>
                </a:cubicBezTo>
                <a:cubicBezTo>
                  <a:pt x="73" y="18"/>
                  <a:pt x="73" y="18"/>
                  <a:pt x="73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5" y="49"/>
                  <a:pt x="55" y="50"/>
                </a:cubicBezTo>
                <a:cubicBezTo>
                  <a:pt x="55" y="51"/>
                  <a:pt x="55" y="51"/>
                  <a:pt x="55" y="51"/>
                </a:cubicBezTo>
                <a:cubicBezTo>
                  <a:pt x="74" y="69"/>
                  <a:pt x="74" y="69"/>
                  <a:pt x="74" y="69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1" y="55"/>
                  <a:pt x="50" y="55"/>
                </a:cubicBezTo>
                <a:cubicBezTo>
                  <a:pt x="47" y="55"/>
                  <a:pt x="44" y="53"/>
                  <a:pt x="44" y="50"/>
                </a:cubicBezTo>
                <a:cubicBezTo>
                  <a:pt x="44" y="47"/>
                  <a:pt x="47" y="45"/>
                  <a:pt x="50" y="45"/>
                </a:cubicBezTo>
                <a:close/>
                <a:moveTo>
                  <a:pt x="45" y="95"/>
                </a:moveTo>
                <a:cubicBezTo>
                  <a:pt x="45" y="87"/>
                  <a:pt x="45" y="87"/>
                  <a:pt x="45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95"/>
                  <a:pt x="54" y="95"/>
                  <a:pt x="54" y="95"/>
                </a:cubicBezTo>
                <a:lnTo>
                  <a:pt x="45" y="95"/>
                </a:lnTo>
                <a:close/>
                <a:moveTo>
                  <a:pt x="70" y="90"/>
                </a:moveTo>
                <a:cubicBezTo>
                  <a:pt x="66" y="83"/>
                  <a:pt x="66" y="83"/>
                  <a:pt x="66" y="83"/>
                </a:cubicBezTo>
                <a:cubicBezTo>
                  <a:pt x="70" y="81"/>
                  <a:pt x="70" y="81"/>
                  <a:pt x="70" y="81"/>
                </a:cubicBezTo>
                <a:cubicBezTo>
                  <a:pt x="74" y="88"/>
                  <a:pt x="74" y="88"/>
                  <a:pt x="74" y="88"/>
                </a:cubicBezTo>
                <a:lnTo>
                  <a:pt x="70" y="90"/>
                </a:lnTo>
                <a:close/>
                <a:moveTo>
                  <a:pt x="70" y="19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10"/>
                  <a:pt x="70" y="10"/>
                  <a:pt x="70" y="10"/>
                </a:cubicBezTo>
                <a:cubicBezTo>
                  <a:pt x="74" y="12"/>
                  <a:pt x="74" y="12"/>
                  <a:pt x="74" y="12"/>
                </a:cubicBezTo>
                <a:lnTo>
                  <a:pt x="70" y="19"/>
                </a:lnTo>
                <a:close/>
                <a:moveTo>
                  <a:pt x="88" y="75"/>
                </a:moveTo>
                <a:cubicBezTo>
                  <a:pt x="81" y="71"/>
                  <a:pt x="81" y="71"/>
                  <a:pt x="81" y="71"/>
                </a:cubicBezTo>
                <a:cubicBezTo>
                  <a:pt x="83" y="67"/>
                  <a:pt x="83" y="67"/>
                  <a:pt x="83" y="67"/>
                </a:cubicBezTo>
                <a:cubicBezTo>
                  <a:pt x="90" y="71"/>
                  <a:pt x="90" y="71"/>
                  <a:pt x="90" y="71"/>
                </a:cubicBezTo>
                <a:lnTo>
                  <a:pt x="88" y="75"/>
                </a:lnTo>
                <a:close/>
              </a:path>
            </a:pathLst>
          </a:custGeom>
          <a:solidFill>
            <a:srgbClr val="F07E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92235479-ED16-4942-A5E2-1AE1BBD155C9}"/>
              </a:ext>
            </a:extLst>
          </p:cNvPr>
          <p:cNvSpPr>
            <a:spLocks noChangeAspect="1"/>
          </p:cNvSpPr>
          <p:nvPr/>
        </p:nvSpPr>
        <p:spPr bwMode="gray">
          <a:xfrm>
            <a:off x="1581749" y="3212290"/>
            <a:ext cx="369434" cy="387566"/>
          </a:xfrm>
          <a:custGeom>
            <a:avLst/>
            <a:gdLst>
              <a:gd name="T0" fmla="*/ 242 w 652"/>
              <a:gd name="T1" fmla="*/ 684 h 684"/>
              <a:gd name="T2" fmla="*/ 242 w 652"/>
              <a:gd name="T3" fmla="*/ 684 h 684"/>
              <a:gd name="T4" fmla="*/ 228 w 652"/>
              <a:gd name="T5" fmla="*/ 682 h 684"/>
              <a:gd name="T6" fmla="*/ 212 w 652"/>
              <a:gd name="T7" fmla="*/ 676 h 684"/>
              <a:gd name="T8" fmla="*/ 200 w 652"/>
              <a:gd name="T9" fmla="*/ 668 h 684"/>
              <a:gd name="T10" fmla="*/ 188 w 652"/>
              <a:gd name="T11" fmla="*/ 658 h 684"/>
              <a:gd name="T12" fmla="*/ 14 w 652"/>
              <a:gd name="T13" fmla="*/ 426 h 684"/>
              <a:gd name="T14" fmla="*/ 14 w 652"/>
              <a:gd name="T15" fmla="*/ 426 h 684"/>
              <a:gd name="T16" fmla="*/ 6 w 652"/>
              <a:gd name="T17" fmla="*/ 414 h 684"/>
              <a:gd name="T18" fmla="*/ 2 w 652"/>
              <a:gd name="T19" fmla="*/ 402 h 684"/>
              <a:gd name="T20" fmla="*/ 0 w 652"/>
              <a:gd name="T21" fmla="*/ 390 h 684"/>
              <a:gd name="T22" fmla="*/ 0 w 652"/>
              <a:gd name="T23" fmla="*/ 376 h 684"/>
              <a:gd name="T24" fmla="*/ 4 w 652"/>
              <a:gd name="T25" fmla="*/ 364 h 684"/>
              <a:gd name="T26" fmla="*/ 10 w 652"/>
              <a:gd name="T27" fmla="*/ 352 h 684"/>
              <a:gd name="T28" fmla="*/ 18 w 652"/>
              <a:gd name="T29" fmla="*/ 340 h 684"/>
              <a:gd name="T30" fmla="*/ 28 w 652"/>
              <a:gd name="T31" fmla="*/ 332 h 684"/>
              <a:gd name="T32" fmla="*/ 28 w 652"/>
              <a:gd name="T33" fmla="*/ 332 h 684"/>
              <a:gd name="T34" fmla="*/ 38 w 652"/>
              <a:gd name="T35" fmla="*/ 324 h 684"/>
              <a:gd name="T36" fmla="*/ 52 w 652"/>
              <a:gd name="T37" fmla="*/ 320 h 684"/>
              <a:gd name="T38" fmla="*/ 64 w 652"/>
              <a:gd name="T39" fmla="*/ 318 h 684"/>
              <a:gd name="T40" fmla="*/ 78 w 652"/>
              <a:gd name="T41" fmla="*/ 318 h 684"/>
              <a:gd name="T42" fmla="*/ 90 w 652"/>
              <a:gd name="T43" fmla="*/ 322 h 684"/>
              <a:gd name="T44" fmla="*/ 102 w 652"/>
              <a:gd name="T45" fmla="*/ 326 h 684"/>
              <a:gd name="T46" fmla="*/ 114 w 652"/>
              <a:gd name="T47" fmla="*/ 334 h 684"/>
              <a:gd name="T48" fmla="*/ 122 w 652"/>
              <a:gd name="T49" fmla="*/ 344 h 684"/>
              <a:gd name="T50" fmla="*/ 238 w 652"/>
              <a:gd name="T51" fmla="*/ 496 h 684"/>
              <a:gd name="T52" fmla="*/ 526 w 652"/>
              <a:gd name="T53" fmla="*/ 32 h 684"/>
              <a:gd name="T54" fmla="*/ 526 w 652"/>
              <a:gd name="T55" fmla="*/ 32 h 684"/>
              <a:gd name="T56" fmla="*/ 534 w 652"/>
              <a:gd name="T57" fmla="*/ 22 h 684"/>
              <a:gd name="T58" fmla="*/ 544 w 652"/>
              <a:gd name="T59" fmla="*/ 14 h 684"/>
              <a:gd name="T60" fmla="*/ 556 w 652"/>
              <a:gd name="T61" fmla="*/ 6 h 684"/>
              <a:gd name="T62" fmla="*/ 568 w 652"/>
              <a:gd name="T63" fmla="*/ 2 h 684"/>
              <a:gd name="T64" fmla="*/ 580 w 652"/>
              <a:gd name="T65" fmla="*/ 0 h 684"/>
              <a:gd name="T66" fmla="*/ 594 w 652"/>
              <a:gd name="T67" fmla="*/ 2 h 684"/>
              <a:gd name="T68" fmla="*/ 608 w 652"/>
              <a:gd name="T69" fmla="*/ 4 h 684"/>
              <a:gd name="T70" fmla="*/ 620 w 652"/>
              <a:gd name="T71" fmla="*/ 10 h 684"/>
              <a:gd name="T72" fmla="*/ 620 w 652"/>
              <a:gd name="T73" fmla="*/ 10 h 684"/>
              <a:gd name="T74" fmla="*/ 630 w 652"/>
              <a:gd name="T75" fmla="*/ 20 h 684"/>
              <a:gd name="T76" fmla="*/ 640 w 652"/>
              <a:gd name="T77" fmla="*/ 30 h 684"/>
              <a:gd name="T78" fmla="*/ 646 w 652"/>
              <a:gd name="T79" fmla="*/ 40 h 684"/>
              <a:gd name="T80" fmla="*/ 650 w 652"/>
              <a:gd name="T81" fmla="*/ 54 h 684"/>
              <a:gd name="T82" fmla="*/ 652 w 652"/>
              <a:gd name="T83" fmla="*/ 66 h 684"/>
              <a:gd name="T84" fmla="*/ 650 w 652"/>
              <a:gd name="T85" fmla="*/ 80 h 684"/>
              <a:gd name="T86" fmla="*/ 648 w 652"/>
              <a:gd name="T87" fmla="*/ 92 h 684"/>
              <a:gd name="T88" fmla="*/ 642 w 652"/>
              <a:gd name="T89" fmla="*/ 104 h 684"/>
              <a:gd name="T90" fmla="*/ 300 w 652"/>
              <a:gd name="T91" fmla="*/ 652 h 684"/>
              <a:gd name="T92" fmla="*/ 300 w 652"/>
              <a:gd name="T93" fmla="*/ 652 h 684"/>
              <a:gd name="T94" fmla="*/ 290 w 652"/>
              <a:gd name="T95" fmla="*/ 664 h 684"/>
              <a:gd name="T96" fmla="*/ 278 w 652"/>
              <a:gd name="T97" fmla="*/ 674 h 684"/>
              <a:gd name="T98" fmla="*/ 262 w 652"/>
              <a:gd name="T99" fmla="*/ 682 h 684"/>
              <a:gd name="T100" fmla="*/ 246 w 652"/>
              <a:gd name="T101" fmla="*/ 684 h 684"/>
              <a:gd name="T102" fmla="*/ 246 w 652"/>
              <a:gd name="T103" fmla="*/ 684 h 684"/>
              <a:gd name="T104" fmla="*/ 242 w 652"/>
              <a:gd name="T105" fmla="*/ 684 h 684"/>
              <a:gd name="T106" fmla="*/ 242 w 652"/>
              <a:gd name="T107" fmla="*/ 684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2" h="684">
                <a:moveTo>
                  <a:pt x="242" y="684"/>
                </a:moveTo>
                <a:lnTo>
                  <a:pt x="242" y="684"/>
                </a:lnTo>
                <a:lnTo>
                  <a:pt x="228" y="682"/>
                </a:lnTo>
                <a:lnTo>
                  <a:pt x="212" y="676"/>
                </a:lnTo>
                <a:lnTo>
                  <a:pt x="200" y="668"/>
                </a:lnTo>
                <a:lnTo>
                  <a:pt x="188" y="658"/>
                </a:lnTo>
                <a:lnTo>
                  <a:pt x="14" y="426"/>
                </a:lnTo>
                <a:lnTo>
                  <a:pt x="14" y="426"/>
                </a:lnTo>
                <a:lnTo>
                  <a:pt x="6" y="414"/>
                </a:lnTo>
                <a:lnTo>
                  <a:pt x="2" y="402"/>
                </a:lnTo>
                <a:lnTo>
                  <a:pt x="0" y="390"/>
                </a:lnTo>
                <a:lnTo>
                  <a:pt x="0" y="376"/>
                </a:lnTo>
                <a:lnTo>
                  <a:pt x="4" y="364"/>
                </a:lnTo>
                <a:lnTo>
                  <a:pt x="10" y="352"/>
                </a:lnTo>
                <a:lnTo>
                  <a:pt x="18" y="340"/>
                </a:lnTo>
                <a:lnTo>
                  <a:pt x="28" y="332"/>
                </a:lnTo>
                <a:lnTo>
                  <a:pt x="28" y="332"/>
                </a:lnTo>
                <a:lnTo>
                  <a:pt x="38" y="324"/>
                </a:lnTo>
                <a:lnTo>
                  <a:pt x="52" y="320"/>
                </a:lnTo>
                <a:lnTo>
                  <a:pt x="64" y="318"/>
                </a:lnTo>
                <a:lnTo>
                  <a:pt x="78" y="318"/>
                </a:lnTo>
                <a:lnTo>
                  <a:pt x="90" y="322"/>
                </a:lnTo>
                <a:lnTo>
                  <a:pt x="102" y="326"/>
                </a:lnTo>
                <a:lnTo>
                  <a:pt x="114" y="334"/>
                </a:lnTo>
                <a:lnTo>
                  <a:pt x="122" y="344"/>
                </a:lnTo>
                <a:lnTo>
                  <a:pt x="238" y="496"/>
                </a:lnTo>
                <a:lnTo>
                  <a:pt x="526" y="32"/>
                </a:lnTo>
                <a:lnTo>
                  <a:pt x="526" y="32"/>
                </a:lnTo>
                <a:lnTo>
                  <a:pt x="534" y="22"/>
                </a:lnTo>
                <a:lnTo>
                  <a:pt x="544" y="14"/>
                </a:lnTo>
                <a:lnTo>
                  <a:pt x="556" y="6"/>
                </a:lnTo>
                <a:lnTo>
                  <a:pt x="568" y="2"/>
                </a:lnTo>
                <a:lnTo>
                  <a:pt x="580" y="0"/>
                </a:lnTo>
                <a:lnTo>
                  <a:pt x="594" y="2"/>
                </a:lnTo>
                <a:lnTo>
                  <a:pt x="608" y="4"/>
                </a:lnTo>
                <a:lnTo>
                  <a:pt x="620" y="10"/>
                </a:lnTo>
                <a:lnTo>
                  <a:pt x="620" y="10"/>
                </a:lnTo>
                <a:lnTo>
                  <a:pt x="630" y="20"/>
                </a:lnTo>
                <a:lnTo>
                  <a:pt x="640" y="30"/>
                </a:lnTo>
                <a:lnTo>
                  <a:pt x="646" y="40"/>
                </a:lnTo>
                <a:lnTo>
                  <a:pt x="650" y="54"/>
                </a:lnTo>
                <a:lnTo>
                  <a:pt x="652" y="66"/>
                </a:lnTo>
                <a:lnTo>
                  <a:pt x="650" y="80"/>
                </a:lnTo>
                <a:lnTo>
                  <a:pt x="648" y="92"/>
                </a:lnTo>
                <a:lnTo>
                  <a:pt x="642" y="104"/>
                </a:lnTo>
                <a:lnTo>
                  <a:pt x="300" y="652"/>
                </a:lnTo>
                <a:lnTo>
                  <a:pt x="300" y="652"/>
                </a:lnTo>
                <a:lnTo>
                  <a:pt x="290" y="664"/>
                </a:lnTo>
                <a:lnTo>
                  <a:pt x="278" y="674"/>
                </a:lnTo>
                <a:lnTo>
                  <a:pt x="262" y="682"/>
                </a:lnTo>
                <a:lnTo>
                  <a:pt x="246" y="684"/>
                </a:lnTo>
                <a:lnTo>
                  <a:pt x="246" y="684"/>
                </a:lnTo>
                <a:lnTo>
                  <a:pt x="242" y="684"/>
                </a:lnTo>
                <a:lnTo>
                  <a:pt x="242" y="684"/>
                </a:lnTo>
                <a:close/>
              </a:path>
            </a:pathLst>
          </a:custGeom>
          <a:solidFill>
            <a:srgbClr val="F07E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17"/>
          <p:cNvSpPr>
            <a:spLocks noChangeAspect="1" noEditPoints="1"/>
          </p:cNvSpPr>
          <p:nvPr/>
        </p:nvSpPr>
        <p:spPr bwMode="gray">
          <a:xfrm>
            <a:off x="1572604" y="2491479"/>
            <a:ext cx="421579" cy="380711"/>
          </a:xfrm>
          <a:custGeom>
            <a:avLst/>
            <a:gdLst/>
            <a:ahLst/>
            <a:cxnLst>
              <a:cxn ang="0">
                <a:pos x="51" y="55"/>
              </a:cxn>
              <a:cxn ang="0">
                <a:pos x="37" y="42"/>
              </a:cxn>
              <a:cxn ang="0">
                <a:pos x="42" y="32"/>
              </a:cxn>
              <a:cxn ang="0">
                <a:pos x="46" y="25"/>
              </a:cxn>
              <a:cxn ang="0">
                <a:pos x="44" y="21"/>
              </a:cxn>
              <a:cxn ang="0">
                <a:pos x="45" y="14"/>
              </a:cxn>
              <a:cxn ang="0">
                <a:pos x="29" y="0"/>
              </a:cxn>
              <a:cxn ang="0">
                <a:pos x="12" y="14"/>
              </a:cxn>
              <a:cxn ang="0">
                <a:pos x="13" y="21"/>
              </a:cxn>
              <a:cxn ang="0">
                <a:pos x="12" y="25"/>
              </a:cxn>
              <a:cxn ang="0">
                <a:pos x="16" y="32"/>
              </a:cxn>
              <a:cxn ang="0">
                <a:pos x="20" y="42"/>
              </a:cxn>
              <a:cxn ang="0">
                <a:pos x="7" y="55"/>
              </a:cxn>
              <a:cxn ang="0">
                <a:pos x="0" y="57"/>
              </a:cxn>
              <a:cxn ang="0">
                <a:pos x="0" y="74"/>
              </a:cxn>
              <a:cxn ang="0">
                <a:pos x="66" y="74"/>
              </a:cxn>
              <a:cxn ang="0">
                <a:pos x="66" y="65"/>
              </a:cxn>
              <a:cxn ang="0">
                <a:pos x="51" y="55"/>
              </a:cxn>
              <a:cxn ang="0">
                <a:pos x="70" y="33"/>
              </a:cxn>
              <a:cxn ang="0">
                <a:pos x="70" y="20"/>
              </a:cxn>
              <a:cxn ang="0">
                <a:pos x="61" y="20"/>
              </a:cxn>
              <a:cxn ang="0">
                <a:pos x="61" y="33"/>
              </a:cxn>
              <a:cxn ang="0">
                <a:pos x="49" y="33"/>
              </a:cxn>
              <a:cxn ang="0">
                <a:pos x="49" y="41"/>
              </a:cxn>
              <a:cxn ang="0">
                <a:pos x="61" y="41"/>
              </a:cxn>
              <a:cxn ang="0">
                <a:pos x="61" y="53"/>
              </a:cxn>
              <a:cxn ang="0">
                <a:pos x="70" y="53"/>
              </a:cxn>
              <a:cxn ang="0">
                <a:pos x="70" y="41"/>
              </a:cxn>
              <a:cxn ang="0">
                <a:pos x="82" y="41"/>
              </a:cxn>
              <a:cxn ang="0">
                <a:pos x="82" y="33"/>
              </a:cxn>
              <a:cxn ang="0">
                <a:pos x="70" y="33"/>
              </a:cxn>
            </a:cxnLst>
            <a:rect l="0" t="0" r="r" b="b"/>
            <a:pathLst>
              <a:path w="82" h="74">
                <a:moveTo>
                  <a:pt x="51" y="55"/>
                </a:moveTo>
                <a:cubicBezTo>
                  <a:pt x="40" y="51"/>
                  <a:pt x="37" y="48"/>
                  <a:pt x="37" y="42"/>
                </a:cubicBezTo>
                <a:cubicBezTo>
                  <a:pt x="37" y="38"/>
                  <a:pt x="40" y="39"/>
                  <a:pt x="42" y="32"/>
                </a:cubicBezTo>
                <a:cubicBezTo>
                  <a:pt x="42" y="29"/>
                  <a:pt x="45" y="31"/>
                  <a:pt x="46" y="25"/>
                </a:cubicBezTo>
                <a:cubicBezTo>
                  <a:pt x="46" y="22"/>
                  <a:pt x="44" y="21"/>
                  <a:pt x="44" y="21"/>
                </a:cubicBezTo>
                <a:cubicBezTo>
                  <a:pt x="44" y="21"/>
                  <a:pt x="45" y="17"/>
                  <a:pt x="45" y="14"/>
                </a:cubicBezTo>
                <a:cubicBezTo>
                  <a:pt x="45" y="10"/>
                  <a:pt x="43" y="0"/>
                  <a:pt x="29" y="0"/>
                </a:cubicBezTo>
                <a:cubicBezTo>
                  <a:pt x="15" y="0"/>
                  <a:pt x="12" y="10"/>
                  <a:pt x="12" y="14"/>
                </a:cubicBezTo>
                <a:cubicBezTo>
                  <a:pt x="13" y="17"/>
                  <a:pt x="13" y="21"/>
                  <a:pt x="13" y="21"/>
                </a:cubicBezTo>
                <a:cubicBezTo>
                  <a:pt x="13" y="21"/>
                  <a:pt x="12" y="22"/>
                  <a:pt x="12" y="25"/>
                </a:cubicBezTo>
                <a:cubicBezTo>
                  <a:pt x="12" y="31"/>
                  <a:pt x="15" y="29"/>
                  <a:pt x="16" y="32"/>
                </a:cubicBezTo>
                <a:cubicBezTo>
                  <a:pt x="17" y="39"/>
                  <a:pt x="20" y="38"/>
                  <a:pt x="20" y="42"/>
                </a:cubicBezTo>
                <a:cubicBezTo>
                  <a:pt x="20" y="48"/>
                  <a:pt x="17" y="51"/>
                  <a:pt x="7" y="55"/>
                </a:cubicBezTo>
                <a:cubicBezTo>
                  <a:pt x="5" y="55"/>
                  <a:pt x="3" y="56"/>
                  <a:pt x="0" y="57"/>
                </a:cubicBezTo>
                <a:cubicBezTo>
                  <a:pt x="0" y="74"/>
                  <a:pt x="0" y="74"/>
                  <a:pt x="0" y="74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74"/>
                  <a:pt x="66" y="68"/>
                  <a:pt x="66" y="65"/>
                </a:cubicBezTo>
                <a:cubicBezTo>
                  <a:pt x="66" y="62"/>
                  <a:pt x="61" y="59"/>
                  <a:pt x="51" y="55"/>
                </a:cubicBezTo>
                <a:close/>
                <a:moveTo>
                  <a:pt x="70" y="33"/>
                </a:moveTo>
                <a:cubicBezTo>
                  <a:pt x="70" y="20"/>
                  <a:pt x="70" y="20"/>
                  <a:pt x="70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33"/>
                  <a:pt x="61" y="33"/>
                  <a:pt x="61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41"/>
                  <a:pt x="49" y="41"/>
                  <a:pt x="49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53"/>
                  <a:pt x="61" y="53"/>
                  <a:pt x="61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41"/>
                  <a:pt x="70" y="41"/>
                  <a:pt x="70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2" y="33"/>
                  <a:pt x="82" y="33"/>
                  <a:pt x="82" y="33"/>
                </a:cubicBezTo>
                <a:lnTo>
                  <a:pt x="70" y="33"/>
                </a:lnTo>
                <a:close/>
              </a:path>
            </a:pathLst>
          </a:custGeom>
          <a:solidFill>
            <a:srgbClr val="002C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Afbeeldingsresultaat voor uitroepteke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Afbeeldingsresultaat voor uitroepteken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3" y="5662515"/>
            <a:ext cx="576843" cy="5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10353483" cy="71437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/>
              <a:t>In scope </a:t>
            </a:r>
            <a:r>
              <a:rPr lang="en-GB" dirty="0" err="1"/>
              <a:t>zijn</a:t>
            </a:r>
            <a:r>
              <a:rPr lang="en-GB" dirty="0"/>
              <a:t> de </a:t>
            </a:r>
            <a:r>
              <a:rPr lang="en-GB" dirty="0" err="1"/>
              <a:t>processen</a:t>
            </a:r>
            <a:r>
              <a:rPr lang="en-GB" dirty="0"/>
              <a:t> die </a:t>
            </a:r>
            <a:r>
              <a:rPr lang="en-GB" dirty="0" err="1"/>
              <a:t>geraakt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door de </a:t>
            </a:r>
            <a:r>
              <a:rPr lang="en-GB" dirty="0" err="1"/>
              <a:t>Omgevingswet</a:t>
            </a:r>
            <a:r>
              <a:rPr lang="en-GB" dirty="0"/>
              <a:t>;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belangrijke</a:t>
            </a:r>
            <a:r>
              <a:rPr lang="en-GB" dirty="0"/>
              <a:t> </a:t>
            </a:r>
            <a:r>
              <a:rPr lang="en-GB" dirty="0" err="1"/>
              <a:t>eisen</a:t>
            </a:r>
            <a:r>
              <a:rPr lang="en-GB" dirty="0"/>
              <a:t> </a:t>
            </a:r>
            <a:r>
              <a:rPr lang="en-GB" dirty="0" err="1"/>
              <a:t>vanuit</a:t>
            </a:r>
            <a:r>
              <a:rPr lang="en-GB" dirty="0"/>
              <a:t> de </a:t>
            </a:r>
            <a:r>
              <a:rPr lang="en-GB" dirty="0" err="1"/>
              <a:t>Omgevingswet</a:t>
            </a:r>
            <a:endParaRPr lang="en-US" dirty="0"/>
          </a:p>
        </p:txBody>
      </p:sp>
      <p:sp>
        <p:nvSpPr>
          <p:cNvPr id="4" name="Text Placeholder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29563" y="1204429"/>
            <a:ext cx="1669669" cy="27660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Omgevingswet eisen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316862" y="157760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Van 26 weken naar 8 weken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1316862" y="235654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Integraliteit</a:t>
            </a:r>
          </a:p>
        </p:txBody>
      </p:sp>
      <p:sp>
        <p:nvSpPr>
          <p:cNvPr id="7" name="Pentagon 39"/>
          <p:cNvSpPr>
            <a:spLocks noChangeArrowheads="1"/>
          </p:cNvSpPr>
          <p:nvPr/>
        </p:nvSpPr>
        <p:spPr bwMode="gray">
          <a:xfrm>
            <a:off x="1316862" y="316088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Zaakgericht werken</a:t>
            </a:r>
          </a:p>
        </p:txBody>
      </p:sp>
      <p:sp>
        <p:nvSpPr>
          <p:cNvPr id="8" name="Pentagon 40"/>
          <p:cNvSpPr>
            <a:spLocks noChangeArrowheads="1"/>
          </p:cNvSpPr>
          <p:nvPr/>
        </p:nvSpPr>
        <p:spPr bwMode="gray">
          <a:xfrm>
            <a:off x="1316862" y="39906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1 loket, 1 voorkant</a:t>
            </a:r>
          </a:p>
        </p:txBody>
      </p:sp>
      <p:sp>
        <p:nvSpPr>
          <p:cNvPr id="9" name="Text Placeholder 22"/>
          <p:cNvSpPr txBox="1">
            <a:spLocks/>
          </p:cNvSpPr>
          <p:nvPr/>
        </p:nvSpPr>
        <p:spPr bwMode="auto">
          <a:xfrm>
            <a:off x="3158568" y="1576812"/>
            <a:ext cx="3839131" cy="77764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De uitgebreide procedure, met een doorlooptijd van 26 weken, is minder van toepassing straks, waardoor er meer vergunningaanvragen binnen 8 weken behandeld moeten worden</a:t>
            </a:r>
          </a:p>
        </p:txBody>
      </p:sp>
      <p:sp>
        <p:nvSpPr>
          <p:cNvPr id="10" name="Text Placeholder 22"/>
          <p:cNvSpPr txBox="1">
            <a:spLocks/>
          </p:cNvSpPr>
          <p:nvPr/>
        </p:nvSpPr>
        <p:spPr bwMode="auto">
          <a:xfrm>
            <a:off x="3158569" y="2356546"/>
            <a:ext cx="3839130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Het kerninstrumentarium is integraal en bevat alle aspecten van toepassing op de fysieke leefomgeving</a:t>
            </a:r>
          </a:p>
        </p:txBody>
      </p:sp>
      <p:sp>
        <p:nvSpPr>
          <p:cNvPr id="11" name="Text Placeholder 22"/>
          <p:cNvSpPr txBox="1">
            <a:spLocks/>
          </p:cNvSpPr>
          <p:nvPr/>
        </p:nvSpPr>
        <p:spPr bwMode="auto">
          <a:xfrm>
            <a:off x="3158568" y="3160886"/>
            <a:ext cx="3839129" cy="43151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Digitalisering waaronder zaakgericht werken zijn een belangrijk uitgangspunt in de Omgevingswet</a:t>
            </a:r>
          </a:p>
        </p:txBody>
      </p:sp>
      <p:sp>
        <p:nvSpPr>
          <p:cNvPr id="12" name="Text Placeholder 22"/>
          <p:cNvSpPr txBox="1">
            <a:spLocks/>
          </p:cNvSpPr>
          <p:nvPr/>
        </p:nvSpPr>
        <p:spPr bwMode="auto">
          <a:xfrm>
            <a:off x="3158569" y="3990626"/>
            <a:ext cx="3839128" cy="61092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Bij een aanvraag voor meerdere overheden wordt de gemeente aanspreekpunt en verantwoordelijk voor de afhandeling in de keten</a:t>
            </a:r>
          </a:p>
        </p:txBody>
      </p:sp>
      <p:sp>
        <p:nvSpPr>
          <p:cNvPr id="13" name="Text Placeholder 22"/>
          <p:cNvSpPr txBox="1">
            <a:spLocks/>
          </p:cNvSpPr>
          <p:nvPr/>
        </p:nvSpPr>
        <p:spPr bwMode="auto">
          <a:xfrm>
            <a:off x="7278624" y="1576812"/>
            <a:ext cx="4283329" cy="59823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Het vooroverleg wordt nog belangrijker, om samen met de aanvrager te komen tot een goede aanvraag, die binnen de gestelde doorlooptijd behandeld kan worden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 bwMode="auto">
          <a:xfrm>
            <a:off x="7278624" y="2356546"/>
            <a:ext cx="4283329" cy="64952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Wijzigingen van het beleidsinstrumentarium worden vanuit een integraal perspectief gedaan</a:t>
            </a:r>
          </a:p>
          <a:p>
            <a:pPr lvl="1"/>
            <a:endParaRPr lang="nl-NL" sz="1100" dirty="0"/>
          </a:p>
        </p:txBody>
      </p:sp>
      <p:sp>
        <p:nvSpPr>
          <p:cNvPr id="15" name="Text Placeholder 22"/>
          <p:cNvSpPr txBox="1">
            <a:spLocks/>
          </p:cNvSpPr>
          <p:nvPr/>
        </p:nvSpPr>
        <p:spPr bwMode="auto">
          <a:xfrm>
            <a:off x="7278624" y="3160886"/>
            <a:ext cx="4283329" cy="43151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/>
              <a:t>Heldere processen vormen de basis voor zaakgericht werken, wie doet wat wanneer en hoe monitoren we dit </a:t>
            </a:r>
          </a:p>
        </p:txBody>
      </p:sp>
      <p:sp>
        <p:nvSpPr>
          <p:cNvPr id="16" name="Text Placeholder 22"/>
          <p:cNvSpPr txBox="1">
            <a:spLocks/>
          </p:cNvSpPr>
          <p:nvPr/>
        </p:nvSpPr>
        <p:spPr bwMode="auto">
          <a:xfrm>
            <a:off x="7278624" y="3990626"/>
            <a:ext cx="4283329" cy="64952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/>
              <a:t>Processen in de keten moeten duidelijk zijn inclusief afspraken omtrent kwaliteit en doorlooptijden</a:t>
            </a:r>
          </a:p>
          <a:p>
            <a:pPr lvl="1"/>
            <a:r>
              <a:rPr lang="nl-NL" sz="1100"/>
              <a:t>Procesregie over de keten wordt essentieel</a:t>
            </a:r>
          </a:p>
        </p:txBody>
      </p:sp>
      <p:sp>
        <p:nvSpPr>
          <p:cNvPr id="17" name="Text Placeholder 1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158569" y="1204429"/>
            <a:ext cx="2701520" cy="2847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Verduidelijking</a:t>
            </a:r>
          </a:p>
        </p:txBody>
      </p:sp>
      <p:sp>
        <p:nvSpPr>
          <p:cNvPr id="18" name="Text Placeholder 1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498082" y="1204429"/>
            <a:ext cx="2258566" cy="2847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Impact op processen</a:t>
            </a:r>
          </a:p>
        </p:txBody>
      </p:sp>
      <p:sp>
        <p:nvSpPr>
          <p:cNvPr id="19" name="Pentagon 40">
            <a:extLst>
              <a:ext uri="{FF2B5EF4-FFF2-40B4-BE49-F238E27FC236}">
                <a16:creationId xmlns:a16="http://schemas.microsoft.com/office/drawing/2014/main" id="{FD18F905-5821-3044-B5C0-754FEC2DEA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4162" y="48542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 dirty="0">
                <a:solidFill>
                  <a:schemeClr val="bg1"/>
                </a:solidFill>
              </a:rPr>
              <a:t>Participatie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1009C0E1-861C-8040-87C0-DD66131C4EDC}"/>
              </a:ext>
            </a:extLst>
          </p:cNvPr>
          <p:cNvSpPr txBox="1">
            <a:spLocks/>
          </p:cNvSpPr>
          <p:nvPr/>
        </p:nvSpPr>
        <p:spPr bwMode="auto">
          <a:xfrm>
            <a:off x="3145868" y="4854226"/>
            <a:ext cx="3839127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Participatie is een belangrijk onderdeel van de Omgevingswet en van toepassing in alle processen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DA85A88D-0199-AB40-8B02-51412A9DA8F7}"/>
              </a:ext>
            </a:extLst>
          </p:cNvPr>
          <p:cNvSpPr txBox="1">
            <a:spLocks/>
          </p:cNvSpPr>
          <p:nvPr/>
        </p:nvSpPr>
        <p:spPr bwMode="auto">
          <a:xfrm>
            <a:off x="7265924" y="4854226"/>
            <a:ext cx="4283329" cy="23941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Er moet geparticipeerd worden op voorgestelde wijzigingen</a:t>
            </a:r>
          </a:p>
        </p:txBody>
      </p:sp>
      <p:sp>
        <p:nvSpPr>
          <p:cNvPr id="22" name="Pentagon 40">
            <a:extLst>
              <a:ext uri="{FF2B5EF4-FFF2-40B4-BE49-F238E27FC236}">
                <a16:creationId xmlns:a16="http://schemas.microsoft.com/office/drawing/2014/main" id="{7988BFE1-3077-CE49-A58B-79FB8C1A16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29562" y="56289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 dirty="0">
                <a:solidFill>
                  <a:schemeClr val="bg1"/>
                </a:solidFill>
              </a:rPr>
              <a:t>Meer afwegingsruimte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501DDE7-47A2-E64F-B2C1-11B479C00481}"/>
              </a:ext>
            </a:extLst>
          </p:cNvPr>
          <p:cNvSpPr txBox="1">
            <a:spLocks/>
          </p:cNvSpPr>
          <p:nvPr/>
        </p:nvSpPr>
        <p:spPr bwMode="auto">
          <a:xfrm>
            <a:off x="3171269" y="5628926"/>
            <a:ext cx="3813726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De gemeente krijgt meer bestuurlijke afwegingsruimte en geeft dit vorm in het omgevingsplan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167318-9DF5-574C-9D0D-47E25971F94A}"/>
              </a:ext>
            </a:extLst>
          </p:cNvPr>
          <p:cNvSpPr txBox="1">
            <a:spLocks/>
          </p:cNvSpPr>
          <p:nvPr/>
        </p:nvSpPr>
        <p:spPr bwMode="auto">
          <a:xfrm>
            <a:off x="7291324" y="5628926"/>
            <a:ext cx="4283329" cy="77764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Er is per 1 januari 2021 een tijdelijk omgevingsplan en er moet vanaf 1 januari 2029 een nieuw omgevingsplan gereed zijn, deze transitieperiode heeft veel impact op het proces rondom de wijzigingen op het omgevingsplan</a:t>
            </a:r>
          </a:p>
        </p:txBody>
      </p:sp>
    </p:spTree>
    <p:extLst>
      <p:ext uri="{BB962C8B-B14F-4D97-AF65-F5344CB8AC3E}">
        <p14:creationId xmlns:p14="http://schemas.microsoft.com/office/powerpoint/2010/main" val="339707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2A83D7-D663-CB4C-81D2-FFB786D9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66" y="1551808"/>
            <a:ext cx="1764605" cy="1764605"/>
          </a:xfrm>
          <a:prstGeom prst="rect">
            <a:avLst/>
          </a:prstGeom>
        </p:spPr>
      </p:pic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61BB7A81-5237-D642-AB8A-16862C124E82}"/>
              </a:ext>
            </a:extLst>
          </p:cNvPr>
          <p:cNvSpPr/>
          <p:nvPr/>
        </p:nvSpPr>
        <p:spPr>
          <a:xfrm>
            <a:off x="8448041" y="2977757"/>
            <a:ext cx="1591460" cy="9587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Verweren in beroep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2160DF3-120A-E340-9050-5563F75885A6}"/>
              </a:ext>
            </a:extLst>
          </p:cNvPr>
          <p:cNvSpPr/>
          <p:nvPr/>
        </p:nvSpPr>
        <p:spPr>
          <a:xfrm>
            <a:off x="3566160" y="134559"/>
            <a:ext cx="8456964" cy="12934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Sturende processen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AB0BF36-11FE-8945-8CBE-5EB0426296AC}"/>
              </a:ext>
            </a:extLst>
          </p:cNvPr>
          <p:cNvSpPr/>
          <p:nvPr/>
        </p:nvSpPr>
        <p:spPr>
          <a:xfrm>
            <a:off x="3563124" y="1625343"/>
            <a:ext cx="8456963" cy="3690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Primaire processen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10473FA-BBC9-8241-8A7A-340D789A8ADF}"/>
              </a:ext>
            </a:extLst>
          </p:cNvPr>
          <p:cNvSpPr/>
          <p:nvPr/>
        </p:nvSpPr>
        <p:spPr>
          <a:xfrm>
            <a:off x="3563124" y="5484441"/>
            <a:ext cx="8459999" cy="1218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sz="1600" dirty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Ondersteunende processen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46B2F2AB-7D1F-104C-B2AD-5F74B57FDBD5}"/>
              </a:ext>
            </a:extLst>
          </p:cNvPr>
          <p:cNvSpPr/>
          <p:nvPr/>
        </p:nvSpPr>
        <p:spPr>
          <a:xfrm>
            <a:off x="6388510" y="4201169"/>
            <a:ext cx="1567380" cy="9587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Beantwoorden vragen en voorlichten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B2FEC5B-4FDA-0A41-A738-A856FE7DD38A}"/>
              </a:ext>
            </a:extLst>
          </p:cNvPr>
          <p:cNvSpPr/>
          <p:nvPr/>
        </p:nvSpPr>
        <p:spPr>
          <a:xfrm>
            <a:off x="6392238" y="1766890"/>
            <a:ext cx="1546136" cy="958735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Behandelen aanvraag vergunning en behandeling melding activiteit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440EF24C-8D80-3D48-A086-454E24F3F861}"/>
              </a:ext>
            </a:extLst>
          </p:cNvPr>
          <p:cNvSpPr/>
          <p:nvPr/>
        </p:nvSpPr>
        <p:spPr>
          <a:xfrm>
            <a:off x="4300312" y="1766889"/>
            <a:ext cx="1546136" cy="991931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Verkennen en begeleiden initiatief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E5E24626-6F51-6348-A436-2CD557B59052}"/>
              </a:ext>
            </a:extLst>
          </p:cNvPr>
          <p:cNvSpPr/>
          <p:nvPr/>
        </p:nvSpPr>
        <p:spPr>
          <a:xfrm>
            <a:off x="6388510" y="2954901"/>
            <a:ext cx="1546136" cy="958735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Toezicht en handhaving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4D2C7FAD-C316-4244-88C2-3DADC5711A0F}"/>
              </a:ext>
            </a:extLst>
          </p:cNvPr>
          <p:cNvSpPr/>
          <p:nvPr/>
        </p:nvSpPr>
        <p:spPr>
          <a:xfrm>
            <a:off x="8448041" y="1738751"/>
            <a:ext cx="1591460" cy="9868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Behandelen bezwaar</a:t>
            </a:r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407D3E1A-6459-6043-85C3-154AC11250F7}"/>
              </a:ext>
            </a:extLst>
          </p:cNvPr>
          <p:cNvSpPr/>
          <p:nvPr/>
        </p:nvSpPr>
        <p:spPr>
          <a:xfrm>
            <a:off x="6367266" y="5661367"/>
            <a:ext cx="1567380" cy="9838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Brondatabeheer</a:t>
            </a:r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072C1F8A-9CD6-F848-89C3-AC1BB54C2661}"/>
              </a:ext>
            </a:extLst>
          </p:cNvPr>
          <p:cNvSpPr/>
          <p:nvPr/>
        </p:nvSpPr>
        <p:spPr>
          <a:xfrm>
            <a:off x="4278600" y="342570"/>
            <a:ext cx="1567848" cy="929740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Wijzigen omgevingsplan</a:t>
            </a:r>
          </a:p>
        </p:txBody>
      </p:sp>
      <p:sp>
        <p:nvSpPr>
          <p:cNvPr id="61" name="Afgeronde rechthoek 60">
            <a:extLst>
              <a:ext uri="{FF2B5EF4-FFF2-40B4-BE49-F238E27FC236}">
                <a16:creationId xmlns:a16="http://schemas.microsoft.com/office/drawing/2014/main" id="{48CD7A7F-A118-6B46-AB7C-A7B8713AC012}"/>
              </a:ext>
            </a:extLst>
          </p:cNvPr>
          <p:cNvSpPr/>
          <p:nvPr/>
        </p:nvSpPr>
        <p:spPr>
          <a:xfrm>
            <a:off x="8448041" y="355684"/>
            <a:ext cx="1591460" cy="9035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Monitoren en analyseren</a:t>
            </a:r>
          </a:p>
        </p:txBody>
      </p:sp>
      <p:sp>
        <p:nvSpPr>
          <p:cNvPr id="55" name="Afgeronde rechthoek 54">
            <a:extLst>
              <a:ext uri="{FF2B5EF4-FFF2-40B4-BE49-F238E27FC236}">
                <a16:creationId xmlns:a16="http://schemas.microsoft.com/office/drawing/2014/main" id="{A61B38C1-A8B8-684B-A7DC-5531C7DBBD5A}"/>
              </a:ext>
            </a:extLst>
          </p:cNvPr>
          <p:cNvSpPr/>
          <p:nvPr/>
        </p:nvSpPr>
        <p:spPr>
          <a:xfrm>
            <a:off x="6332840" y="355684"/>
            <a:ext cx="1567848" cy="929740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Beleidsproces/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wijzigen omgevingsvisie</a:t>
            </a:r>
          </a:p>
        </p:txBody>
      </p:sp>
      <p:sp>
        <p:nvSpPr>
          <p:cNvPr id="46" name="Afgeronde rechthoek 45">
            <a:extLst>
              <a:ext uri="{FF2B5EF4-FFF2-40B4-BE49-F238E27FC236}">
                <a16:creationId xmlns:a16="http://schemas.microsoft.com/office/drawing/2014/main" id="{177FD9C5-C2DD-394F-9E29-4CB5CF86035B}"/>
              </a:ext>
            </a:extLst>
          </p:cNvPr>
          <p:cNvSpPr/>
          <p:nvPr/>
        </p:nvSpPr>
        <p:spPr>
          <a:xfrm>
            <a:off x="4299843" y="4223094"/>
            <a:ext cx="1546136" cy="93681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Interbestuurlijke samenwerking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62464F4-5C1C-8444-A0BB-CA9FD42E2F6D}"/>
              </a:ext>
            </a:extLst>
          </p:cNvPr>
          <p:cNvSpPr/>
          <p:nvPr/>
        </p:nvSpPr>
        <p:spPr>
          <a:xfrm>
            <a:off x="285007" y="4223094"/>
            <a:ext cx="1467715" cy="2139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9E8775DA-0249-4F4C-8E84-096FA4118A23}"/>
              </a:ext>
            </a:extLst>
          </p:cNvPr>
          <p:cNvSpPr/>
          <p:nvPr/>
        </p:nvSpPr>
        <p:spPr>
          <a:xfrm>
            <a:off x="480598" y="4561056"/>
            <a:ext cx="1040029" cy="754612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Processen met hoogste prioriteit/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meeste impact</a:t>
            </a:r>
          </a:p>
        </p:txBody>
      </p:sp>
      <p:sp>
        <p:nvSpPr>
          <p:cNvPr id="49" name="Afgeronde rechthoek 48">
            <a:extLst>
              <a:ext uri="{FF2B5EF4-FFF2-40B4-BE49-F238E27FC236}">
                <a16:creationId xmlns:a16="http://schemas.microsoft.com/office/drawing/2014/main" id="{B824034D-976D-CE43-AB61-F7CC3BC738DB}"/>
              </a:ext>
            </a:extLst>
          </p:cNvPr>
          <p:cNvSpPr/>
          <p:nvPr/>
        </p:nvSpPr>
        <p:spPr>
          <a:xfrm>
            <a:off x="480599" y="5482482"/>
            <a:ext cx="1040029" cy="7546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Processen met minder impact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6D5C38A-D734-F241-A291-54D7D0E80D28}"/>
              </a:ext>
            </a:extLst>
          </p:cNvPr>
          <p:cNvSpPr txBox="1"/>
          <p:nvPr/>
        </p:nvSpPr>
        <p:spPr>
          <a:xfrm>
            <a:off x="655955" y="4271852"/>
            <a:ext cx="1040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Legenda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DB3ABC0-5BBC-244E-8E50-A9FC519EB76D}"/>
              </a:ext>
            </a:extLst>
          </p:cNvPr>
          <p:cNvSpPr txBox="1"/>
          <p:nvPr/>
        </p:nvSpPr>
        <p:spPr>
          <a:xfrm>
            <a:off x="1660358" y="187692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6EFA5A-43C9-7241-8100-2B0C5A69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4" y="77153"/>
            <a:ext cx="1219200" cy="6731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03314544-EB8D-474B-8961-62A6D20C3B60}"/>
              </a:ext>
            </a:extLst>
          </p:cNvPr>
          <p:cNvSpPr/>
          <p:nvPr/>
        </p:nvSpPr>
        <p:spPr>
          <a:xfrm>
            <a:off x="165519" y="777592"/>
            <a:ext cx="2749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De </a:t>
            </a:r>
            <a:r>
              <a:rPr lang="en-GB" sz="2000" b="1" dirty="0" err="1">
                <a:solidFill>
                  <a:srgbClr val="00B0F0"/>
                </a:solidFill>
              </a:rPr>
              <a:t>processen</a:t>
            </a:r>
            <a:r>
              <a:rPr lang="en-GB" sz="2000" b="1" dirty="0">
                <a:solidFill>
                  <a:srgbClr val="00B0F0"/>
                </a:solidFill>
              </a:rPr>
              <a:t> in scope</a:t>
            </a:r>
          </a:p>
          <a:p>
            <a:r>
              <a:rPr lang="en-GB" sz="2000" b="1" dirty="0" err="1">
                <a:solidFill>
                  <a:srgbClr val="00B0F0"/>
                </a:solidFill>
              </a:rPr>
              <a:t>voor</a:t>
            </a:r>
            <a:r>
              <a:rPr lang="en-GB" sz="2000" b="1" dirty="0">
                <a:solidFill>
                  <a:srgbClr val="00B0F0"/>
                </a:solidFill>
              </a:rPr>
              <a:t> de </a:t>
            </a:r>
            <a:r>
              <a:rPr lang="en-GB" sz="2000" b="1" dirty="0" err="1">
                <a:solidFill>
                  <a:srgbClr val="00B0F0"/>
                </a:solidFill>
              </a:rPr>
              <a:t>Omgevingswet</a:t>
            </a:r>
            <a:r>
              <a:rPr lang="en-GB" sz="2000" b="1" dirty="0">
                <a:solidFill>
                  <a:srgbClr val="00B0F0"/>
                </a:solidFill>
              </a:rPr>
              <a:t> </a:t>
            </a:r>
          </a:p>
          <a:p>
            <a:r>
              <a:rPr lang="en-GB" sz="2000" b="1" dirty="0">
                <a:solidFill>
                  <a:srgbClr val="00B0F0"/>
                </a:solidFill>
              </a:rPr>
              <a:t>(basis = Gemma)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4" name="Pijl links 23">
            <a:extLst>
              <a:ext uri="{FF2B5EF4-FFF2-40B4-BE49-F238E27FC236}">
                <a16:creationId xmlns:a16="http://schemas.microsoft.com/office/drawing/2014/main" id="{49757A31-1449-2347-A2C2-9283795DBF24}"/>
              </a:ext>
            </a:extLst>
          </p:cNvPr>
          <p:cNvSpPr/>
          <p:nvPr/>
        </p:nvSpPr>
        <p:spPr>
          <a:xfrm>
            <a:off x="3104401" y="1907376"/>
            <a:ext cx="1251042" cy="73752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Focus vandaag</a:t>
            </a:r>
          </a:p>
        </p:txBody>
      </p:sp>
    </p:spTree>
    <p:extLst>
      <p:ext uri="{BB962C8B-B14F-4D97-AF65-F5344CB8AC3E}">
        <p14:creationId xmlns:p14="http://schemas.microsoft.com/office/powerpoint/2010/main" val="327916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38678DB-24EF-C348-8E25-6FF1FCC6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4" y="0"/>
            <a:ext cx="968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err="1"/>
              <a:t>Omgevingswetproof</a:t>
            </a:r>
            <a:r>
              <a:rPr lang="en-GB" dirty="0"/>
              <a:t> model </a:t>
            </a:r>
            <a:r>
              <a:rPr lang="en-GB" dirty="0" err="1"/>
              <a:t>processen</a:t>
            </a:r>
            <a:r>
              <a:rPr lang="en-GB" dirty="0"/>
              <a:t> </a:t>
            </a:r>
            <a:r>
              <a:rPr lang="en-GB" dirty="0" err="1"/>
              <a:t>dienen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basis om de </a:t>
            </a:r>
            <a:r>
              <a:rPr lang="en-GB" dirty="0" err="1"/>
              <a:t>werkprocessen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gemeenten</a:t>
            </a:r>
            <a:r>
              <a:rPr lang="en-GB" dirty="0"/>
              <a:t> </a:t>
            </a:r>
            <a:r>
              <a:rPr lang="en-GB" dirty="0" err="1"/>
              <a:t>cyclisch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verbeteren</a:t>
            </a:r>
            <a:r>
              <a:rPr lang="en-GB" dirty="0"/>
              <a:t> </a:t>
            </a:r>
            <a:endParaRPr lang="en-US" dirty="0"/>
          </a:p>
        </p:txBody>
      </p:sp>
      <p:grpSp>
        <p:nvGrpSpPr>
          <p:cNvPr id="13" name="Group 101"/>
          <p:cNvGrpSpPr/>
          <p:nvPr/>
        </p:nvGrpSpPr>
        <p:grpSpPr>
          <a:xfrm>
            <a:off x="3064421" y="1286316"/>
            <a:ext cx="4680000" cy="4680000"/>
            <a:chOff x="396875" y="3792538"/>
            <a:chExt cx="2509838" cy="2520950"/>
          </a:xfrm>
        </p:grpSpPr>
        <p:sp>
          <p:nvSpPr>
            <p:cNvPr id="14" name="Freeform 15"/>
            <p:cNvSpPr>
              <a:spLocks/>
            </p:cNvSpPr>
            <p:nvPr/>
          </p:nvSpPr>
          <p:spPr bwMode="blackWhite">
            <a:xfrm>
              <a:off x="547688" y="3792538"/>
              <a:ext cx="1308100" cy="1117600"/>
            </a:xfrm>
            <a:custGeom>
              <a:avLst/>
              <a:gdLst>
                <a:gd name="T0" fmla="*/ 563089 w 1057"/>
                <a:gd name="T1" fmla="*/ 1091523 h 900"/>
                <a:gd name="T2" fmla="*/ 582890 w 1057"/>
                <a:gd name="T3" fmla="*/ 1040610 h 900"/>
                <a:gd name="T4" fmla="*/ 606404 w 1057"/>
                <a:gd name="T5" fmla="*/ 992180 h 900"/>
                <a:gd name="T6" fmla="*/ 636105 w 1057"/>
                <a:gd name="T7" fmla="*/ 946235 h 900"/>
                <a:gd name="T8" fmla="*/ 669519 w 1057"/>
                <a:gd name="T9" fmla="*/ 904014 h 900"/>
                <a:gd name="T10" fmla="*/ 705409 w 1057"/>
                <a:gd name="T11" fmla="*/ 864277 h 900"/>
                <a:gd name="T12" fmla="*/ 746248 w 1057"/>
                <a:gd name="T13" fmla="*/ 828266 h 900"/>
                <a:gd name="T14" fmla="*/ 790800 w 1057"/>
                <a:gd name="T15" fmla="*/ 797221 h 900"/>
                <a:gd name="T16" fmla="*/ 836590 w 1057"/>
                <a:gd name="T17" fmla="*/ 771144 h 900"/>
                <a:gd name="T18" fmla="*/ 882380 w 1057"/>
                <a:gd name="T19" fmla="*/ 751276 h 900"/>
                <a:gd name="T20" fmla="*/ 931882 w 1057"/>
                <a:gd name="T21" fmla="*/ 733891 h 900"/>
                <a:gd name="T22" fmla="*/ 981384 w 1057"/>
                <a:gd name="T23" fmla="*/ 721473 h 900"/>
                <a:gd name="T24" fmla="*/ 1032124 w 1057"/>
                <a:gd name="T25" fmla="*/ 714022 h 900"/>
                <a:gd name="T26" fmla="*/ 1030887 w 1057"/>
                <a:gd name="T27" fmla="*/ 882904 h 900"/>
                <a:gd name="T28" fmla="*/ 1306862 w 1057"/>
                <a:gd name="T29" fmla="*/ 464425 h 900"/>
                <a:gd name="T30" fmla="*/ 1012323 w 1057"/>
                <a:gd name="T31" fmla="*/ 0 h 900"/>
                <a:gd name="T32" fmla="*/ 1013561 w 1057"/>
                <a:gd name="T33" fmla="*/ 170124 h 900"/>
                <a:gd name="T34" fmla="*/ 936832 w 1057"/>
                <a:gd name="T35" fmla="*/ 177574 h 900"/>
                <a:gd name="T36" fmla="*/ 858866 w 1057"/>
                <a:gd name="T37" fmla="*/ 191234 h 900"/>
                <a:gd name="T38" fmla="*/ 784612 w 1057"/>
                <a:gd name="T39" fmla="*/ 208619 h 900"/>
                <a:gd name="T40" fmla="*/ 710359 w 1057"/>
                <a:gd name="T41" fmla="*/ 233454 h 900"/>
                <a:gd name="T42" fmla="*/ 638581 w 1057"/>
                <a:gd name="T43" fmla="*/ 262015 h 900"/>
                <a:gd name="T44" fmla="*/ 569277 w 1057"/>
                <a:gd name="T45" fmla="*/ 295543 h 900"/>
                <a:gd name="T46" fmla="*/ 501211 w 1057"/>
                <a:gd name="T47" fmla="*/ 335280 h 900"/>
                <a:gd name="T48" fmla="*/ 435621 w 1057"/>
                <a:gd name="T49" fmla="*/ 379984 h 900"/>
                <a:gd name="T50" fmla="*/ 373743 w 1057"/>
                <a:gd name="T51" fmla="*/ 429655 h 900"/>
                <a:gd name="T52" fmla="*/ 315578 w 1057"/>
                <a:gd name="T53" fmla="*/ 484293 h 900"/>
                <a:gd name="T54" fmla="*/ 261125 w 1057"/>
                <a:gd name="T55" fmla="*/ 542657 h 900"/>
                <a:gd name="T56" fmla="*/ 210385 w 1057"/>
                <a:gd name="T57" fmla="*/ 603504 h 900"/>
                <a:gd name="T58" fmla="*/ 165833 w 1057"/>
                <a:gd name="T59" fmla="*/ 669318 h 900"/>
                <a:gd name="T60" fmla="*/ 124993 w 1057"/>
                <a:gd name="T61" fmla="*/ 738858 h 900"/>
                <a:gd name="T62" fmla="*/ 89104 w 1057"/>
                <a:gd name="T63" fmla="*/ 810881 h 900"/>
                <a:gd name="T64" fmla="*/ 58165 w 1057"/>
                <a:gd name="T65" fmla="*/ 882904 h 900"/>
                <a:gd name="T66" fmla="*/ 33414 w 1057"/>
                <a:gd name="T67" fmla="*/ 959894 h 900"/>
                <a:gd name="T68" fmla="*/ 13613 w 1057"/>
                <a:gd name="T69" fmla="*/ 1036884 h 900"/>
                <a:gd name="T70" fmla="*/ 0 w 1057"/>
                <a:gd name="T71" fmla="*/ 1116358 h 900"/>
                <a:gd name="T72" fmla="*/ 294539 w 1057"/>
                <a:gd name="T73" fmla="*/ 920157 h 900"/>
                <a:gd name="T74" fmla="*/ 563089 w 1057"/>
                <a:gd name="T75" fmla="*/ 1091523 h 9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7"/>
                <a:gd name="T115" fmla="*/ 0 h 900"/>
                <a:gd name="T116" fmla="*/ 1057 w 1057"/>
                <a:gd name="T117" fmla="*/ 900 h 9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7" h="900">
                  <a:moveTo>
                    <a:pt x="455" y="879"/>
                  </a:moveTo>
                  <a:lnTo>
                    <a:pt x="471" y="838"/>
                  </a:lnTo>
                  <a:lnTo>
                    <a:pt x="490" y="799"/>
                  </a:lnTo>
                  <a:lnTo>
                    <a:pt x="514" y="762"/>
                  </a:lnTo>
                  <a:lnTo>
                    <a:pt x="541" y="728"/>
                  </a:lnTo>
                  <a:lnTo>
                    <a:pt x="570" y="696"/>
                  </a:lnTo>
                  <a:lnTo>
                    <a:pt x="603" y="667"/>
                  </a:lnTo>
                  <a:lnTo>
                    <a:pt x="639" y="642"/>
                  </a:lnTo>
                  <a:lnTo>
                    <a:pt x="676" y="621"/>
                  </a:lnTo>
                  <a:lnTo>
                    <a:pt x="713" y="605"/>
                  </a:lnTo>
                  <a:lnTo>
                    <a:pt x="753" y="591"/>
                  </a:lnTo>
                  <a:lnTo>
                    <a:pt x="793" y="581"/>
                  </a:lnTo>
                  <a:lnTo>
                    <a:pt x="834" y="575"/>
                  </a:lnTo>
                  <a:lnTo>
                    <a:pt x="833" y="711"/>
                  </a:lnTo>
                  <a:lnTo>
                    <a:pt x="1056" y="374"/>
                  </a:lnTo>
                  <a:lnTo>
                    <a:pt x="818" y="0"/>
                  </a:lnTo>
                  <a:lnTo>
                    <a:pt x="819" y="137"/>
                  </a:lnTo>
                  <a:lnTo>
                    <a:pt x="757" y="143"/>
                  </a:lnTo>
                  <a:lnTo>
                    <a:pt x="694" y="154"/>
                  </a:lnTo>
                  <a:lnTo>
                    <a:pt x="634" y="168"/>
                  </a:lnTo>
                  <a:lnTo>
                    <a:pt x="574" y="188"/>
                  </a:lnTo>
                  <a:lnTo>
                    <a:pt x="516" y="211"/>
                  </a:lnTo>
                  <a:lnTo>
                    <a:pt x="460" y="238"/>
                  </a:lnTo>
                  <a:lnTo>
                    <a:pt x="405" y="270"/>
                  </a:lnTo>
                  <a:lnTo>
                    <a:pt x="352" y="306"/>
                  </a:lnTo>
                  <a:lnTo>
                    <a:pt x="302" y="346"/>
                  </a:lnTo>
                  <a:lnTo>
                    <a:pt x="255" y="390"/>
                  </a:lnTo>
                  <a:lnTo>
                    <a:pt x="211" y="437"/>
                  </a:lnTo>
                  <a:lnTo>
                    <a:pt x="170" y="486"/>
                  </a:lnTo>
                  <a:lnTo>
                    <a:pt x="134" y="539"/>
                  </a:lnTo>
                  <a:lnTo>
                    <a:pt x="101" y="595"/>
                  </a:lnTo>
                  <a:lnTo>
                    <a:pt x="72" y="653"/>
                  </a:lnTo>
                  <a:lnTo>
                    <a:pt x="47" y="711"/>
                  </a:lnTo>
                  <a:lnTo>
                    <a:pt x="27" y="773"/>
                  </a:lnTo>
                  <a:lnTo>
                    <a:pt x="11" y="835"/>
                  </a:lnTo>
                  <a:lnTo>
                    <a:pt x="0" y="899"/>
                  </a:lnTo>
                  <a:lnTo>
                    <a:pt x="238" y="741"/>
                  </a:lnTo>
                  <a:lnTo>
                    <a:pt x="455" y="879"/>
                  </a:lnTo>
                </a:path>
              </a:pathLst>
            </a:custGeom>
            <a:solidFill>
              <a:srgbClr val="00B050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blackWhite">
            <a:xfrm>
              <a:off x="1422400" y="5189538"/>
              <a:ext cx="1277938" cy="1123950"/>
            </a:xfrm>
            <a:custGeom>
              <a:avLst/>
              <a:gdLst>
                <a:gd name="T0" fmla="*/ 2147483647 w 1033"/>
                <a:gd name="T1" fmla="*/ 2147483647 h 904"/>
                <a:gd name="T2" fmla="*/ 2147483647 w 1033"/>
                <a:gd name="T3" fmla="*/ 2147483647 h 904"/>
                <a:gd name="T4" fmla="*/ 2147483647 w 1033"/>
                <a:gd name="T5" fmla="*/ 2147483647 h 904"/>
                <a:gd name="T6" fmla="*/ 2147483647 w 1033"/>
                <a:gd name="T7" fmla="*/ 2147483647 h 904"/>
                <a:gd name="T8" fmla="*/ 2147483647 w 1033"/>
                <a:gd name="T9" fmla="*/ 2147483647 h 904"/>
                <a:gd name="T10" fmla="*/ 2147483647 w 1033"/>
                <a:gd name="T11" fmla="*/ 2147483647 h 904"/>
                <a:gd name="T12" fmla="*/ 2147483647 w 1033"/>
                <a:gd name="T13" fmla="*/ 2147483647 h 904"/>
                <a:gd name="T14" fmla="*/ 2147483647 w 1033"/>
                <a:gd name="T15" fmla="*/ 2147483647 h 904"/>
                <a:gd name="T16" fmla="*/ 2147483647 w 1033"/>
                <a:gd name="T17" fmla="*/ 2147483647 h 904"/>
                <a:gd name="T18" fmla="*/ 2147483647 w 1033"/>
                <a:gd name="T19" fmla="*/ 2147483647 h 904"/>
                <a:gd name="T20" fmla="*/ 2147483647 w 1033"/>
                <a:gd name="T21" fmla="*/ 2147483647 h 904"/>
                <a:gd name="T22" fmla="*/ 2147483647 w 1033"/>
                <a:gd name="T23" fmla="*/ 2147483647 h 904"/>
                <a:gd name="T24" fmla="*/ 2147483647 w 1033"/>
                <a:gd name="T25" fmla="*/ 2147483647 h 904"/>
                <a:gd name="T26" fmla="*/ 2147483647 w 1033"/>
                <a:gd name="T27" fmla="*/ 2147483647 h 904"/>
                <a:gd name="T28" fmla="*/ 2147483647 w 1033"/>
                <a:gd name="T29" fmla="*/ 2147483647 h 904"/>
                <a:gd name="T30" fmla="*/ 2147483647 w 1033"/>
                <a:gd name="T31" fmla="*/ 2147483647 h 904"/>
                <a:gd name="T32" fmla="*/ 0 w 1033"/>
                <a:gd name="T33" fmla="*/ 2147483647 h 904"/>
                <a:gd name="T34" fmla="*/ 2147483647 w 1033"/>
                <a:gd name="T35" fmla="*/ 2147483647 h 904"/>
                <a:gd name="T36" fmla="*/ 2147483647 w 1033"/>
                <a:gd name="T37" fmla="*/ 2147483647 h 904"/>
                <a:gd name="T38" fmla="*/ 2147483647 w 1033"/>
                <a:gd name="T39" fmla="*/ 2147483647 h 904"/>
                <a:gd name="T40" fmla="*/ 2147483647 w 1033"/>
                <a:gd name="T41" fmla="*/ 2147483647 h 904"/>
                <a:gd name="T42" fmla="*/ 2147483647 w 1033"/>
                <a:gd name="T43" fmla="*/ 2147483647 h 904"/>
                <a:gd name="T44" fmla="*/ 2147483647 w 1033"/>
                <a:gd name="T45" fmla="*/ 2147483647 h 904"/>
                <a:gd name="T46" fmla="*/ 2147483647 w 1033"/>
                <a:gd name="T47" fmla="*/ 2147483647 h 904"/>
                <a:gd name="T48" fmla="*/ 2147483647 w 1033"/>
                <a:gd name="T49" fmla="*/ 2147483647 h 904"/>
                <a:gd name="T50" fmla="*/ 2147483647 w 1033"/>
                <a:gd name="T51" fmla="*/ 2147483647 h 904"/>
                <a:gd name="T52" fmla="*/ 2147483647 w 1033"/>
                <a:gd name="T53" fmla="*/ 2147483647 h 904"/>
                <a:gd name="T54" fmla="*/ 2147483647 w 1033"/>
                <a:gd name="T55" fmla="*/ 2147483647 h 904"/>
                <a:gd name="T56" fmla="*/ 2147483647 w 1033"/>
                <a:gd name="T57" fmla="*/ 2147483647 h 904"/>
                <a:gd name="T58" fmla="*/ 2147483647 w 1033"/>
                <a:gd name="T59" fmla="*/ 2147483647 h 904"/>
                <a:gd name="T60" fmla="*/ 2147483647 w 1033"/>
                <a:gd name="T61" fmla="*/ 2147483647 h 904"/>
                <a:gd name="T62" fmla="*/ 2147483647 w 1033"/>
                <a:gd name="T63" fmla="*/ 2147483647 h 904"/>
                <a:gd name="T64" fmla="*/ 2147483647 w 1033"/>
                <a:gd name="T65" fmla="*/ 2147483647 h 904"/>
                <a:gd name="T66" fmla="*/ 2147483647 w 1033"/>
                <a:gd name="T67" fmla="*/ 2147483647 h 904"/>
                <a:gd name="T68" fmla="*/ 2147483647 w 1033"/>
                <a:gd name="T69" fmla="*/ 2147483647 h 904"/>
                <a:gd name="T70" fmla="*/ 2147483647 w 1033"/>
                <a:gd name="T71" fmla="*/ 2147483647 h 904"/>
                <a:gd name="T72" fmla="*/ 2147483647 w 1033"/>
                <a:gd name="T73" fmla="*/ 2147483647 h 904"/>
                <a:gd name="T74" fmla="*/ 2147483647 w 1033"/>
                <a:gd name="T75" fmla="*/ 2147483647 h 904"/>
                <a:gd name="T76" fmla="*/ 2147483647 w 1033"/>
                <a:gd name="T77" fmla="*/ 0 h 904"/>
                <a:gd name="T78" fmla="*/ 2147483647 w 1033"/>
                <a:gd name="T79" fmla="*/ 2147483647 h 904"/>
                <a:gd name="T80" fmla="*/ 2147483647 w 1033"/>
                <a:gd name="T81" fmla="*/ 2147483647 h 9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3"/>
                <a:gd name="T124" fmla="*/ 0 h 904"/>
                <a:gd name="T125" fmla="*/ 1033 w 1033"/>
                <a:gd name="T126" fmla="*/ 904 h 9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3" h="904">
                  <a:moveTo>
                    <a:pt x="585" y="1"/>
                  </a:moveTo>
                  <a:lnTo>
                    <a:pt x="573" y="41"/>
                  </a:lnTo>
                  <a:lnTo>
                    <a:pt x="556" y="78"/>
                  </a:lnTo>
                  <a:lnTo>
                    <a:pt x="537" y="116"/>
                  </a:lnTo>
                  <a:lnTo>
                    <a:pt x="514" y="150"/>
                  </a:lnTo>
                  <a:lnTo>
                    <a:pt x="488" y="182"/>
                  </a:lnTo>
                  <a:lnTo>
                    <a:pt x="459" y="212"/>
                  </a:lnTo>
                  <a:lnTo>
                    <a:pt x="427" y="239"/>
                  </a:lnTo>
                  <a:lnTo>
                    <a:pt x="393" y="262"/>
                  </a:lnTo>
                  <a:lnTo>
                    <a:pt x="356" y="283"/>
                  </a:lnTo>
                  <a:lnTo>
                    <a:pt x="317" y="301"/>
                  </a:lnTo>
                  <a:lnTo>
                    <a:pt x="277" y="314"/>
                  </a:lnTo>
                  <a:lnTo>
                    <a:pt x="236" y="323"/>
                  </a:lnTo>
                  <a:lnTo>
                    <a:pt x="235" y="187"/>
                  </a:lnTo>
                  <a:lnTo>
                    <a:pt x="159" y="298"/>
                  </a:lnTo>
                  <a:lnTo>
                    <a:pt x="80" y="409"/>
                  </a:lnTo>
                  <a:lnTo>
                    <a:pt x="0" y="517"/>
                  </a:lnTo>
                  <a:lnTo>
                    <a:pt x="236" y="903"/>
                  </a:lnTo>
                  <a:lnTo>
                    <a:pt x="236" y="766"/>
                  </a:lnTo>
                  <a:lnTo>
                    <a:pt x="295" y="759"/>
                  </a:lnTo>
                  <a:lnTo>
                    <a:pt x="353" y="747"/>
                  </a:lnTo>
                  <a:lnTo>
                    <a:pt x="411" y="733"/>
                  </a:lnTo>
                  <a:lnTo>
                    <a:pt x="467" y="713"/>
                  </a:lnTo>
                  <a:lnTo>
                    <a:pt x="522" y="691"/>
                  </a:lnTo>
                  <a:lnTo>
                    <a:pt x="575" y="665"/>
                  </a:lnTo>
                  <a:lnTo>
                    <a:pt x="626" y="635"/>
                  </a:lnTo>
                  <a:lnTo>
                    <a:pt x="676" y="601"/>
                  </a:lnTo>
                  <a:lnTo>
                    <a:pt x="724" y="564"/>
                  </a:lnTo>
                  <a:lnTo>
                    <a:pt x="768" y="525"/>
                  </a:lnTo>
                  <a:lnTo>
                    <a:pt x="811" y="481"/>
                  </a:lnTo>
                  <a:lnTo>
                    <a:pt x="849" y="435"/>
                  </a:lnTo>
                  <a:lnTo>
                    <a:pt x="884" y="387"/>
                  </a:lnTo>
                  <a:lnTo>
                    <a:pt x="916" y="337"/>
                  </a:lnTo>
                  <a:lnTo>
                    <a:pt x="945" y="284"/>
                  </a:lnTo>
                  <a:lnTo>
                    <a:pt x="970" y="231"/>
                  </a:lnTo>
                  <a:lnTo>
                    <a:pt x="991" y="174"/>
                  </a:lnTo>
                  <a:lnTo>
                    <a:pt x="1009" y="117"/>
                  </a:lnTo>
                  <a:lnTo>
                    <a:pt x="1023" y="58"/>
                  </a:lnTo>
                  <a:lnTo>
                    <a:pt x="1032" y="0"/>
                  </a:lnTo>
                  <a:lnTo>
                    <a:pt x="812" y="132"/>
                  </a:lnTo>
                  <a:lnTo>
                    <a:pt x="585" y="1"/>
                  </a:lnTo>
                </a:path>
              </a:pathLst>
            </a:custGeom>
            <a:solidFill>
              <a:srgbClr val="F07E26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blackWhite">
            <a:xfrm>
              <a:off x="396875" y="4781551"/>
              <a:ext cx="1150938" cy="1335087"/>
            </a:xfrm>
            <a:custGeom>
              <a:avLst/>
              <a:gdLst>
                <a:gd name="T0" fmla="*/ 1149700 w 930"/>
                <a:gd name="T1" fmla="*/ 801052 h 1075"/>
                <a:gd name="T2" fmla="*/ 1097723 w 930"/>
                <a:gd name="T3" fmla="*/ 787391 h 1075"/>
                <a:gd name="T4" fmla="*/ 1048220 w 930"/>
                <a:gd name="T5" fmla="*/ 770004 h 1075"/>
                <a:gd name="T6" fmla="*/ 998717 w 930"/>
                <a:gd name="T7" fmla="*/ 748891 h 1075"/>
                <a:gd name="T8" fmla="*/ 954165 w 930"/>
                <a:gd name="T9" fmla="*/ 722810 h 1075"/>
                <a:gd name="T10" fmla="*/ 909612 w 930"/>
                <a:gd name="T11" fmla="*/ 691761 h 1075"/>
                <a:gd name="T12" fmla="*/ 870010 w 930"/>
                <a:gd name="T13" fmla="*/ 656987 h 1075"/>
                <a:gd name="T14" fmla="*/ 832883 w 930"/>
                <a:gd name="T15" fmla="*/ 617245 h 1075"/>
                <a:gd name="T16" fmla="*/ 801944 w 930"/>
                <a:gd name="T17" fmla="*/ 577503 h 1075"/>
                <a:gd name="T18" fmla="*/ 772242 w 930"/>
                <a:gd name="T19" fmla="*/ 531551 h 1075"/>
                <a:gd name="T20" fmla="*/ 751204 w 930"/>
                <a:gd name="T21" fmla="*/ 494293 h 1075"/>
                <a:gd name="T22" fmla="*/ 735115 w 930"/>
                <a:gd name="T23" fmla="*/ 454550 h 1075"/>
                <a:gd name="T24" fmla="*/ 721502 w 930"/>
                <a:gd name="T25" fmla="*/ 412325 h 1075"/>
                <a:gd name="T26" fmla="*/ 714077 w 930"/>
                <a:gd name="T27" fmla="*/ 370099 h 1075"/>
                <a:gd name="T28" fmla="*/ 711602 w 930"/>
                <a:gd name="T29" fmla="*/ 327873 h 1075"/>
                <a:gd name="T30" fmla="*/ 712839 w 930"/>
                <a:gd name="T31" fmla="*/ 284405 h 1075"/>
                <a:gd name="T32" fmla="*/ 925701 w 930"/>
                <a:gd name="T33" fmla="*/ 284405 h 1075"/>
                <a:gd name="T34" fmla="*/ 445524 w 930"/>
                <a:gd name="T35" fmla="*/ 0 h 1075"/>
                <a:gd name="T36" fmla="*/ 0 w 930"/>
                <a:gd name="T37" fmla="*/ 293098 h 1075"/>
                <a:gd name="T38" fmla="*/ 168309 w 930"/>
                <a:gd name="T39" fmla="*/ 294340 h 1075"/>
                <a:gd name="T40" fmla="*/ 174497 w 930"/>
                <a:gd name="T41" fmla="*/ 371340 h 1075"/>
                <a:gd name="T42" fmla="*/ 185635 w 930"/>
                <a:gd name="T43" fmla="*/ 449583 h 1075"/>
                <a:gd name="T44" fmla="*/ 204199 w 930"/>
                <a:gd name="T45" fmla="*/ 524099 h 1075"/>
                <a:gd name="T46" fmla="*/ 225237 w 930"/>
                <a:gd name="T47" fmla="*/ 599858 h 1075"/>
                <a:gd name="T48" fmla="*/ 252464 w 930"/>
                <a:gd name="T49" fmla="*/ 671890 h 1075"/>
                <a:gd name="T50" fmla="*/ 285878 w 930"/>
                <a:gd name="T51" fmla="*/ 742681 h 1075"/>
                <a:gd name="T52" fmla="*/ 324243 w 930"/>
                <a:gd name="T53" fmla="*/ 810988 h 1075"/>
                <a:gd name="T54" fmla="*/ 366320 w 930"/>
                <a:gd name="T55" fmla="*/ 874327 h 1075"/>
                <a:gd name="T56" fmla="*/ 412110 w 930"/>
                <a:gd name="T57" fmla="*/ 933940 h 1075"/>
                <a:gd name="T58" fmla="*/ 462850 w 930"/>
                <a:gd name="T59" fmla="*/ 989827 h 1075"/>
                <a:gd name="T60" fmla="*/ 518541 w 930"/>
                <a:gd name="T61" fmla="*/ 1044473 h 1075"/>
                <a:gd name="T62" fmla="*/ 575469 w 930"/>
                <a:gd name="T63" fmla="*/ 1092908 h 1075"/>
                <a:gd name="T64" fmla="*/ 636110 w 930"/>
                <a:gd name="T65" fmla="*/ 1138860 h 1075"/>
                <a:gd name="T66" fmla="*/ 700463 w 930"/>
                <a:gd name="T67" fmla="*/ 1181086 h 1075"/>
                <a:gd name="T68" fmla="*/ 767292 w 930"/>
                <a:gd name="T69" fmla="*/ 1217102 h 1075"/>
                <a:gd name="T70" fmla="*/ 835358 w 930"/>
                <a:gd name="T71" fmla="*/ 1250635 h 1075"/>
                <a:gd name="T72" fmla="*/ 905900 w 930"/>
                <a:gd name="T73" fmla="*/ 1277958 h 1075"/>
                <a:gd name="T74" fmla="*/ 977679 w 930"/>
                <a:gd name="T75" fmla="*/ 1301555 h 1075"/>
                <a:gd name="T76" fmla="*/ 1050695 w 930"/>
                <a:gd name="T77" fmla="*/ 1318942 h 1075"/>
                <a:gd name="T78" fmla="*/ 1126187 w 930"/>
                <a:gd name="T79" fmla="*/ 1333845 h 1075"/>
                <a:gd name="T80" fmla="*/ 955402 w 930"/>
                <a:gd name="T81" fmla="*/ 1049440 h 1075"/>
                <a:gd name="T82" fmla="*/ 1149700 w 930"/>
                <a:gd name="T83" fmla="*/ 801052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0"/>
                <a:gd name="T127" fmla="*/ 0 h 1075"/>
                <a:gd name="T128" fmla="*/ 930 w 930"/>
                <a:gd name="T129" fmla="*/ 1075 h 10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rgbClr val="002C64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blackWhite">
            <a:xfrm>
              <a:off x="1739900" y="3968751"/>
              <a:ext cx="1166813" cy="1323975"/>
            </a:xfrm>
            <a:custGeom>
              <a:avLst/>
              <a:gdLst>
                <a:gd name="T0" fmla="*/ 2147483647 w 943"/>
                <a:gd name="T1" fmla="*/ 2147483647 h 1065"/>
                <a:gd name="T2" fmla="*/ 2147483647 w 943"/>
                <a:gd name="T3" fmla="*/ 2147483647 h 1065"/>
                <a:gd name="T4" fmla="*/ 2147483647 w 943"/>
                <a:gd name="T5" fmla="*/ 2147483647 h 1065"/>
                <a:gd name="T6" fmla="*/ 2147483647 w 943"/>
                <a:gd name="T7" fmla="*/ 2147483647 h 1065"/>
                <a:gd name="T8" fmla="*/ 2147483647 w 943"/>
                <a:gd name="T9" fmla="*/ 2147483647 h 1065"/>
                <a:gd name="T10" fmla="*/ 2147483647 w 943"/>
                <a:gd name="T11" fmla="*/ 2147483647 h 1065"/>
                <a:gd name="T12" fmla="*/ 2147483647 w 943"/>
                <a:gd name="T13" fmla="*/ 2147483647 h 1065"/>
                <a:gd name="T14" fmla="*/ 2147483647 w 943"/>
                <a:gd name="T15" fmla="*/ 2147483647 h 1065"/>
                <a:gd name="T16" fmla="*/ 2147483647 w 943"/>
                <a:gd name="T17" fmla="*/ 2147483647 h 1065"/>
                <a:gd name="T18" fmla="*/ 2147483647 w 943"/>
                <a:gd name="T19" fmla="*/ 2147483647 h 1065"/>
                <a:gd name="T20" fmla="*/ 2147483647 w 943"/>
                <a:gd name="T21" fmla="*/ 2147483647 h 1065"/>
                <a:gd name="T22" fmla="*/ 2147483647 w 943"/>
                <a:gd name="T23" fmla="*/ 2147483647 h 1065"/>
                <a:gd name="T24" fmla="*/ 2147483647 w 943"/>
                <a:gd name="T25" fmla="*/ 2147483647 h 1065"/>
                <a:gd name="T26" fmla="*/ 2147483647 w 943"/>
                <a:gd name="T27" fmla="*/ 2147483647 h 1065"/>
                <a:gd name="T28" fmla="*/ 2147483647 w 943"/>
                <a:gd name="T29" fmla="*/ 2147483647 h 1065"/>
                <a:gd name="T30" fmla="*/ 2147483647 w 943"/>
                <a:gd name="T31" fmla="*/ 2147483647 h 1065"/>
                <a:gd name="T32" fmla="*/ 2147483647 w 943"/>
                <a:gd name="T33" fmla="*/ 2147483647 h 1065"/>
                <a:gd name="T34" fmla="*/ 2147483647 w 943"/>
                <a:gd name="T35" fmla="*/ 2147483647 h 1065"/>
                <a:gd name="T36" fmla="*/ 2147483647 w 943"/>
                <a:gd name="T37" fmla="*/ 2147483647 h 1065"/>
                <a:gd name="T38" fmla="*/ 2147483647 w 943"/>
                <a:gd name="T39" fmla="*/ 2147483647 h 1065"/>
                <a:gd name="T40" fmla="*/ 2147483647 w 943"/>
                <a:gd name="T41" fmla="*/ 2147483647 h 1065"/>
                <a:gd name="T42" fmla="*/ 2147483647 w 943"/>
                <a:gd name="T43" fmla="*/ 2147483647 h 1065"/>
                <a:gd name="T44" fmla="*/ 0 w 943"/>
                <a:gd name="T45" fmla="*/ 0 h 1065"/>
                <a:gd name="T46" fmla="*/ 2147483647 w 943"/>
                <a:gd name="T47" fmla="*/ 2147483647 h 1065"/>
                <a:gd name="T48" fmla="*/ 2147483647 w 943"/>
                <a:gd name="T49" fmla="*/ 2147483647 h 1065"/>
                <a:gd name="T50" fmla="*/ 2147483647 w 943"/>
                <a:gd name="T51" fmla="*/ 2147483647 h 1065"/>
                <a:gd name="T52" fmla="*/ 2147483647 w 943"/>
                <a:gd name="T53" fmla="*/ 2147483647 h 1065"/>
                <a:gd name="T54" fmla="*/ 2147483647 w 943"/>
                <a:gd name="T55" fmla="*/ 2147483647 h 1065"/>
                <a:gd name="T56" fmla="*/ 2147483647 w 943"/>
                <a:gd name="T57" fmla="*/ 2147483647 h 1065"/>
                <a:gd name="T58" fmla="*/ 2147483647 w 943"/>
                <a:gd name="T59" fmla="*/ 2147483647 h 1065"/>
                <a:gd name="T60" fmla="*/ 2147483647 w 943"/>
                <a:gd name="T61" fmla="*/ 2147483647 h 1065"/>
                <a:gd name="T62" fmla="*/ 2147483647 w 943"/>
                <a:gd name="T63" fmla="*/ 2147483647 h 1065"/>
                <a:gd name="T64" fmla="*/ 2147483647 w 943"/>
                <a:gd name="T65" fmla="*/ 2147483647 h 1065"/>
                <a:gd name="T66" fmla="*/ 2147483647 w 943"/>
                <a:gd name="T67" fmla="*/ 2147483647 h 1065"/>
                <a:gd name="T68" fmla="*/ 2147483647 w 943"/>
                <a:gd name="T69" fmla="*/ 2147483647 h 1065"/>
                <a:gd name="T70" fmla="*/ 2147483647 w 943"/>
                <a:gd name="T71" fmla="*/ 2147483647 h 1065"/>
                <a:gd name="T72" fmla="*/ 2147483647 w 943"/>
                <a:gd name="T73" fmla="*/ 2147483647 h 1065"/>
                <a:gd name="T74" fmla="*/ 2147483647 w 943"/>
                <a:gd name="T75" fmla="*/ 2147483647 h 1065"/>
                <a:gd name="T76" fmla="*/ 2147483647 w 943"/>
                <a:gd name="T77" fmla="*/ 2147483647 h 10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3"/>
                <a:gd name="T118" fmla="*/ 0 h 1065"/>
                <a:gd name="T119" fmla="*/ 943 w 943"/>
                <a:gd name="T120" fmla="*/ 1065 h 10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3" h="1065">
                  <a:moveTo>
                    <a:pt x="554" y="1064"/>
                  </a:moveTo>
                  <a:lnTo>
                    <a:pt x="942" y="840"/>
                  </a:lnTo>
                  <a:lnTo>
                    <a:pt x="781" y="840"/>
                  </a:lnTo>
                  <a:lnTo>
                    <a:pt x="776" y="778"/>
                  </a:lnTo>
                  <a:lnTo>
                    <a:pt x="767" y="716"/>
                  </a:lnTo>
                  <a:lnTo>
                    <a:pt x="754" y="655"/>
                  </a:lnTo>
                  <a:lnTo>
                    <a:pt x="737" y="595"/>
                  </a:lnTo>
                  <a:lnTo>
                    <a:pt x="714" y="536"/>
                  </a:lnTo>
                  <a:lnTo>
                    <a:pt x="688" y="480"/>
                  </a:lnTo>
                  <a:lnTo>
                    <a:pt x="658" y="425"/>
                  </a:lnTo>
                  <a:lnTo>
                    <a:pt x="624" y="372"/>
                  </a:lnTo>
                  <a:lnTo>
                    <a:pt x="586" y="323"/>
                  </a:lnTo>
                  <a:lnTo>
                    <a:pt x="547" y="275"/>
                  </a:lnTo>
                  <a:lnTo>
                    <a:pt x="502" y="232"/>
                  </a:lnTo>
                  <a:lnTo>
                    <a:pt x="455" y="191"/>
                  </a:lnTo>
                  <a:lnTo>
                    <a:pt x="405" y="153"/>
                  </a:lnTo>
                  <a:lnTo>
                    <a:pt x="352" y="120"/>
                  </a:lnTo>
                  <a:lnTo>
                    <a:pt x="298" y="89"/>
                  </a:lnTo>
                  <a:lnTo>
                    <a:pt x="241" y="63"/>
                  </a:lnTo>
                  <a:lnTo>
                    <a:pt x="182" y="41"/>
                  </a:lnTo>
                  <a:lnTo>
                    <a:pt x="122" y="23"/>
                  </a:lnTo>
                  <a:lnTo>
                    <a:pt x="61" y="9"/>
                  </a:lnTo>
                  <a:lnTo>
                    <a:pt x="0" y="0"/>
                  </a:lnTo>
                  <a:lnTo>
                    <a:pt x="137" y="226"/>
                  </a:lnTo>
                  <a:lnTo>
                    <a:pt x="5" y="451"/>
                  </a:lnTo>
                  <a:lnTo>
                    <a:pt x="48" y="465"/>
                  </a:lnTo>
                  <a:lnTo>
                    <a:pt x="90" y="483"/>
                  </a:lnTo>
                  <a:lnTo>
                    <a:pt x="130" y="505"/>
                  </a:lnTo>
                  <a:lnTo>
                    <a:pt x="168" y="531"/>
                  </a:lnTo>
                  <a:lnTo>
                    <a:pt x="202" y="561"/>
                  </a:lnTo>
                  <a:lnTo>
                    <a:pt x="233" y="594"/>
                  </a:lnTo>
                  <a:lnTo>
                    <a:pt x="262" y="629"/>
                  </a:lnTo>
                  <a:lnTo>
                    <a:pt x="285" y="668"/>
                  </a:lnTo>
                  <a:lnTo>
                    <a:pt x="305" y="709"/>
                  </a:lnTo>
                  <a:lnTo>
                    <a:pt x="321" y="751"/>
                  </a:lnTo>
                  <a:lnTo>
                    <a:pt x="333" y="795"/>
                  </a:lnTo>
                  <a:lnTo>
                    <a:pt x="340" y="840"/>
                  </a:lnTo>
                  <a:lnTo>
                    <a:pt x="188" y="841"/>
                  </a:lnTo>
                  <a:lnTo>
                    <a:pt x="554" y="1064"/>
                  </a:lnTo>
                </a:path>
              </a:pathLst>
            </a:custGeom>
            <a:solidFill>
              <a:srgbClr val="00A1DE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blackWhite">
            <a:xfrm>
              <a:off x="2094585" y="4544204"/>
              <a:ext cx="344729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Toetsing</a:t>
              </a:r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blackWhite">
            <a:xfrm>
              <a:off x="1157650" y="4315604"/>
              <a:ext cx="238990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Model</a:t>
              </a:r>
              <a:endParaRPr kumimoji="0" lang="nl-NL" sz="12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blackWhite">
            <a:xfrm>
              <a:off x="662882" y="5458604"/>
              <a:ext cx="678223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Implementeren</a:t>
              </a:r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blackWhite">
            <a:xfrm>
              <a:off x="1877679" y="5628249"/>
              <a:ext cx="394591" cy="1790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defTabSz="787400" eaLnBrk="1" fontAlgn="auto" latinLnBrk="0" hangingPunct="1">
                <a:lnSpc>
                  <a:spcPct val="50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Actieplan </a:t>
              </a:r>
            </a:p>
            <a:p>
              <a:pPr marL="0" marR="0" lvl="0" indent="0" defTabSz="787400" eaLnBrk="1" fontAlgn="auto" latinLnBrk="0" hangingPunct="1">
                <a:lnSpc>
                  <a:spcPct val="50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opzetten</a:t>
              </a:r>
              <a:endParaRPr kumimoji="0" lang="nl-NL" sz="12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2" name="Tekstvak 21"/>
          <p:cNvSpPr txBox="1"/>
          <p:nvPr/>
        </p:nvSpPr>
        <p:spPr>
          <a:xfrm>
            <a:off x="245327" y="1353473"/>
            <a:ext cx="3720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Een uitgewerkt VNG proces model dient als basis om tot gemeente specifieke proces te komen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Het proces model is </a:t>
            </a:r>
            <a:r>
              <a:rPr lang="nl-NL" sz="1800" dirty="0" err="1"/>
              <a:t>Omgevingswetproof</a:t>
            </a:r>
            <a:endParaRPr lang="nl-NL" sz="1800" dirty="0"/>
          </a:p>
        </p:txBody>
      </p:sp>
      <p:sp>
        <p:nvSpPr>
          <p:cNvPr id="23" name="Tekstvak 22"/>
          <p:cNvSpPr txBox="1"/>
          <p:nvPr/>
        </p:nvSpPr>
        <p:spPr>
          <a:xfrm>
            <a:off x="7371238" y="1353473"/>
            <a:ext cx="4087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Procesmodel wordt getoetst tegen organisatorische ambitie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Raakvlakken met initiatieven wordt gecheckt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Toetsing van het model tegen de huidige werkwijze en constateren verbeterpotentieel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437340" y="4235905"/>
            <a:ext cx="4087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Vaststellen ambitie van verbeteringen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Het verbeterpotentieel wordt vertaald in verbeter activiteiten met actiehouders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Tempo van activiteiten wordt bepaald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245327" y="4235905"/>
            <a:ext cx="3684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Verbeteringen worden doorgevoerd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Verbeteringen worden geëvalueerd tegen het procesmodel </a:t>
            </a:r>
          </a:p>
        </p:txBody>
      </p:sp>
      <p:sp>
        <p:nvSpPr>
          <p:cNvPr id="2" name="Rechthoek 1"/>
          <p:cNvSpPr/>
          <p:nvPr/>
        </p:nvSpPr>
        <p:spPr>
          <a:xfrm>
            <a:off x="4544142" y="3379340"/>
            <a:ext cx="179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b="1" dirty="0"/>
              <a:t>Effect = </a:t>
            </a:r>
          </a:p>
          <a:p>
            <a:pPr algn="ctr"/>
            <a:r>
              <a:rPr lang="nl-NL" sz="1400" b="1" dirty="0"/>
              <a:t>Kwaliteit x Acceptatie</a:t>
            </a:r>
          </a:p>
        </p:txBody>
      </p:sp>
    </p:spTree>
    <p:extLst>
      <p:ext uri="{BB962C8B-B14F-4D97-AF65-F5344CB8AC3E}">
        <p14:creationId xmlns:p14="http://schemas.microsoft.com/office/powerpoint/2010/main" val="291205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681CB6B-4486-4121-AC40-518D1A3BF50C}"/>
              </a:ext>
            </a:extLst>
          </p:cNvPr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 anchor="t"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293D57F-5631-4EC9-8107-6A9FA9E1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080000"/>
            <a:ext cx="10402939" cy="416576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Proces Verkennen en begeleiden initiatieven</a:t>
            </a: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lang="nl-NL" dirty="0" err="1">
                <a:solidFill>
                  <a:srgbClr val="002060"/>
                </a:solidFill>
                <a:latin typeface="Arial"/>
                <a:cs typeface="Arial"/>
              </a:rPr>
              <a:t>toolkit</a:t>
            </a: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 bestaat uit:</a:t>
            </a:r>
          </a:p>
          <a:p>
            <a:pPr marL="267970" indent="-267970"/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Theoretisch kader </a:t>
            </a:r>
          </a:p>
          <a:p>
            <a:pPr marL="267970" indent="-267970"/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Procesplaat</a:t>
            </a:r>
          </a:p>
          <a:p>
            <a:pPr marL="267970" indent="-267970"/>
            <a:r>
              <a:rPr lang="nl-NL" dirty="0" err="1">
                <a:solidFill>
                  <a:srgbClr val="002060"/>
                </a:solidFill>
                <a:latin typeface="Arial"/>
                <a:cs typeface="Arial"/>
              </a:rPr>
              <a:t>Toetsvragen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r>
              <a:rPr lang="nl-NL">
                <a:solidFill>
                  <a:srgbClr val="002060"/>
                </a:solidFill>
                <a:latin typeface="Arial"/>
                <a:cs typeface="Arial"/>
              </a:rPr>
              <a:t>Competentieprofielen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Informatievoorzieningenmodel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Zie </a:t>
            </a:r>
            <a:r>
              <a:rPr lang="nl-NL" dirty="0">
                <a:hlinkClick r:id="rId2"/>
              </a:rPr>
              <a:t>https://vng.nl/artikelen/bedrijfsprocessen</a:t>
            </a:r>
            <a:r>
              <a:rPr lang="nl-NL" dirty="0"/>
              <a:t> </a:t>
            </a:r>
            <a:r>
              <a:rPr lang="nl-NL" dirty="0">
                <a:solidFill>
                  <a:srgbClr val="002060"/>
                </a:solidFill>
              </a:rPr>
              <a:t>onder ‘werkende processen’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endParaRPr lang="nl-NL" dirty="0">
              <a:latin typeface="Arial"/>
              <a:cs typeface="Arial"/>
            </a:endParaRPr>
          </a:p>
          <a:p>
            <a:pPr marL="267970" indent="-267970"/>
            <a:endParaRPr lang="nl-NL" dirty="0">
              <a:latin typeface="Arial"/>
              <a:cs typeface="Arial"/>
            </a:endParaRPr>
          </a:p>
        </p:txBody>
      </p:sp>
      <p:pic>
        <p:nvPicPr>
          <p:cNvPr id="6" name="Afbeelding 5" descr="Afbeelding met licht&#10;&#10;Automatisch gegenereerde beschrijving">
            <a:extLst>
              <a:ext uri="{FF2B5EF4-FFF2-40B4-BE49-F238E27FC236}">
                <a16:creationId xmlns:a16="http://schemas.microsoft.com/office/drawing/2014/main" id="{8DDD0AD9-3341-4152-BF64-5C5855F62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5" t="15246" r="17456" b="15652"/>
          <a:stretch/>
        </p:blipFill>
        <p:spPr>
          <a:xfrm>
            <a:off x="5524034" y="2716010"/>
            <a:ext cx="947601" cy="9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28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Uk0jg2vE.l.Ot7kfFD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S9h7DZN0G3q8RFX9VY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svafSJW0CLJCHMAKvK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0FAD698A8154A907AC17C95D3BF11" ma:contentTypeVersion="11" ma:contentTypeDescription="Create a new document." ma:contentTypeScope="" ma:versionID="1cd779a8d61d890c9d1861b20d426a7a">
  <xsd:schema xmlns:xsd="http://www.w3.org/2001/XMLSchema" xmlns:xs="http://www.w3.org/2001/XMLSchema" xmlns:p="http://schemas.microsoft.com/office/2006/metadata/properties" xmlns:ns3="f6b744ef-9bf2-413e-ab4b-fdcccbf733dc" xmlns:ns4="35dd5349-62a1-4aec-a0dd-33d528317ef2" targetNamespace="http://schemas.microsoft.com/office/2006/metadata/properties" ma:root="true" ma:fieldsID="b712c52879d33bf989c11cd42bb21b9c" ns3:_="" ns4:_="">
    <xsd:import namespace="f6b744ef-9bf2-413e-ab4b-fdcccbf733dc"/>
    <xsd:import namespace="35dd5349-62a1-4aec-a0dd-33d528317e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744ef-9bf2-413e-ab4b-fdcccbf733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d5349-62a1-4aec-a0dd-33d528317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D09C4B-FD53-465A-B464-C77F0546A0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b744ef-9bf2-413e-ab4b-fdcccbf733dc"/>
    <ds:schemaRef ds:uri="35dd5349-62a1-4aec-a0dd-33d528317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0C5516-579B-457B-884E-DAD6E7C576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AE55A2-3773-40AE-B86C-EC614C4B7A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7336</TotalTime>
  <Words>589</Words>
  <Application>Microsoft Office PowerPoint</Application>
  <PresentationFormat>Breedbeeld</PresentationFormat>
  <Paragraphs>123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 2</vt:lpstr>
      <vt:lpstr>VNG_Basis - kopie</vt:lpstr>
      <vt:lpstr>VNG Titels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Valid 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Marjolein Lager</dc:creator>
  <cp:keywords>All Places</cp:keywords>
  <cp:lastModifiedBy>Margreet van Staalduinen</cp:lastModifiedBy>
  <cp:revision>234</cp:revision>
  <cp:lastPrinted>2016-11-29T12:08:35Z</cp:lastPrinted>
  <dcterms:created xsi:type="dcterms:W3CDTF">2018-11-29T08:33:18Z</dcterms:created>
  <dcterms:modified xsi:type="dcterms:W3CDTF">2019-12-11T18:55:25Z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0x0101009C50FAD698A8154A907AC17C95D3BF11</vt:lpwstr>
  </property>
</Properties>
</file>