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366" r:id="rId2"/>
    <p:sldId id="347" r:id="rId3"/>
    <p:sldId id="348" r:id="rId4"/>
    <p:sldId id="376" r:id="rId5"/>
    <p:sldId id="375" r:id="rId6"/>
    <p:sldId id="373" r:id="rId7"/>
    <p:sldId id="372" r:id="rId8"/>
    <p:sldId id="414" r:id="rId9"/>
    <p:sldId id="417" r:id="rId10"/>
    <p:sldId id="415" r:id="rId11"/>
    <p:sldId id="416" r:id="rId12"/>
    <p:sldId id="418" r:id="rId13"/>
    <p:sldId id="329" r:id="rId14"/>
  </p:sldIdLst>
  <p:sldSz cx="9144000" cy="6858000" type="screen4x3"/>
  <p:notesSz cx="7099300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urt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0099"/>
    <a:srgbClr val="FFFF00"/>
    <a:srgbClr val="00CC00"/>
    <a:srgbClr val="FF7C80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700" autoAdjust="0"/>
  </p:normalViewPr>
  <p:slideViewPr>
    <p:cSldViewPr>
      <p:cViewPr varScale="1">
        <p:scale>
          <a:sx n="72" d="100"/>
          <a:sy n="72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2" tIns="49510" rIns="99022" bIns="49510" numCol="1" anchor="t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2" tIns="49510" rIns="99022" bIns="49510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2" tIns="49510" rIns="99022" bIns="49510" numCol="1" anchor="b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2" tIns="49510" rIns="99022" bIns="49510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8EF8ABC-7748-4789-ADB1-CA1D8C1C1E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150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9022" tIns="49510" rIns="99022" bIns="49510" numCol="1" anchor="t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9022" tIns="49510" rIns="99022" bIns="49510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9338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9022" tIns="49510" rIns="99022" bIns="49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9022" tIns="49510" rIns="99022" bIns="49510" numCol="1" anchor="b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9022" tIns="49510" rIns="99022" bIns="49510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8D99C8B-7D58-4FF0-AE76-FE7374B477A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60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0">
                <a:solidFill>
                  <a:srgbClr val="D1EAEE"/>
                </a:solidFill>
                <a:cs typeface="+mn-cs"/>
              </a:defRPr>
            </a:lvl1pPr>
          </a:lstStyle>
          <a:p>
            <a:pPr>
              <a:defRPr/>
            </a:pPr>
            <a:fld id="{D1A4E7E6-E643-494D-BA03-ED49E3C733AC}" type="datetime1">
              <a:rPr lang="nl-NL"/>
              <a:pPr>
                <a:defRPr/>
              </a:pPr>
              <a:t>20-1-2015</a:t>
            </a:fld>
            <a:endParaRPr lang="en-GB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r>
              <a:rPr lang="en-GB"/>
              <a:t>De Ronde VenenJelle Voets, 29 september 2012WRR-Koningslust 3 juni 2010Informatie avond 9 december 2009</a:t>
            </a:r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3590-B00D-4A1A-B84A-E756FC2C57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F61A-DA4D-4696-B55C-D2808CDB670C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9CCF-3CBA-4B64-89C9-9D8544EE6F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321C-32D1-49B9-8B2E-E2AC91593A8C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7C93-269B-46C5-8972-E27745D213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26E7-B321-4345-94D6-312FDEC68EB3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0E58-F289-43C8-8BAE-2A97C48CB6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0">
                <a:solidFill>
                  <a:srgbClr val="D1EAEE"/>
                </a:solidFill>
                <a:cs typeface="+mn-cs"/>
              </a:defRPr>
            </a:lvl1pPr>
          </a:lstStyle>
          <a:p>
            <a:pPr>
              <a:defRPr/>
            </a:pPr>
            <a:fld id="{09FE83D2-9280-4B38-8DBB-2A520A945200}" type="datetime1">
              <a:rPr lang="nl-NL"/>
              <a:pPr>
                <a:defRPr/>
              </a:pPr>
              <a:t>20-1-2015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r>
              <a:rPr lang="en-GB"/>
              <a:t>De Ronde VenenJelle Voets, 29 september 2012WRR-Koningslust 3 juni 2010Informatie avond 9 december 2009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8602-19D1-4E65-ACB9-8B6A720343E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6C1E-6FB5-427D-BC8C-AA9FB29F7644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9F86-7D59-4A03-90B2-BDA4414947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46A5-24BA-4FF1-B28D-837BA49D55CF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7E70-2DC1-4DEA-BA4A-BD92A15229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FA72-C8DB-46CE-820B-82D6D10166EF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B80C-762A-4B8A-892D-A4138006059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D17B-6CD2-4BB5-9218-13FF927A142C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3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804D-372C-4179-BA5E-5B62B3EA49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74BC-4209-47C4-A042-AD1250878CDE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7B56D-4157-4E08-8FE6-BD91B3F7A11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BA70-3EFA-465F-BE0B-A4D1B185389E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A3BD-CC92-4857-8C2D-008A406FC61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2592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0631918-93C9-4655-A182-20598A2BA447}" type="datetime1">
              <a:rPr lang="nl-NL"/>
              <a:pPr>
                <a:defRPr/>
              </a:pPr>
              <a:t>20-1-2015</a:t>
            </a:fld>
            <a:r>
              <a:rPr lang="en-GB"/>
              <a:t>De Ronde Venen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2">
                    <a:shade val="90000"/>
                  </a:scheme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118A19D8-BF0A-4C6A-A3AF-F45879F3DED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grpSp>
        <p:nvGrpSpPr>
          <p:cNvPr id="1032" name="Groe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b="0">
                <a:cs typeface="+mn-cs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b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2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51D700-2300-4FE8-83EB-4D1168940F1A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9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AD1CEBF2-5E97-40A4-A3FC-F374FDF72E74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1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7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945966F1-4167-4B96-93FE-01848B188EFC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1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7391422" cy="923925"/>
          </a:xfrm>
        </p:spPr>
        <p:txBody>
          <a:bodyPr/>
          <a:lstStyle/>
          <a:p>
            <a:pPr algn="ctr"/>
            <a:r>
              <a:rPr lang="nl-NL" sz="4600" b="1" dirty="0" smtClean="0">
                <a:solidFill>
                  <a:srgbClr val="0033CC"/>
                </a:solidFill>
              </a:rPr>
              <a:t/>
            </a:r>
            <a:br>
              <a:rPr lang="nl-NL" sz="4600" b="1" dirty="0" smtClean="0">
                <a:solidFill>
                  <a:srgbClr val="0033CC"/>
                </a:solidFill>
              </a:rPr>
            </a:br>
            <a:r>
              <a:rPr lang="nl-NL" sz="4600" b="1" dirty="0" smtClean="0">
                <a:solidFill>
                  <a:srgbClr val="0033CC"/>
                </a:solidFill>
              </a:rPr>
              <a:t>Welzijn en zorg</a:t>
            </a:r>
          </a:p>
        </p:txBody>
      </p:sp>
      <p:sp>
        <p:nvSpPr>
          <p:cNvPr id="15365" name="Line 10"/>
          <p:cNvSpPr>
            <a:spLocks noChangeShapeType="1"/>
          </p:cNvSpPr>
          <p:nvPr/>
        </p:nvSpPr>
        <p:spPr bwMode="auto">
          <a:xfrm>
            <a:off x="539750" y="1412875"/>
            <a:ext cx="81359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85720" y="5857892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Piet </a:t>
            </a:r>
            <a:r>
              <a:rPr lang="en-US" sz="2800" dirty="0">
                <a:solidFill>
                  <a:srgbClr val="0033CC"/>
                </a:solidFill>
              </a:rPr>
              <a:t>Geurts                                                     </a:t>
            </a:r>
            <a:r>
              <a:rPr lang="en-US" sz="1200" dirty="0">
                <a:solidFill>
                  <a:srgbClr val="0033CC"/>
                </a:solidFill>
              </a:rPr>
              <a:t>Copyright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" name="Picture 14" descr="logo-gemeente-peel-en-ma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204" y="1714488"/>
            <a:ext cx="4259242" cy="1857388"/>
          </a:xfrm>
          <a:prstGeom prst="rect">
            <a:avLst/>
          </a:prstGeom>
          <a:noFill/>
        </p:spPr>
      </p:pic>
      <p:pic>
        <p:nvPicPr>
          <p:cNvPr id="12" name="Picture 10" descr="Gemeentewa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857364"/>
            <a:ext cx="1482725" cy="2514600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89087" y="4429132"/>
            <a:ext cx="8497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>
                <a:solidFill>
                  <a:srgbClr val="0033CC"/>
                </a:solidFill>
              </a:rPr>
              <a:t>Koningslust</a:t>
            </a:r>
            <a:r>
              <a:rPr lang="en-US" sz="2800" dirty="0" smtClean="0">
                <a:solidFill>
                  <a:srgbClr val="0033CC"/>
                </a:solidFill>
              </a:rPr>
              <a:t>                                                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245225"/>
            <a:ext cx="586408" cy="476250"/>
          </a:xfrm>
          <a:prstGeom prst="rect">
            <a:avLst/>
          </a:prstGeom>
        </p:spPr>
        <p:txBody>
          <a:bodyPr/>
          <a:lstStyle/>
          <a:p>
            <a:fld id="{34CA0650-985A-4665-96D6-4C206F952CEB}" type="slidenum">
              <a:rPr lang="nl-NL" sz="1200" b="0"/>
              <a:pPr/>
              <a:t>10</a:t>
            </a:fld>
            <a:endParaRPr lang="nl-NL" sz="1200" b="0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002060"/>
                </a:solidFill>
              </a:rPr>
              <a:t>Conclusies uit </a:t>
            </a:r>
            <a:r>
              <a:rPr lang="nl-NL" dirty="0">
                <a:solidFill>
                  <a:srgbClr val="002060"/>
                </a:solidFill>
              </a:rPr>
              <a:t>de pilot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5746"/>
            <a:ext cx="8229600" cy="5073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2800" dirty="0" smtClean="0"/>
              <a:t>We </a:t>
            </a:r>
            <a:r>
              <a:rPr lang="nl-NL" sz="2800" dirty="0"/>
              <a:t>zitten in een goed ritme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Contact </a:t>
            </a:r>
            <a:r>
              <a:rPr lang="nl-NL" sz="1800" dirty="0"/>
              <a:t>met </a:t>
            </a:r>
            <a:r>
              <a:rPr lang="nl-NL" sz="1800" dirty="0" smtClean="0"/>
              <a:t>gemeente, prima, zekerheid, partner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Goede begeleiding (Vorkmeer)</a:t>
            </a:r>
            <a:endParaRPr lang="nl-NL" sz="1800" dirty="0"/>
          </a:p>
          <a:p>
            <a:pPr lvl="1">
              <a:lnSpc>
                <a:spcPct val="80000"/>
              </a:lnSpc>
            </a:pPr>
            <a:r>
              <a:rPr lang="nl-NL" sz="1800" dirty="0"/>
              <a:t>Actieve en zelfsturende vrijwilligers</a:t>
            </a:r>
          </a:p>
          <a:p>
            <a:pPr lvl="1">
              <a:lnSpc>
                <a:spcPct val="80000"/>
              </a:lnSpc>
            </a:pPr>
            <a:r>
              <a:rPr lang="nl-NL" sz="1800" dirty="0"/>
              <a:t>Tevreden </a:t>
            </a:r>
            <a:r>
              <a:rPr lang="nl-NL" sz="1800" dirty="0" smtClean="0"/>
              <a:t>deelnemers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Zorg dóór en vóór inwoners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Hulp aan andere dagvoorzieningen</a:t>
            </a:r>
          </a:p>
          <a:p>
            <a:pPr>
              <a:lnSpc>
                <a:spcPct val="80000"/>
              </a:lnSpc>
            </a:pPr>
            <a:r>
              <a:rPr lang="nl-NL" sz="2800" dirty="0" smtClean="0"/>
              <a:t>Financiën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Activiteiten begeleiding niet altijd nodig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Maaltijden zijn flink goedkoper dan budget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Bewust zijn van de kosten, duurzame exploitatie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Onderzoek naar de kosten / baten</a:t>
            </a:r>
          </a:p>
          <a:p>
            <a:pPr lvl="2">
              <a:lnSpc>
                <a:spcPct val="80000"/>
              </a:lnSpc>
            </a:pPr>
            <a:r>
              <a:rPr lang="nl-NL" sz="1600" dirty="0" smtClean="0"/>
              <a:t>Budget kan lager</a:t>
            </a:r>
            <a:endParaRPr lang="nl-NL" sz="1800" dirty="0"/>
          </a:p>
          <a:p>
            <a:pPr>
              <a:lnSpc>
                <a:spcPct val="80000"/>
              </a:lnSpc>
            </a:pPr>
            <a:r>
              <a:rPr lang="nl-NL" sz="2800" dirty="0"/>
              <a:t>Structureel werk aan de toekomst</a:t>
            </a:r>
          </a:p>
          <a:p>
            <a:pPr lvl="1">
              <a:lnSpc>
                <a:spcPct val="80000"/>
              </a:lnSpc>
            </a:pPr>
            <a:r>
              <a:rPr lang="nl-NL" sz="1800" dirty="0"/>
              <a:t>Onderzoek </a:t>
            </a:r>
            <a:r>
              <a:rPr lang="nl-NL" sz="1800" dirty="0" smtClean="0"/>
              <a:t>eenzaamheid bij </a:t>
            </a:r>
            <a:r>
              <a:rPr lang="nl-NL" sz="1800" dirty="0"/>
              <a:t>ouderen</a:t>
            </a:r>
          </a:p>
          <a:p>
            <a:pPr lvl="1">
              <a:lnSpc>
                <a:spcPct val="80000"/>
              </a:lnSpc>
            </a:pPr>
            <a:r>
              <a:rPr lang="nl-NL" sz="1800" dirty="0"/>
              <a:t>Samenwerking in én buiten het </a:t>
            </a:r>
            <a:r>
              <a:rPr lang="nl-NL" sz="1800" dirty="0" smtClean="0"/>
              <a:t>dorp</a:t>
            </a:r>
          </a:p>
          <a:p>
            <a:pPr lvl="1">
              <a:lnSpc>
                <a:spcPct val="80000"/>
              </a:lnSpc>
            </a:pPr>
            <a:r>
              <a:rPr lang="nl-NL" sz="1800" dirty="0" smtClean="0"/>
              <a:t>Basis van dorpszorg</a:t>
            </a:r>
            <a:endParaRPr lang="nl-NL" sz="1800" dirty="0"/>
          </a:p>
          <a:p>
            <a:pPr lvl="1">
              <a:lnSpc>
                <a:spcPct val="80000"/>
              </a:lnSpc>
              <a:buNone/>
            </a:pPr>
            <a:endParaRPr lang="nl-NL" sz="3200" b="1" dirty="0"/>
          </a:p>
          <a:p>
            <a:pPr lvl="1">
              <a:lnSpc>
                <a:spcPct val="80000"/>
              </a:lnSpc>
            </a:pPr>
            <a:endParaRPr lang="nl-NL" sz="1800" dirty="0"/>
          </a:p>
        </p:txBody>
      </p:sp>
      <p:pic>
        <p:nvPicPr>
          <p:cNvPr id="3074" name="Picture 2" descr="C:\Users\Piet\Pictures\Documents\WWZ\Dagvoorziening\stichting BWIK\SDC1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1" y="2071678"/>
            <a:ext cx="3047989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002060"/>
                </a:solidFill>
              </a:rPr>
              <a:t>Andere activiteiten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/>
          <a:lstStyle/>
          <a:p>
            <a:r>
              <a:rPr lang="nl-NL" sz="2400" b="1" dirty="0" smtClean="0"/>
              <a:t>Dorpsvervoer GBK</a:t>
            </a:r>
          </a:p>
          <a:p>
            <a:r>
              <a:rPr lang="nl-NL" sz="2400" b="1" dirty="0" smtClean="0"/>
              <a:t>Open eettafel Koningslust</a:t>
            </a:r>
          </a:p>
          <a:p>
            <a:r>
              <a:rPr lang="nl-NL" sz="2400" b="1" dirty="0" smtClean="0"/>
              <a:t>De Beste Kamer</a:t>
            </a:r>
          </a:p>
          <a:p>
            <a:r>
              <a:rPr lang="nl-NL" sz="2400" b="1" dirty="0" smtClean="0"/>
              <a:t>Uitleen hulpmiddelen (gestart, uitberieing)</a:t>
            </a:r>
          </a:p>
          <a:p>
            <a:r>
              <a:rPr lang="nl-NL" sz="2400" b="1" dirty="0" smtClean="0"/>
              <a:t>Onderzoek eenzaamheid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Was service Daelzicht inleverpunt</a:t>
            </a:r>
          </a:p>
          <a:p>
            <a:r>
              <a:rPr lang="nl-NL" sz="2400" b="1" dirty="0" smtClean="0"/>
              <a:t>Aansluiting 1</a:t>
            </a:r>
            <a:r>
              <a:rPr lang="nl-NL" sz="2400" b="1" baseline="30000" dirty="0" smtClean="0"/>
              <a:t>ste</a:t>
            </a:r>
            <a:r>
              <a:rPr lang="nl-NL" sz="2400" b="1" dirty="0" smtClean="0"/>
              <a:t> lijns zorg (pilot)</a:t>
            </a:r>
          </a:p>
          <a:p>
            <a:r>
              <a:rPr lang="nl-NL" sz="2400" b="1" dirty="0" smtClean="0"/>
              <a:t>FF Sparruh (start binnenkort, aansluiting P&amp;M)</a:t>
            </a:r>
          </a:p>
          <a:p>
            <a:r>
              <a:rPr lang="nl-NL" sz="2400" b="1" dirty="0" smtClean="0"/>
              <a:t>Huishoudelijke zorg (pilot starten)</a:t>
            </a:r>
          </a:p>
          <a:p>
            <a:r>
              <a:rPr lang="nl-NL" sz="2400" b="1" dirty="0" smtClean="0"/>
              <a:t>“Helpdesk” voor inwoners</a:t>
            </a:r>
          </a:p>
          <a:p>
            <a:r>
              <a:rPr lang="nl-NL" sz="2400" b="1" dirty="0" smtClean="0"/>
              <a:t>Contactpunt Schakelplein</a:t>
            </a:r>
          </a:p>
          <a:p>
            <a:pPr>
              <a:buNone/>
            </a:pPr>
            <a:endParaRPr lang="nl-NL" sz="2400" dirty="0" smtClean="0"/>
          </a:p>
          <a:p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245225"/>
            <a:ext cx="514400" cy="476250"/>
          </a:xfrm>
          <a:prstGeom prst="rect">
            <a:avLst/>
          </a:prstGeom>
        </p:spPr>
        <p:txBody>
          <a:bodyPr/>
          <a:lstStyle/>
          <a:p>
            <a:fld id="{9F8C6352-6878-4B6F-8728-2399FC17BB73}" type="slidenum">
              <a:rPr lang="nl-NL" sz="1200" b="0" smtClean="0"/>
              <a:pPr/>
              <a:t>11</a:t>
            </a:fld>
            <a:endParaRPr lang="nl-NL" sz="12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5918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Inbedding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1"/>
          </a:xfrm>
        </p:spPr>
        <p:txBody>
          <a:bodyPr/>
          <a:lstStyle/>
          <a:p>
            <a:r>
              <a:rPr lang="nl-NL" dirty="0" smtClean="0"/>
              <a:t>Het dorp</a:t>
            </a:r>
          </a:p>
          <a:p>
            <a:pPr lvl="1"/>
            <a:r>
              <a:rPr lang="nl-NL" dirty="0" smtClean="0"/>
              <a:t>Proces vanaf 1996</a:t>
            </a:r>
          </a:p>
          <a:p>
            <a:pPr lvl="1"/>
            <a:r>
              <a:rPr lang="nl-NL" dirty="0" smtClean="0"/>
              <a:t>Eigen verantwoordelijkheid wordt genomen</a:t>
            </a:r>
          </a:p>
          <a:p>
            <a:pPr lvl="1"/>
            <a:r>
              <a:rPr lang="nl-NL" dirty="0" smtClean="0"/>
              <a:t>Gemeenschapsontwikkeling</a:t>
            </a:r>
          </a:p>
          <a:p>
            <a:pPr lvl="1"/>
            <a:r>
              <a:rPr lang="nl-NL" dirty="0" smtClean="0"/>
              <a:t>Andere kwaliteiten komen naar boven</a:t>
            </a:r>
          </a:p>
          <a:p>
            <a:pPr lvl="1"/>
            <a:r>
              <a:rPr lang="nl-NL" dirty="0" smtClean="0"/>
              <a:t>Begeleiding, geen zorg</a:t>
            </a:r>
          </a:p>
          <a:p>
            <a:pPr lvl="1"/>
            <a:r>
              <a:rPr lang="nl-NL" dirty="0" smtClean="0"/>
              <a:t>Signaalfunctie, ogen en oren</a:t>
            </a:r>
          </a:p>
          <a:p>
            <a:r>
              <a:rPr lang="nl-NL" dirty="0" smtClean="0"/>
              <a:t>“Gemeente”</a:t>
            </a:r>
          </a:p>
          <a:p>
            <a:pPr lvl="1"/>
            <a:r>
              <a:rPr lang="nl-NL" dirty="0" smtClean="0"/>
              <a:t>Structuur t.a.v. de 3D’s, hulp, in gesprek blijven</a:t>
            </a:r>
          </a:p>
          <a:p>
            <a:pPr lvl="1"/>
            <a:r>
              <a:rPr lang="nl-NL" dirty="0" smtClean="0"/>
              <a:t>Aansluiting 1</a:t>
            </a:r>
            <a:r>
              <a:rPr lang="nl-NL" baseline="30000" dirty="0" smtClean="0"/>
              <a:t>ste</a:t>
            </a:r>
            <a:r>
              <a:rPr lang="nl-NL" dirty="0" smtClean="0"/>
              <a:t> lijns zorg, vast team</a:t>
            </a:r>
          </a:p>
          <a:p>
            <a:pPr lvl="2"/>
            <a:r>
              <a:rPr lang="nl-NL" dirty="0" smtClean="0"/>
              <a:t>Wijkteam: huisartsen, practijkondersteuners, wijkzuster, etc.</a:t>
            </a:r>
          </a:p>
          <a:p>
            <a:pPr lvl="1"/>
            <a:r>
              <a:rPr lang="nl-NL" dirty="0" smtClean="0"/>
              <a:t>Verantwoordlijkheid, aansprakelijkheid</a:t>
            </a:r>
          </a:p>
          <a:p>
            <a:pPr lvl="1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10E58-F289-43C8-8BAE-2A97C48CB62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3CE80A89-BA2C-4422-8867-68CE63AE717D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13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5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32CDC9DC-E3D5-4EE0-8A2A-9871E60715C3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13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4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CACACCEF-C8B2-452F-A149-9E4E3C579A45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13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10445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6994525" cy="708025"/>
          </a:xfrm>
        </p:spPr>
        <p:txBody>
          <a:bodyPr/>
          <a:lstStyle/>
          <a:p>
            <a:r>
              <a:rPr lang="en-GB" sz="4600" b="1" dirty="0" err="1" smtClean="0">
                <a:solidFill>
                  <a:srgbClr val="002060"/>
                </a:solidFill>
              </a:rPr>
              <a:t>Succesfactor</a:t>
            </a:r>
            <a:r>
              <a:rPr lang="en-GB" sz="4600" b="1" dirty="0" smtClean="0">
                <a:solidFill>
                  <a:srgbClr val="002060"/>
                </a:solidFill>
              </a:rPr>
              <a:t> </a:t>
            </a:r>
            <a:r>
              <a:rPr lang="en-GB" sz="4600" b="1" dirty="0" err="1" smtClean="0">
                <a:solidFill>
                  <a:srgbClr val="002060"/>
                </a:solidFill>
              </a:rPr>
              <a:t>Gemeente</a:t>
            </a:r>
            <a:r>
              <a:rPr lang="en-GB" sz="4600" b="1" dirty="0" smtClean="0">
                <a:solidFill>
                  <a:srgbClr val="002060"/>
                </a:solidFill>
              </a:rPr>
              <a:t> </a:t>
            </a:r>
            <a:r>
              <a:rPr lang="en-GB" sz="4600" b="1" dirty="0" err="1" smtClean="0">
                <a:solidFill>
                  <a:srgbClr val="002060"/>
                </a:solidFill>
              </a:rPr>
              <a:t>Kantelen</a:t>
            </a:r>
            <a:r>
              <a:rPr lang="en-GB" sz="4600" b="1" dirty="0" smtClean="0">
                <a:solidFill>
                  <a:srgbClr val="002060"/>
                </a:solidFill>
              </a:rPr>
              <a:t> van de </a:t>
            </a:r>
            <a:r>
              <a:rPr lang="en-GB" sz="4600" b="1" dirty="0" err="1" smtClean="0">
                <a:solidFill>
                  <a:srgbClr val="002060"/>
                </a:solidFill>
              </a:rPr>
              <a:t>overheid</a:t>
            </a:r>
            <a:endParaRPr lang="en-GB" sz="4600" b="1" dirty="0" smtClean="0">
              <a:solidFill>
                <a:srgbClr val="002060"/>
              </a:solidFill>
            </a:endParaRPr>
          </a:p>
        </p:txBody>
      </p:sp>
      <p:sp>
        <p:nvSpPr>
          <p:cNvPr id="10445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r>
              <a:rPr lang="en-GB" sz="2400" b="1" dirty="0" smtClean="0"/>
              <a:t>Van: </a:t>
            </a:r>
          </a:p>
          <a:p>
            <a:pPr lvl="1"/>
            <a:r>
              <a:rPr lang="en-GB" b="1" dirty="0" err="1" smtClean="0"/>
              <a:t>een</a:t>
            </a:r>
            <a:r>
              <a:rPr lang="en-GB" b="1" dirty="0" smtClean="0"/>
              <a:t> </a:t>
            </a:r>
            <a:r>
              <a:rPr lang="en-GB" b="1" dirty="0" err="1" smtClean="0"/>
              <a:t>overheid</a:t>
            </a:r>
            <a:r>
              <a:rPr lang="en-GB" b="1" dirty="0" smtClean="0"/>
              <a:t> die de </a:t>
            </a:r>
            <a:r>
              <a:rPr lang="en-GB" b="1" dirty="0" err="1" smtClean="0"/>
              <a:t>problemen</a:t>
            </a:r>
            <a:r>
              <a:rPr lang="en-GB" b="1" dirty="0" smtClean="0"/>
              <a:t> van burgers </a:t>
            </a:r>
            <a:r>
              <a:rPr lang="en-GB" b="1" dirty="0" err="1" smtClean="0"/>
              <a:t>oplost</a:t>
            </a:r>
            <a:endParaRPr lang="en-GB" b="1" dirty="0" smtClean="0"/>
          </a:p>
          <a:p>
            <a:r>
              <a:rPr lang="en-GB" sz="2400" b="1" dirty="0" err="1" smtClean="0"/>
              <a:t>Naar</a:t>
            </a:r>
            <a:r>
              <a:rPr lang="en-GB" sz="2400" b="1" dirty="0" smtClean="0"/>
              <a:t>:</a:t>
            </a:r>
          </a:p>
          <a:p>
            <a:pPr lvl="1"/>
            <a:r>
              <a:rPr lang="en-GB" b="1" dirty="0" err="1" smtClean="0"/>
              <a:t>een</a:t>
            </a:r>
            <a:r>
              <a:rPr lang="en-GB" b="1" dirty="0" smtClean="0"/>
              <a:t> </a:t>
            </a:r>
            <a:r>
              <a:rPr lang="en-GB" b="1" dirty="0" err="1" smtClean="0"/>
              <a:t>overheid</a:t>
            </a:r>
            <a:r>
              <a:rPr lang="en-GB" b="1" dirty="0" smtClean="0"/>
              <a:t> die burgers </a:t>
            </a:r>
            <a:r>
              <a:rPr lang="en-GB" b="1" dirty="0" err="1" smtClean="0"/>
              <a:t>ondersteunt</a:t>
            </a:r>
            <a:r>
              <a:rPr lang="en-GB" b="1" dirty="0" smtClean="0"/>
              <a:t> in het </a:t>
            </a:r>
            <a:r>
              <a:rPr lang="en-GB" b="1" dirty="0" err="1" smtClean="0"/>
              <a:t>oplossen</a:t>
            </a:r>
            <a:r>
              <a:rPr lang="en-GB" b="1" dirty="0" smtClean="0"/>
              <a:t> van </a:t>
            </a:r>
            <a:r>
              <a:rPr lang="nl-NL" b="1" dirty="0" smtClean="0"/>
              <a:t>problemen</a:t>
            </a:r>
          </a:p>
          <a:p>
            <a:pPr lvl="1"/>
            <a:endParaRPr lang="en-GB" b="1" dirty="0" smtClean="0"/>
          </a:p>
          <a:p>
            <a:r>
              <a:rPr lang="en-GB" sz="2400" b="1" dirty="0" smtClean="0"/>
              <a:t>Van</a:t>
            </a:r>
          </a:p>
          <a:p>
            <a:pPr lvl="1"/>
            <a:r>
              <a:rPr lang="en-GB" b="1" dirty="0" err="1" smtClean="0"/>
              <a:t>een</a:t>
            </a:r>
            <a:r>
              <a:rPr lang="en-GB" b="1" dirty="0" smtClean="0"/>
              <a:t> </a:t>
            </a:r>
            <a:r>
              <a:rPr lang="en-GB" b="1" dirty="0" err="1" smtClean="0"/>
              <a:t>assertieve</a:t>
            </a:r>
            <a:r>
              <a:rPr lang="en-GB" b="1" dirty="0" smtClean="0"/>
              <a:t>, op de </a:t>
            </a:r>
            <a:r>
              <a:rPr lang="en-GB" b="1" dirty="0" err="1" smtClean="0"/>
              <a:t>voorgrond</a:t>
            </a:r>
            <a:r>
              <a:rPr lang="en-GB" b="1" dirty="0" smtClean="0"/>
              <a:t> </a:t>
            </a:r>
            <a:r>
              <a:rPr lang="en-GB" b="1" dirty="0" err="1" smtClean="0"/>
              <a:t>tredende</a:t>
            </a:r>
            <a:r>
              <a:rPr lang="en-GB" b="1" dirty="0" smtClean="0"/>
              <a:t> </a:t>
            </a:r>
            <a:r>
              <a:rPr lang="en-GB" b="1" dirty="0" err="1" smtClean="0"/>
              <a:t>overheid</a:t>
            </a:r>
            <a:endParaRPr lang="en-GB" b="1" dirty="0" smtClean="0"/>
          </a:p>
          <a:p>
            <a:r>
              <a:rPr lang="en-GB" sz="2400" b="1" dirty="0" err="1" smtClean="0"/>
              <a:t>Naar</a:t>
            </a:r>
            <a:r>
              <a:rPr lang="en-GB" sz="2400" b="1" dirty="0" smtClean="0"/>
              <a:t>:</a:t>
            </a:r>
          </a:p>
          <a:p>
            <a:pPr lvl="1"/>
            <a:r>
              <a:rPr lang="en-GB" b="1" dirty="0" err="1" smtClean="0"/>
              <a:t>een</a:t>
            </a:r>
            <a:r>
              <a:rPr lang="en-GB" b="1" dirty="0" smtClean="0"/>
              <a:t> </a:t>
            </a:r>
            <a:r>
              <a:rPr lang="en-GB" b="1" dirty="0" err="1" smtClean="0"/>
              <a:t>ingetogen</a:t>
            </a:r>
            <a:r>
              <a:rPr lang="en-GB" b="1" dirty="0" smtClean="0"/>
              <a:t> en </a:t>
            </a:r>
            <a:r>
              <a:rPr lang="en-GB" b="1" dirty="0" err="1" smtClean="0"/>
              <a:t>behulpzame</a:t>
            </a:r>
            <a:r>
              <a:rPr lang="en-GB" b="1" dirty="0" smtClean="0"/>
              <a:t> </a:t>
            </a:r>
            <a:r>
              <a:rPr lang="en-GB" b="1" dirty="0" err="1" smtClean="0"/>
              <a:t>overheid</a:t>
            </a:r>
            <a:endParaRPr lang="en-GB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A61ABA-E4EB-4725-9175-740549DE6F82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11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DB53DC05-704C-4B1E-B089-F18BF3387608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12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FB609D11-9EEA-4564-8EE1-E6F3029EF198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2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7772400" cy="571504"/>
          </a:xfrm>
        </p:spPr>
        <p:txBody>
          <a:bodyPr/>
          <a:lstStyle/>
          <a:p>
            <a:r>
              <a:rPr lang="nl-NL" sz="3300" b="1" dirty="0" smtClean="0">
                <a:solidFill>
                  <a:srgbClr val="0070C0"/>
                </a:solidFill>
              </a:rPr>
              <a:t>Karakterschets Koningslust</a:t>
            </a:r>
          </a:p>
        </p:txBody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1143000" y="914400"/>
            <a:ext cx="7772400" cy="5257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nl-NL" b="1" dirty="0" smtClean="0">
                <a:solidFill>
                  <a:srgbClr val="008000"/>
                </a:solidFill>
                <a:cs typeface="Arial" charset="0"/>
              </a:rPr>
              <a:t>  </a:t>
            </a:r>
          </a:p>
          <a:p>
            <a:pPr>
              <a:buFont typeface="Wingdings 2" pitchFamily="18" charset="2"/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18438" name="Picture 4" descr="basis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12875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kerk vanaf broekstra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066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logo_daelzic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652963"/>
            <a:ext cx="22098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 descr="tn_Kleine%20v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997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6553200" y="1052513"/>
            <a:ext cx="25908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nl-NL" sz="2400" dirty="0">
                <a:latin typeface="Arial" charset="0"/>
              </a:rPr>
              <a:t>1250 inwoners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nl-NL" sz="2400" dirty="0">
                <a:latin typeface="Arial" charset="0"/>
              </a:rPr>
              <a:t>25 verenigingen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nl-NL" sz="2400" dirty="0">
                <a:latin typeface="Arial" charset="0"/>
              </a:rPr>
              <a:t>15 werkgroepen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nl-NL" sz="2400" dirty="0">
                <a:latin typeface="Arial" charset="0"/>
              </a:rPr>
              <a:t>450 vrijwilligers</a:t>
            </a:r>
          </a:p>
        </p:txBody>
      </p:sp>
      <p:pic>
        <p:nvPicPr>
          <p:cNvPr id="18443" name="Picture 10" descr="DSC_0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716338"/>
            <a:ext cx="3448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57D966-4B90-421F-861C-94E85160D1F8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E0834F8E-FB6B-4F1E-8F32-DC0B97B615CF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3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6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DE6F06BB-377B-4E9E-B27A-C2504078C38C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3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1042988" y="2997200"/>
            <a:ext cx="7772400" cy="3009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nl-NL" sz="2800" b="1" smtClean="0">
                <a:solidFill>
                  <a:srgbClr val="FF0000"/>
                </a:solidFill>
                <a:cs typeface="Times New Roman" pitchFamily="18" charset="0"/>
              </a:rPr>
              <a:t>Visie:</a:t>
            </a:r>
          </a:p>
          <a:p>
            <a:pPr>
              <a:buFont typeface="Wingdings 2" pitchFamily="18" charset="2"/>
              <a:buNone/>
            </a:pPr>
            <a:r>
              <a:rPr lang="nl-NL" sz="1800" b="1" smtClean="0">
                <a:solidFill>
                  <a:srgbClr val="FF0000"/>
                </a:solidFill>
                <a:cs typeface="Times New Roman" pitchFamily="18" charset="0"/>
              </a:rPr>
              <a:t>	Leefbaarheid is een verantwoordelijkheid van de inwoners</a:t>
            </a:r>
            <a:endParaRPr lang="nl-NL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nl-NL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nl-NL" sz="2400" b="1" smtClean="0">
                <a:solidFill>
                  <a:srgbClr val="FF0000"/>
                </a:solidFill>
                <a:cs typeface="Times New Roman" pitchFamily="18" charset="0"/>
              </a:rPr>
              <a:t>Doel:</a:t>
            </a:r>
            <a:endParaRPr lang="nl-NL" sz="240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nl-NL" sz="1800" b="1" smtClean="0">
                <a:solidFill>
                  <a:srgbClr val="FF0000"/>
                </a:solidFill>
                <a:cs typeface="Times New Roman" pitchFamily="18" charset="0"/>
              </a:rPr>
              <a:t>	Het in stand houden en verbeteren van de leefbaarheid in Koningslust en van het welzijn van de inwoners van Koningslust.</a:t>
            </a:r>
            <a:endParaRPr lang="nl-NL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nl-NL" sz="180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485" name="Picture 9" descr="C:\Users\Frank\Documents\DOLPHIN_DESIGN\Opdrachten\Dorpsoverleg huisstijl\Logo\3_eind\logo3.png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404813"/>
            <a:ext cx="4676775" cy="1143000"/>
          </a:xfrm>
        </p:spPr>
      </p:pic>
      <p:pic>
        <p:nvPicPr>
          <p:cNvPr id="20486" name="Picture 5" descr="week 42 001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196975"/>
            <a:ext cx="286226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nl-NL" sz="4000" b="1" dirty="0" smtClean="0">
                <a:solidFill>
                  <a:srgbClr val="0033CC"/>
                </a:solidFill>
              </a:rPr>
              <a:t>Leefbaarheid discussies 1996-2014</a:t>
            </a:r>
            <a:endParaRPr lang="nl-NL" sz="40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15880"/>
          </a:xfrm>
        </p:spPr>
        <p:txBody>
          <a:bodyPr/>
          <a:lstStyle/>
          <a:p>
            <a:r>
              <a:rPr lang="nl-NL" sz="2000" b="1" dirty="0" smtClean="0"/>
              <a:t>Discussies en visies</a:t>
            </a:r>
          </a:p>
          <a:p>
            <a:pPr lvl="1"/>
            <a:r>
              <a:rPr lang="nl-NL" sz="2000" dirty="0" smtClean="0"/>
              <a:t>1996 Structureren van werk aan leefbaarheid</a:t>
            </a:r>
          </a:p>
          <a:p>
            <a:pPr lvl="1"/>
            <a:r>
              <a:rPr lang="nl-NL" sz="2000" dirty="0" smtClean="0"/>
              <a:t>1998 Achterhaalde ontwikkelingen in agrarische sector</a:t>
            </a:r>
          </a:p>
          <a:p>
            <a:pPr lvl="1"/>
            <a:r>
              <a:rPr lang="nl-NL" sz="2000" dirty="0" smtClean="0"/>
              <a:t>2001 Visie: leefbaarheid is van de inwoners 	</a:t>
            </a:r>
          </a:p>
          <a:p>
            <a:pPr lvl="1"/>
            <a:r>
              <a:rPr lang="nl-NL" sz="2000" dirty="0" smtClean="0"/>
              <a:t>2007 Herijking: Rolmaat</a:t>
            </a:r>
          </a:p>
          <a:p>
            <a:pPr lvl="1">
              <a:buNone/>
            </a:pPr>
            <a:endParaRPr lang="nl-NL" sz="2000" dirty="0" smtClean="0"/>
          </a:p>
          <a:p>
            <a:r>
              <a:rPr lang="nl-NL" sz="2200" b="1" dirty="0" smtClean="0"/>
              <a:t>37 projecten</a:t>
            </a:r>
          </a:p>
          <a:p>
            <a:pPr lvl="1"/>
            <a:r>
              <a:rPr lang="nl-NL" sz="2000" dirty="0" smtClean="0"/>
              <a:t>Herinrichting</a:t>
            </a:r>
          </a:p>
          <a:p>
            <a:pPr lvl="1"/>
            <a:r>
              <a:rPr lang="nl-NL" sz="2000" dirty="0" smtClean="0"/>
              <a:t>Gemeenschapshuis</a:t>
            </a:r>
          </a:p>
          <a:p>
            <a:pPr lvl="1"/>
            <a:r>
              <a:rPr lang="nl-NL" sz="2000" dirty="0" smtClean="0"/>
              <a:t>Basisschool</a:t>
            </a:r>
          </a:p>
          <a:p>
            <a:pPr lvl="1"/>
            <a:r>
              <a:rPr lang="nl-NL" sz="2000" dirty="0" smtClean="0"/>
              <a:t>Wonen Welzijn en Zorg</a:t>
            </a:r>
          </a:p>
          <a:p>
            <a:pPr lvl="1"/>
            <a:r>
              <a:rPr lang="nl-NL" sz="2000" dirty="0" smtClean="0"/>
              <a:t>En nog 33 andere: allemaal uitgevoerd</a:t>
            </a:r>
          </a:p>
          <a:p>
            <a:endParaRPr lang="nl-NL" sz="2200" b="1" dirty="0" smtClean="0"/>
          </a:p>
          <a:p>
            <a:r>
              <a:rPr lang="nl-NL" sz="2200" b="1" dirty="0" smtClean="0"/>
              <a:t>2013 / 2014 Leefbaarheid en burgerschap</a:t>
            </a:r>
          </a:p>
          <a:p>
            <a:pPr lvl="1"/>
            <a:r>
              <a:rPr lang="nl-NL" sz="2000" b="1" dirty="0" smtClean="0"/>
              <a:t>Discussie over 5 kernpunten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10E58-F289-43C8-8BAE-2A97C48CB62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1" descr="C:\Users\Piet\Pictures\Documents\Dorpsoverleg\Leefbaarheiddiscussie 2013\Discussies\WP_000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595" y="2204864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1596D7-9511-429F-B884-DA01D983AEC8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903F3CEE-E53A-43D3-919C-15D07675A309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5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4" name="Tijdelijke aanduiding voor dianumm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590164AA-28CB-48C0-9ECF-A0C732E5D9C9}" type="slidenum">
              <a:rPr lang="en-GB" sz="1200" b="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5</a:t>
            </a:fld>
            <a:endParaRPr lang="en-GB" sz="1200" b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90116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36588"/>
          </a:xfrm>
        </p:spPr>
        <p:txBody>
          <a:bodyPr/>
          <a:lstStyle/>
          <a:p>
            <a:r>
              <a:rPr lang="nl-NL" sz="4600" b="1" smtClean="0">
                <a:solidFill>
                  <a:srgbClr val="0033CC"/>
                </a:solidFill>
              </a:rPr>
              <a:t>Grote veranderingen op komst</a:t>
            </a:r>
          </a:p>
        </p:txBody>
      </p:sp>
      <p:sp>
        <p:nvSpPr>
          <p:cNvPr id="90117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39908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nl-NL" sz="2000" b="1" dirty="0" smtClean="0"/>
              <a:t>Vergrijzing</a:t>
            </a:r>
            <a:endParaRPr lang="nl-NL" sz="2000" dirty="0" smtClean="0"/>
          </a:p>
          <a:p>
            <a:pPr lvl="1">
              <a:lnSpc>
                <a:spcPct val="80000"/>
              </a:lnSpc>
            </a:pPr>
            <a:r>
              <a:rPr lang="nl-NL" sz="1600" dirty="0" smtClean="0"/>
              <a:t>Over 10 jaar hebben we 2,5 maal zoveel inwoners van 65+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De leeftijd van de gemiddelde inwoner gaat flink omhoog</a:t>
            </a:r>
          </a:p>
          <a:p>
            <a:pPr lvl="2">
              <a:lnSpc>
                <a:spcPct val="80000"/>
              </a:lnSpc>
            </a:pPr>
            <a:r>
              <a:rPr lang="nl-NL" sz="1600" dirty="0" smtClean="0"/>
              <a:t>Er zijn daarvoor extra en betaalbare voorzieningen voor ouderen nodig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Er ontstaan andere behoeftes van invulling van vrije tijd</a:t>
            </a:r>
          </a:p>
          <a:p>
            <a:pPr>
              <a:lnSpc>
                <a:spcPct val="80000"/>
              </a:lnSpc>
              <a:buNone/>
            </a:pPr>
            <a:r>
              <a:rPr lang="nl-NL" sz="2000" b="1" dirty="0" smtClean="0"/>
              <a:t>Ontgroening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Het aantal jongeren neemt sterk af  </a:t>
            </a:r>
            <a:endParaRPr lang="en-AU" sz="1600" b="1" dirty="0" smtClean="0"/>
          </a:p>
          <a:p>
            <a:pPr lvl="1">
              <a:lnSpc>
                <a:spcPct val="80000"/>
              </a:lnSpc>
            </a:pPr>
            <a:r>
              <a:rPr lang="en-AU" sz="1600" dirty="0" smtClean="0"/>
              <a:t>Minder </a:t>
            </a:r>
            <a:r>
              <a:rPr lang="en-AU" sz="1600" dirty="0" err="1" smtClean="0"/>
              <a:t>leerlingen</a:t>
            </a:r>
            <a:r>
              <a:rPr lang="en-AU" sz="1600" dirty="0" smtClean="0"/>
              <a:t> op de basis school</a:t>
            </a:r>
          </a:p>
          <a:p>
            <a:pPr lvl="2">
              <a:lnSpc>
                <a:spcPct val="80000"/>
              </a:lnSpc>
            </a:pPr>
            <a:r>
              <a:rPr lang="en-AU" sz="1600" dirty="0" err="1" smtClean="0"/>
              <a:t>Onderwijs</a:t>
            </a:r>
            <a:r>
              <a:rPr lang="en-AU" sz="1600" dirty="0" smtClean="0"/>
              <a:t> en </a:t>
            </a:r>
            <a:r>
              <a:rPr lang="en-AU" sz="1600" dirty="0" err="1" smtClean="0"/>
              <a:t>gebouw</a:t>
            </a:r>
            <a:endParaRPr lang="nl-NL" sz="1600" dirty="0" smtClean="0"/>
          </a:p>
          <a:p>
            <a:pPr lvl="1">
              <a:lnSpc>
                <a:spcPct val="80000"/>
              </a:lnSpc>
            </a:pPr>
            <a:r>
              <a:rPr lang="nl-NL" sz="1600" dirty="0" smtClean="0"/>
              <a:t>Minder nieuwe leden voor verenigingen</a:t>
            </a:r>
          </a:p>
          <a:p>
            <a:pPr lvl="2">
              <a:lnSpc>
                <a:spcPct val="80000"/>
              </a:lnSpc>
            </a:pPr>
            <a:r>
              <a:rPr lang="nl-NL" sz="1600" dirty="0" smtClean="0"/>
              <a:t>Veel meer samenwerking nodig</a:t>
            </a:r>
          </a:p>
          <a:p>
            <a:pPr>
              <a:lnSpc>
                <a:spcPct val="80000"/>
              </a:lnSpc>
              <a:buNone/>
            </a:pPr>
            <a:r>
              <a:rPr lang="nl-NL" sz="2000" b="1" dirty="0" smtClean="0"/>
              <a:t>Krimp</a:t>
            </a:r>
          </a:p>
          <a:p>
            <a:pPr marL="547687" lvl="2" indent="-273050">
              <a:lnSpc>
                <a:spcPct val="80000"/>
              </a:lnSpc>
              <a:buSzPct val="95000"/>
            </a:pPr>
            <a:r>
              <a:rPr lang="nl-NL" sz="1400" dirty="0" smtClean="0"/>
              <a:t>Ontvolking buitengebied, moeilijk verkoopbare woningen</a:t>
            </a:r>
          </a:p>
          <a:p>
            <a:pPr marL="547687" lvl="2" indent="-273050">
              <a:lnSpc>
                <a:spcPct val="80000"/>
              </a:lnSpc>
              <a:buSzPct val="95000"/>
            </a:pPr>
            <a:r>
              <a:rPr lang="nl-NL" sz="1400" dirty="0" smtClean="0"/>
              <a:t>Leegstand</a:t>
            </a:r>
            <a:endParaRPr lang="nl-NL" sz="2000" b="1" dirty="0" smtClean="0"/>
          </a:p>
          <a:p>
            <a:pPr>
              <a:lnSpc>
                <a:spcPct val="80000"/>
              </a:lnSpc>
              <a:buNone/>
            </a:pPr>
            <a:r>
              <a:rPr lang="nl-NL" sz="2000" b="1" dirty="0" smtClean="0"/>
              <a:t>Eigen verantwoordelijkheid neemt fors toe</a:t>
            </a:r>
            <a:endParaRPr lang="nl-NL" sz="2000" dirty="0" smtClean="0"/>
          </a:p>
          <a:p>
            <a:pPr lvl="1">
              <a:lnSpc>
                <a:spcPct val="80000"/>
              </a:lnSpc>
            </a:pPr>
            <a:r>
              <a:rPr lang="nl-NL" sz="1600" dirty="0" smtClean="0"/>
              <a:t>Verantwoordelijkheid verschuift van de overheid naar de burger (denk bijvoorbeeld aan organiseren ouderenzorg, zorg in de buurt of door familie)</a:t>
            </a:r>
            <a:endParaRPr lang="en-AU" sz="1600" dirty="0" smtClean="0"/>
          </a:p>
          <a:p>
            <a:pPr lvl="1">
              <a:lnSpc>
                <a:spcPct val="80000"/>
              </a:lnSpc>
            </a:pPr>
            <a:r>
              <a:rPr lang="nl-NL" sz="1600" dirty="0" smtClean="0"/>
              <a:t>Er is minder geld bij de overheid / instanties om alles te doen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3 D’s</a:t>
            </a:r>
          </a:p>
          <a:p>
            <a:pPr lvl="1">
              <a:lnSpc>
                <a:spcPct val="80000"/>
              </a:lnSpc>
            </a:pPr>
            <a:endParaRPr lang="nl-NL" sz="14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nl-NL" sz="4000" b="1" dirty="0" smtClean="0">
                <a:solidFill>
                  <a:srgbClr val="0033CC"/>
                </a:solidFill>
              </a:rPr>
              <a:t>Er ligt wéér een grote uitdaging</a:t>
            </a:r>
          </a:p>
        </p:txBody>
      </p:sp>
      <p:pic>
        <p:nvPicPr>
          <p:cNvPr id="7" name="Picture 4" descr="SDC1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2276871"/>
            <a:ext cx="3203848" cy="240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23886"/>
          </a:xfrm>
        </p:spPr>
        <p:txBody>
          <a:bodyPr/>
          <a:lstStyle/>
          <a:p>
            <a:r>
              <a:rPr lang="nl-NL" b="1" dirty="0" smtClean="0">
                <a:solidFill>
                  <a:srgbClr val="0033CC"/>
                </a:solidFill>
              </a:rPr>
              <a:t>Kernpunten voor de toekomst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/>
          <a:lstStyle/>
          <a:p>
            <a:r>
              <a:rPr lang="nl-NL" b="1" dirty="0" smtClean="0"/>
              <a:t>Jeugd en talent</a:t>
            </a:r>
          </a:p>
          <a:p>
            <a:pPr lvl="1"/>
            <a:r>
              <a:rPr lang="nl-NL" sz="2000" b="1" dirty="0" smtClean="0"/>
              <a:t>Basisschool, kwaliteit, creatieve oplossingen</a:t>
            </a:r>
          </a:p>
          <a:p>
            <a:r>
              <a:rPr lang="nl-NL" b="1" dirty="0" smtClean="0"/>
              <a:t>Wonen en huisvesting</a:t>
            </a:r>
          </a:p>
          <a:p>
            <a:pPr lvl="1"/>
            <a:r>
              <a:rPr lang="nl-NL" sz="2000" b="1" dirty="0" smtClean="0"/>
              <a:t>Starters, woningen buitengebied, ouderen</a:t>
            </a:r>
          </a:p>
          <a:p>
            <a:r>
              <a:rPr lang="nl-NL" b="1" dirty="0" smtClean="0"/>
              <a:t>Verenigingen en accomodaties</a:t>
            </a:r>
          </a:p>
          <a:p>
            <a:pPr lvl="1"/>
            <a:r>
              <a:rPr lang="nl-NL" sz="2000" b="1" dirty="0" smtClean="0"/>
              <a:t>Eigen verantwoordelijkheid, samenwerking, fusie</a:t>
            </a:r>
          </a:p>
          <a:p>
            <a:r>
              <a:rPr lang="nl-NL" b="1" dirty="0" smtClean="0"/>
              <a:t>Ondernemerschap en werkgelegenheid</a:t>
            </a:r>
          </a:p>
          <a:p>
            <a:pPr lvl="1"/>
            <a:r>
              <a:rPr lang="nl-NL" sz="2000" b="1" dirty="0" smtClean="0"/>
              <a:t>Ruimte voor eigen initiatief</a:t>
            </a:r>
          </a:p>
          <a:p>
            <a:pPr lvl="1"/>
            <a:r>
              <a:rPr lang="nl-NL" sz="2000" b="1" dirty="0" smtClean="0"/>
              <a:t>Ondersteunen, niet belemmeren, wel regels</a:t>
            </a:r>
          </a:p>
          <a:p>
            <a:pPr lvl="1"/>
            <a:r>
              <a:rPr lang="nl-NL" sz="2000" b="1" dirty="0" smtClean="0"/>
              <a:t>Iedereen mag participeren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Welzijn en zorg</a:t>
            </a:r>
          </a:p>
          <a:p>
            <a:pPr lvl="1"/>
            <a:r>
              <a:rPr lang="nl-NL" sz="2000" b="1" dirty="0" smtClean="0">
                <a:solidFill>
                  <a:srgbClr val="FF0000"/>
                </a:solidFill>
              </a:rPr>
              <a:t>Ouderenzorg, vereenzaming, dagvoorziening, 1</a:t>
            </a:r>
            <a:r>
              <a:rPr lang="nl-NL" sz="2000" b="1" baseline="30000" dirty="0" smtClean="0">
                <a:solidFill>
                  <a:srgbClr val="FF0000"/>
                </a:solidFill>
              </a:rPr>
              <a:t>ste</a:t>
            </a:r>
            <a:r>
              <a:rPr lang="nl-NL" sz="2000" b="1" dirty="0" smtClean="0">
                <a:solidFill>
                  <a:srgbClr val="FF0000"/>
                </a:solidFill>
              </a:rPr>
              <a:t> lijns zorg, jeugdzorg, hulp in de huishouding, etc.</a:t>
            </a:r>
          </a:p>
          <a:p>
            <a:pPr lvl="1"/>
            <a:endParaRPr lang="nl-NL" sz="2000" b="1" dirty="0" smtClean="0"/>
          </a:p>
          <a:p>
            <a:pPr lvl="1"/>
            <a:endParaRPr lang="nl-NL" sz="2000" b="1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10E58-F289-43C8-8BAE-2A97C48CB62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14290"/>
            <a:ext cx="8229600" cy="910454"/>
          </a:xfrm>
        </p:spPr>
        <p:txBody>
          <a:bodyPr/>
          <a:lstStyle/>
          <a:p>
            <a:r>
              <a:rPr lang="nl-NL" sz="4000" b="1" dirty="0" smtClean="0">
                <a:solidFill>
                  <a:srgbClr val="0033CC"/>
                </a:solidFill>
              </a:rPr>
              <a:t>Werken aan de toekomst</a:t>
            </a:r>
            <a:br>
              <a:rPr lang="nl-NL" sz="4000" b="1" dirty="0" smtClean="0">
                <a:solidFill>
                  <a:srgbClr val="0033CC"/>
                </a:solidFill>
              </a:rPr>
            </a:br>
            <a:r>
              <a:rPr lang="nl-NL" sz="4000" b="1" dirty="0" smtClean="0">
                <a:solidFill>
                  <a:srgbClr val="0033CC"/>
                </a:solidFill>
              </a:rPr>
              <a:t>van ons dorp</a:t>
            </a:r>
            <a:endParaRPr lang="nl-NL" sz="40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4398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nl-NL" b="1" dirty="0" smtClean="0"/>
              <a:t>Werkgroep toekomst Koningstlust </a:t>
            </a:r>
            <a:r>
              <a:rPr lang="nl-NL" dirty="0" smtClean="0"/>
              <a:t>+ 13 werkgroepen</a:t>
            </a:r>
          </a:p>
          <a:p>
            <a:r>
              <a:rPr lang="nl-NL" sz="2000" dirty="0" smtClean="0"/>
              <a:t>Krimp en onderwijs</a:t>
            </a:r>
          </a:p>
          <a:p>
            <a:r>
              <a:rPr lang="nl-NL" sz="2000" dirty="0" smtClean="0"/>
              <a:t>Communicatie en promotie</a:t>
            </a:r>
          </a:p>
          <a:p>
            <a:r>
              <a:rPr lang="nl-NL" sz="2000" dirty="0" smtClean="0"/>
              <a:t>Integratie nieuwkomers</a:t>
            </a:r>
          </a:p>
          <a:p>
            <a:r>
              <a:rPr lang="nl-NL" sz="2000" dirty="0" smtClean="0"/>
              <a:t>Veiligheid en verkeer</a:t>
            </a:r>
          </a:p>
          <a:p>
            <a:r>
              <a:rPr lang="nl-NL" sz="2000" dirty="0" smtClean="0"/>
              <a:t>Inrichting en huisvesting: starters, ouderen, woningsplitsing</a:t>
            </a:r>
          </a:p>
          <a:p>
            <a:r>
              <a:rPr lang="nl-NL" sz="2000" dirty="0" smtClean="0"/>
              <a:t>Dorpstuin</a:t>
            </a:r>
          </a:p>
          <a:p>
            <a:r>
              <a:rPr lang="nl-NL" sz="2000" dirty="0" smtClean="0"/>
              <a:t>Vervoer</a:t>
            </a:r>
          </a:p>
          <a:p>
            <a:r>
              <a:rPr lang="nl-NL" sz="2800" b="1" dirty="0" smtClean="0">
                <a:solidFill>
                  <a:srgbClr val="FF0000"/>
                </a:solidFill>
              </a:rPr>
              <a:t>Welzijn en zorg, sociale coöperatie</a:t>
            </a:r>
          </a:p>
          <a:p>
            <a:r>
              <a:rPr lang="nl-NL" sz="2000" dirty="0" smtClean="0"/>
              <a:t>Ondernemersoverleg</a:t>
            </a:r>
          </a:p>
          <a:p>
            <a:r>
              <a:rPr lang="nl-NL" sz="2000" dirty="0" smtClean="0"/>
              <a:t>Toekomst en samenwerking verenigingen</a:t>
            </a:r>
          </a:p>
          <a:p>
            <a:r>
              <a:rPr lang="nl-NL" sz="2000" dirty="0" smtClean="0"/>
              <a:t>Contactgroep Daelzicht</a:t>
            </a:r>
          </a:p>
          <a:p>
            <a:r>
              <a:rPr lang="nl-NL" sz="2000" dirty="0" smtClean="0"/>
              <a:t>Contactgroep Congregatie</a:t>
            </a:r>
          </a:p>
          <a:p>
            <a:r>
              <a:rPr lang="nl-NL" sz="2000" dirty="0" smtClean="0"/>
              <a:t>Thema Jeugd</a:t>
            </a:r>
          </a:p>
          <a:p>
            <a:pPr lvl="1"/>
            <a:endParaRPr lang="nl-NL" sz="2000" dirty="0" smtClean="0"/>
          </a:p>
          <a:p>
            <a:pPr lvl="1"/>
            <a:endParaRPr lang="nl-NL" dirty="0" smtClean="0"/>
          </a:p>
          <a:p>
            <a:pPr lvl="2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10E58-F289-43C8-8BAE-2A97C48CB62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10E58-F289-43C8-8BAE-2A97C48CB62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9" descr="C:\Users\Frank\Documents\DOLPHIN_DESIGN\Opdrachten\Dorpsoverleg huisstijl\Logo\3_eind\log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3658044" cy="80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34893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28662" y="683979"/>
            <a:ext cx="34559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nl-NL" sz="4000" b="1" dirty="0">
                <a:solidFill>
                  <a:srgbClr val="002060"/>
                </a:solidFill>
              </a:rPr>
              <a:t>Stichting </a:t>
            </a:r>
            <a:endParaRPr lang="nl-NL" sz="4000" dirty="0">
              <a:solidFill>
                <a:srgbClr val="002060"/>
              </a:solidFill>
            </a:endParaRPr>
          </a:p>
          <a:p>
            <a:r>
              <a:rPr lang="nl-NL" sz="4000" b="1" dirty="0">
                <a:solidFill>
                  <a:srgbClr val="002060"/>
                </a:solidFill>
              </a:rPr>
              <a:t>Bevordering</a:t>
            </a:r>
            <a:endParaRPr lang="nl-NL" sz="4000" dirty="0">
              <a:solidFill>
                <a:srgbClr val="002060"/>
              </a:solidFill>
            </a:endParaRPr>
          </a:p>
          <a:p>
            <a:r>
              <a:rPr lang="nl-NL" sz="4000" b="1" dirty="0">
                <a:solidFill>
                  <a:srgbClr val="002060"/>
                </a:solidFill>
              </a:rPr>
              <a:t>Welzijn Inwoners</a:t>
            </a:r>
          </a:p>
          <a:p>
            <a:r>
              <a:rPr lang="nl-NL" sz="4000" b="1" dirty="0" smtClean="0">
                <a:solidFill>
                  <a:srgbClr val="002060"/>
                </a:solidFill>
              </a:rPr>
              <a:t>Koningslust</a:t>
            </a:r>
          </a:p>
          <a:p>
            <a:endParaRPr lang="nl-NL" sz="4000" b="1" dirty="0" smtClean="0">
              <a:solidFill>
                <a:schemeClr val="accent2"/>
              </a:solidFill>
            </a:endParaRPr>
          </a:p>
          <a:p>
            <a:endParaRPr lang="nl-NL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15279D7-4C47-46CE-8D39-C4685EAE60E6}" type="slidenum">
              <a:rPr lang="nl-NL"/>
              <a:pPr/>
              <a:t>9</a:t>
            </a:fld>
            <a:endParaRPr lang="nl-NL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35918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002060"/>
                </a:solidFill>
              </a:rPr>
              <a:t>Dagvoorziening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2813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2800" dirty="0" smtClean="0"/>
              <a:t>Werkgroep, Bestuur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Daelzicht, De Sprunk, KBO, Vorkmeer, Gemeente, Vrijwilliger, inwoner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Bespreekt organisatie, werkverdeling, problematiek 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Financiën</a:t>
            </a:r>
            <a:endParaRPr lang="nl-NL" sz="2800" dirty="0" smtClean="0"/>
          </a:p>
          <a:p>
            <a:pPr>
              <a:lnSpc>
                <a:spcPct val="80000"/>
              </a:lnSpc>
            </a:pPr>
            <a:r>
              <a:rPr lang="nl-NL" sz="2800" dirty="0" smtClean="0"/>
              <a:t>31 deelnemers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3 dagdelen met begeleiding door professional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1 dagdeel met begeleiding door vrijwilligers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Deelnemer én vrijwilliger Daelzicht</a:t>
            </a:r>
          </a:p>
          <a:p>
            <a:pPr>
              <a:lnSpc>
                <a:spcPct val="80000"/>
              </a:lnSpc>
            </a:pPr>
            <a:r>
              <a:rPr lang="nl-NL" sz="2800" dirty="0" smtClean="0"/>
              <a:t>18 vrijwilligers </a:t>
            </a:r>
            <a:r>
              <a:rPr lang="nl-NL" sz="1800" b="1" dirty="0" smtClean="0"/>
              <a:t>(in de doelgroep)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Begeleiding, koken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Regelen bijna alles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Opleiding</a:t>
            </a:r>
          </a:p>
          <a:p>
            <a:pPr lvl="1">
              <a:lnSpc>
                <a:spcPct val="80000"/>
              </a:lnSpc>
            </a:pPr>
            <a:r>
              <a:rPr lang="nl-NL" sz="1600" dirty="0" smtClean="0"/>
              <a:t>Vrijwilligersoverleg</a:t>
            </a:r>
            <a:endParaRPr lang="nl-NL" sz="1600" dirty="0"/>
          </a:p>
          <a:p>
            <a:pPr>
              <a:lnSpc>
                <a:spcPct val="80000"/>
              </a:lnSpc>
            </a:pPr>
            <a:r>
              <a:rPr lang="nl-NL" sz="2800" dirty="0" smtClean="0"/>
              <a:t>Activiteiten </a:t>
            </a:r>
            <a:r>
              <a:rPr lang="nl-NL" sz="2800" dirty="0"/>
              <a:t>begeleidster</a:t>
            </a:r>
          </a:p>
          <a:p>
            <a:pPr>
              <a:lnSpc>
                <a:spcPct val="80000"/>
              </a:lnSpc>
            </a:pPr>
            <a:r>
              <a:rPr lang="nl-NL" sz="2800" dirty="0" smtClean="0"/>
              <a:t>Stg Dorpsvervoer GBK</a:t>
            </a:r>
            <a:endParaRPr lang="nl-NL" sz="2800" dirty="0"/>
          </a:p>
          <a:p>
            <a:pPr>
              <a:lnSpc>
                <a:spcPct val="80000"/>
              </a:lnSpc>
            </a:pPr>
            <a:endParaRPr lang="nl-NL" sz="2800" dirty="0"/>
          </a:p>
        </p:txBody>
      </p:sp>
      <p:pic>
        <p:nvPicPr>
          <p:cNvPr id="2050" name="Picture 2" descr="C:\Users\Piet\Pictures\Documents\WWZ\Dagvoorziening\stichting BWIK\SDC1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4" y="3573016"/>
            <a:ext cx="409574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</TotalTime>
  <Words>621</Words>
  <Application>Microsoft Office PowerPoint</Application>
  <PresentationFormat>Diavoorstelling (4:3)</PresentationFormat>
  <Paragraphs>181</Paragraphs>
  <Slides>13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Stroom</vt:lpstr>
      <vt:lpstr> Welzijn en zorg</vt:lpstr>
      <vt:lpstr>Karakterschets Koningslust</vt:lpstr>
      <vt:lpstr>PowerPoint-presentatie</vt:lpstr>
      <vt:lpstr>Leefbaarheid discussies 1996-2014</vt:lpstr>
      <vt:lpstr>Grote veranderingen op komst</vt:lpstr>
      <vt:lpstr>Kernpunten voor de toekomst</vt:lpstr>
      <vt:lpstr>Werken aan de toekomst van ons dorp</vt:lpstr>
      <vt:lpstr>PowerPoint-presentatie</vt:lpstr>
      <vt:lpstr>Dagvoorziening</vt:lpstr>
      <vt:lpstr>Conclusies uit de pilot</vt:lpstr>
      <vt:lpstr>Andere activiteiten</vt:lpstr>
      <vt:lpstr>Inbedding</vt:lpstr>
      <vt:lpstr>Succesfactor Gemeente Kantelen van de overheid</vt:lpstr>
    </vt:vector>
  </TitlesOfParts>
  <Company>Océ Technologies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Dorpsraad Koningslust</dc:title>
  <dc:creator>P.A.M. Geurts</dc:creator>
  <cp:lastModifiedBy>Marjan Arenoe</cp:lastModifiedBy>
  <cp:revision>465</cp:revision>
  <cp:lastPrinted>1601-01-01T00:00:00Z</cp:lastPrinted>
  <dcterms:created xsi:type="dcterms:W3CDTF">2003-11-27T21:21:22Z</dcterms:created>
  <dcterms:modified xsi:type="dcterms:W3CDTF">2015-01-20T11:09:21Z</dcterms:modified>
</cp:coreProperties>
</file>