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25" r:id="rId2"/>
  </p:sldMasterIdLst>
  <p:notesMasterIdLst>
    <p:notesMasterId r:id="rId8"/>
  </p:notesMasterIdLst>
  <p:handoutMasterIdLst>
    <p:handoutMasterId r:id="rId9"/>
  </p:handoutMasterIdLst>
  <p:sldIdLst>
    <p:sldId id="279" r:id="rId3"/>
    <p:sldId id="281" r:id="rId4"/>
    <p:sldId id="284" r:id="rId5"/>
    <p:sldId id="286" r:id="rId6"/>
    <p:sldId id="285" r:id="rId7"/>
  </p:sldIdLst>
  <p:sldSz cx="12192000" cy="6858000"/>
  <p:notesSz cx="6742113" cy="9872663"/>
  <p:defaultTextStyle>
    <a:defPPr>
      <a:defRPr lang="nl-NL"/>
    </a:defPPr>
    <a:lvl1pPr algn="l" defTabSz="9128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1pPr>
    <a:lvl2pPr marL="455613" indent="1588" algn="l" defTabSz="9128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2pPr>
    <a:lvl3pPr marL="912813" indent="1588" algn="l" defTabSz="9128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3pPr>
    <a:lvl4pPr marL="1370013" indent="1588" algn="l" defTabSz="9128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4pPr>
    <a:lvl5pPr marL="1827213" indent="1588" algn="l" defTabSz="9128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 userDrawn="1">
          <p15:clr>
            <a:srgbClr val="A4A3A4"/>
          </p15:clr>
        </p15:guide>
        <p15:guide id="3" pos="7219">
          <p15:clr>
            <a:srgbClr val="A4A3A4"/>
          </p15:clr>
        </p15:guide>
        <p15:guide id="6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2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RIAANSEN" initials="GTM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0016"/>
    <a:srgbClr val="008542"/>
    <a:srgbClr val="002C64"/>
    <a:srgbClr val="00A9F3"/>
    <a:srgbClr val="33AADC"/>
    <a:srgbClr val="002F5F"/>
    <a:srgbClr val="3DB7E4"/>
    <a:srgbClr val="F0AB00"/>
    <a:srgbClr val="8EBA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86439"/>
  </p:normalViewPr>
  <p:slideViewPr>
    <p:cSldViewPr snapToGrid="0" snapToObjects="1" showGuides="1">
      <p:cViewPr varScale="1">
        <p:scale>
          <a:sx n="114" d="100"/>
          <a:sy n="114" d="100"/>
        </p:scale>
        <p:origin x="300" y="138"/>
      </p:cViewPr>
      <p:guideLst>
        <p:guide orient="horz" pos="2160"/>
        <p:guide pos="7219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90" d="100"/>
        <a:sy n="9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86" d="100"/>
          <a:sy n="86" d="100"/>
        </p:scale>
        <p:origin x="3144" y="108"/>
      </p:cViewPr>
      <p:guideLst>
        <p:guide orient="horz" pos="311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10-04T16:12:34.651" idx="1">
    <p:pos x="10" y="10"/>
    <p:text>Op vraag en analyse huidige beleidsregels gemeenten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3D4CAB9-543B-124D-AC85-B38EEA6DAD72}" type="datetimeFigureOut">
              <a:rPr lang="nl-NL" altLang="en-US"/>
              <a:pPr/>
              <a:t>8-10-2018</a:t>
            </a:fld>
            <a:endParaRPr lang="nl-NL" alt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E10CD581-2C6F-F24C-A6EA-AEF3E4905845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4827330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D520C45E-4B48-084A-A24B-FDF519F7717D}" type="datetimeFigureOut">
              <a:rPr lang="nl-NL" altLang="en-US"/>
              <a:pPr/>
              <a:t>8-10-2018</a:t>
            </a:fld>
            <a:endParaRPr lang="nl-NL" alt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751219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dirty="0"/>
              <a:t>Klik om de tekststijl van het model te bewerken</a:t>
            </a:r>
          </a:p>
          <a:p>
            <a:pPr lvl="1"/>
            <a:r>
              <a:rPr lang="nl-NL" noProof="0" dirty="0"/>
              <a:t>Tweede niveau</a:t>
            </a:r>
          </a:p>
          <a:p>
            <a:pPr lvl="2"/>
            <a:r>
              <a:rPr lang="nl-NL" noProof="0" dirty="0"/>
              <a:t>Derde niveau</a:t>
            </a:r>
          </a:p>
          <a:p>
            <a:pPr lvl="3"/>
            <a:r>
              <a:rPr lang="nl-NL" noProof="0" dirty="0"/>
              <a:t>Vierde niveau</a:t>
            </a:r>
          </a:p>
          <a:p>
            <a:pPr lvl="4"/>
            <a:r>
              <a:rPr lang="nl-NL" noProof="0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3399720B-A57D-9C40-A75B-79A2C5AF5111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8289933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5pPr>
    <a:lvl6pPr marL="2285795" algn="l" defTabSz="9143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53" algn="l" defTabSz="9143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13" algn="l" defTabSz="9143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71" algn="l" defTabSz="9143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28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Voor datum, voettekst,</a:t>
            </a:r>
            <a:r>
              <a:rPr lang="nl-NL" baseline="0" dirty="0"/>
              <a:t> etc. gebruik onder het menu ‘Invoegen’ de gewenste optie.</a:t>
            </a:r>
          </a:p>
          <a:p>
            <a:pPr marL="0" marR="0" indent="0" algn="l" defTabSz="9128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/>
              <a:t>Via Start, Nieuwe dia kun je kiezen uit diverse soorten dia’s om in </a:t>
            </a:r>
            <a:r>
              <a:rPr lang="nl-NL" baseline="0"/>
              <a:t>te voegen.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9720B-A57D-9C40-A75B-79A2C5AF5111}" type="slidenum">
              <a:rPr lang="nl-NL" altLang="en-US" smtClean="0"/>
              <a:pPr/>
              <a:t>1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125666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9720B-A57D-9C40-A75B-79A2C5AF5111}" type="slidenum">
              <a:rPr lang="nl-NL" altLang="en-US" smtClean="0"/>
              <a:pPr/>
              <a:t>2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757586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dirty="0"/>
              <a:t>Helft </a:t>
            </a:r>
            <a:r>
              <a:rPr lang="nl-NL" dirty="0" err="1"/>
              <a:t>mystery</a:t>
            </a:r>
            <a:r>
              <a:rPr lang="nl-NL" dirty="0"/>
              <a:t> </a:t>
            </a:r>
            <a:r>
              <a:rPr lang="nl-NL" dirty="0" err="1"/>
              <a:t>guests</a:t>
            </a:r>
            <a:r>
              <a:rPr lang="nl-NL" dirty="0"/>
              <a:t> afgewezen</a:t>
            </a:r>
          </a:p>
          <a:p>
            <a:pPr lvl="0"/>
            <a:r>
              <a:rPr lang="nl-NL" dirty="0"/>
              <a:t>Meeste afwijzingen op criterium regiobinding</a:t>
            </a:r>
          </a:p>
          <a:p>
            <a:pPr lvl="0"/>
            <a:r>
              <a:rPr lang="nl-NL" dirty="0"/>
              <a:t>Warme overdracht loopt niet altijd goed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9720B-A57D-9C40-A75B-79A2C5AF5111}" type="slidenum">
              <a:rPr lang="nl-NL" altLang="en-US" smtClean="0"/>
              <a:pPr/>
              <a:t>3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557860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9720B-A57D-9C40-A75B-79A2C5AF5111}" type="slidenum">
              <a:rPr lang="nl-NL" altLang="en-US" smtClean="0"/>
              <a:pPr/>
              <a:t>4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952111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9720B-A57D-9C40-A75B-79A2C5AF5111}" type="slidenum">
              <a:rPr lang="nl-NL" altLang="en-US" smtClean="0"/>
              <a:pPr/>
              <a:t>5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91151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1080000"/>
            <a:ext cx="10033200" cy="720000"/>
          </a:xfrm>
        </p:spPr>
        <p:txBody>
          <a:bodyPr>
            <a:noAutofit/>
          </a:bodyPr>
          <a:lstStyle>
            <a:lvl1pPr>
              <a:defRPr sz="3200">
                <a:solidFill>
                  <a:srgbClr val="00A9F3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68288" indent="-268288"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0354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 2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1080000"/>
            <a:ext cx="10033200" cy="72000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80000" y="1800000"/>
            <a:ext cx="4860000" cy="450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/>
          </p:nvPr>
        </p:nvSpPr>
        <p:spPr>
          <a:xfrm>
            <a:off x="6252000" y="1800000"/>
            <a:ext cx="4860000" cy="450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5419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it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1080000"/>
            <a:ext cx="10033200" cy="72000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0955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80000" y="1080000"/>
            <a:ext cx="10033200" cy="522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6042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2590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aflopend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9" name="Groep 1"/>
          <p:cNvGrpSpPr/>
          <p:nvPr userDrawn="1"/>
        </p:nvGrpSpPr>
        <p:grpSpPr>
          <a:xfrm>
            <a:off x="-7374" y="6415994"/>
            <a:ext cx="4949825" cy="449261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0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1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latin typeface="Arial" panose="020B0604020202020204" pitchFamily="34" charset="0"/>
                <a:ea typeface="+mn-ea"/>
              </a:endParaRPr>
            </a:p>
          </p:txBody>
        </p:sp>
      </p:grpSp>
      <p:pic>
        <p:nvPicPr>
          <p:cNvPr id="7" name="Afbeelding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0"/>
            <a:ext cx="21494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1037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: V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eren 3"/>
          <p:cNvGrpSpPr>
            <a:grpSpLocks/>
          </p:cNvGrpSpPr>
          <p:nvPr userDrawn="1"/>
        </p:nvGrpSpPr>
        <p:grpSpPr bwMode="auto">
          <a:xfrm>
            <a:off x="7356475" y="1871663"/>
            <a:ext cx="4845040" cy="4319587"/>
            <a:chOff x="7222241" y="1800000"/>
            <a:chExt cx="4844271" cy="4320000"/>
          </a:xfrm>
          <a:solidFill>
            <a:schemeClr val="tx2"/>
          </a:solidFill>
        </p:grpSpPr>
        <p:sp>
          <p:nvSpPr>
            <p:cNvPr id="5" name="Uitstel 4"/>
            <p:cNvSpPr/>
            <p:nvPr/>
          </p:nvSpPr>
          <p:spPr>
            <a:xfrm rot="10800000">
              <a:off x="7222241" y="1800000"/>
              <a:ext cx="4320490" cy="4320000"/>
            </a:xfrm>
            <a:prstGeom prst="flowChartDelay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en-US" altLang="en-US" sz="1800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hthoek 5"/>
            <p:cNvSpPr/>
            <p:nvPr/>
          </p:nvSpPr>
          <p:spPr>
            <a:xfrm>
              <a:off x="11490341" y="1800000"/>
              <a:ext cx="576171" cy="4320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en-US" altLang="en-US" sz="1800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 userDrawn="1"/>
        </p:nvSpPr>
        <p:spPr bwMode="auto">
          <a:xfrm>
            <a:off x="0" y="5238750"/>
            <a:ext cx="9702800" cy="1619250"/>
          </a:xfrm>
          <a:custGeom>
            <a:avLst/>
            <a:gdLst>
              <a:gd name="T0" fmla="*/ 2147483647 w 12672"/>
              <a:gd name="T1" fmla="*/ 1239116523 h 2116"/>
              <a:gd name="T2" fmla="*/ 0 w 12672"/>
              <a:gd name="T3" fmla="*/ 1239116523 h 2116"/>
              <a:gd name="T4" fmla="*/ 0 w 12672"/>
              <a:gd name="T5" fmla="*/ 0 h 2116"/>
              <a:gd name="T6" fmla="*/ 2147483647 w 12672"/>
              <a:gd name="T7" fmla="*/ 0 h 2116"/>
              <a:gd name="T8" fmla="*/ 2147483647 w 12672"/>
              <a:gd name="T9" fmla="*/ 1756993 h 2116"/>
              <a:gd name="T10" fmla="*/ 2147483647 w 12672"/>
              <a:gd name="T11" fmla="*/ 6441799 h 2116"/>
              <a:gd name="T12" fmla="*/ 2147483647 w 12672"/>
              <a:gd name="T13" fmla="*/ 14639826 h 2116"/>
              <a:gd name="T14" fmla="*/ 2147483647 w 12672"/>
              <a:gd name="T15" fmla="*/ 25766430 h 2116"/>
              <a:gd name="T16" fmla="*/ 2147483647 w 12672"/>
              <a:gd name="T17" fmla="*/ 39234672 h 2116"/>
              <a:gd name="T18" fmla="*/ 2147483647 w 12672"/>
              <a:gd name="T19" fmla="*/ 55631492 h 2116"/>
              <a:gd name="T20" fmla="*/ 2147483647 w 12672"/>
              <a:gd name="T21" fmla="*/ 75541533 h 2116"/>
              <a:gd name="T22" fmla="*/ 2147483647 w 12672"/>
              <a:gd name="T23" fmla="*/ 97208567 h 2116"/>
              <a:gd name="T24" fmla="*/ 2147483647 w 12672"/>
              <a:gd name="T25" fmla="*/ 121803413 h 2116"/>
              <a:gd name="T26" fmla="*/ 2147483647 w 12672"/>
              <a:gd name="T27" fmla="*/ 149326072 h 2116"/>
              <a:gd name="T28" fmla="*/ 2147483647 w 12672"/>
              <a:gd name="T29" fmla="*/ 179777308 h 2116"/>
              <a:gd name="T30" fmla="*/ 2147483647 w 12672"/>
              <a:gd name="T31" fmla="*/ 211399362 h 2116"/>
              <a:gd name="T32" fmla="*/ 2147483647 w 12672"/>
              <a:gd name="T33" fmla="*/ 245949229 h 2116"/>
              <a:gd name="T34" fmla="*/ 2147483647 w 12672"/>
              <a:gd name="T35" fmla="*/ 283427674 h 2116"/>
              <a:gd name="T36" fmla="*/ 2147483647 w 12672"/>
              <a:gd name="T37" fmla="*/ 321490762 h 2116"/>
              <a:gd name="T38" fmla="*/ 2147483647 w 12672"/>
              <a:gd name="T39" fmla="*/ 362482428 h 2116"/>
              <a:gd name="T40" fmla="*/ 2147483647 w 12672"/>
              <a:gd name="T41" fmla="*/ 406401906 h 2116"/>
              <a:gd name="T42" fmla="*/ 2147483647 w 12672"/>
              <a:gd name="T43" fmla="*/ 450907558 h 2116"/>
              <a:gd name="T44" fmla="*/ 2147483647 w 12672"/>
              <a:gd name="T45" fmla="*/ 497754848 h 2116"/>
              <a:gd name="T46" fmla="*/ 2147483647 w 12672"/>
              <a:gd name="T47" fmla="*/ 546944541 h 2116"/>
              <a:gd name="T48" fmla="*/ 2147483647 w 12672"/>
              <a:gd name="T49" fmla="*/ 596720408 h 2116"/>
              <a:gd name="T50" fmla="*/ 2147483647 w 12672"/>
              <a:gd name="T51" fmla="*/ 648837913 h 2116"/>
              <a:gd name="T52" fmla="*/ 2147483647 w 12672"/>
              <a:gd name="T53" fmla="*/ 702712412 h 2116"/>
              <a:gd name="T54" fmla="*/ 2147483647 w 12672"/>
              <a:gd name="T55" fmla="*/ 757173085 h 2116"/>
              <a:gd name="T56" fmla="*/ 2147483647 w 12672"/>
              <a:gd name="T57" fmla="*/ 813389986 h 2116"/>
              <a:gd name="T58" fmla="*/ 2147483647 w 12672"/>
              <a:gd name="T59" fmla="*/ 870777706 h 2116"/>
              <a:gd name="T60" fmla="*/ 2147483647 w 12672"/>
              <a:gd name="T61" fmla="*/ 929337775 h 2116"/>
              <a:gd name="T62" fmla="*/ 2147483647 w 12672"/>
              <a:gd name="T63" fmla="*/ 989653307 h 2116"/>
              <a:gd name="T64" fmla="*/ 2147483647 w 12672"/>
              <a:gd name="T65" fmla="*/ 1050555013 h 2116"/>
              <a:gd name="T66" fmla="*/ 2147483647 w 12672"/>
              <a:gd name="T67" fmla="*/ 1112628304 h 2116"/>
              <a:gd name="T68" fmla="*/ 2147483647 w 12672"/>
              <a:gd name="T69" fmla="*/ 1175287004 h 2116"/>
              <a:gd name="T70" fmla="*/ 2147483647 w 12672"/>
              <a:gd name="T71" fmla="*/ 1239116523 h 211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2672" h="2116">
                <a:moveTo>
                  <a:pt x="12672" y="2116"/>
                </a:moveTo>
                <a:lnTo>
                  <a:pt x="12672" y="2116"/>
                </a:lnTo>
                <a:lnTo>
                  <a:pt x="0" y="2116"/>
                </a:lnTo>
                <a:lnTo>
                  <a:pt x="0" y="0"/>
                </a:lnTo>
                <a:lnTo>
                  <a:pt x="10556" y="0"/>
                </a:lnTo>
                <a:lnTo>
                  <a:pt x="10611" y="0"/>
                </a:lnTo>
                <a:lnTo>
                  <a:pt x="10665" y="3"/>
                </a:lnTo>
                <a:lnTo>
                  <a:pt x="10720" y="6"/>
                </a:lnTo>
                <a:lnTo>
                  <a:pt x="10773" y="11"/>
                </a:lnTo>
                <a:lnTo>
                  <a:pt x="10825" y="17"/>
                </a:lnTo>
                <a:lnTo>
                  <a:pt x="10878" y="25"/>
                </a:lnTo>
                <a:lnTo>
                  <a:pt x="10931" y="33"/>
                </a:lnTo>
                <a:lnTo>
                  <a:pt x="10983" y="44"/>
                </a:lnTo>
                <a:lnTo>
                  <a:pt x="11034" y="54"/>
                </a:lnTo>
                <a:lnTo>
                  <a:pt x="11085" y="67"/>
                </a:lnTo>
                <a:lnTo>
                  <a:pt x="11135" y="81"/>
                </a:lnTo>
                <a:lnTo>
                  <a:pt x="11185" y="95"/>
                </a:lnTo>
                <a:lnTo>
                  <a:pt x="11235" y="110"/>
                </a:lnTo>
                <a:lnTo>
                  <a:pt x="11284" y="129"/>
                </a:lnTo>
                <a:lnTo>
                  <a:pt x="11333" y="146"/>
                </a:lnTo>
                <a:lnTo>
                  <a:pt x="11379" y="166"/>
                </a:lnTo>
                <a:lnTo>
                  <a:pt x="11428" y="187"/>
                </a:lnTo>
                <a:lnTo>
                  <a:pt x="11474" y="208"/>
                </a:lnTo>
                <a:lnTo>
                  <a:pt x="11519" y="232"/>
                </a:lnTo>
                <a:lnTo>
                  <a:pt x="11564" y="255"/>
                </a:lnTo>
                <a:lnTo>
                  <a:pt x="11610" y="280"/>
                </a:lnTo>
                <a:lnTo>
                  <a:pt x="11653" y="307"/>
                </a:lnTo>
                <a:lnTo>
                  <a:pt x="11697" y="333"/>
                </a:lnTo>
                <a:lnTo>
                  <a:pt x="11739" y="361"/>
                </a:lnTo>
                <a:lnTo>
                  <a:pt x="11781" y="391"/>
                </a:lnTo>
                <a:lnTo>
                  <a:pt x="11823" y="420"/>
                </a:lnTo>
                <a:lnTo>
                  <a:pt x="11863" y="451"/>
                </a:lnTo>
                <a:lnTo>
                  <a:pt x="11902" y="484"/>
                </a:lnTo>
                <a:lnTo>
                  <a:pt x="11941" y="517"/>
                </a:lnTo>
                <a:lnTo>
                  <a:pt x="11980" y="549"/>
                </a:lnTo>
                <a:lnTo>
                  <a:pt x="12016" y="585"/>
                </a:lnTo>
                <a:lnTo>
                  <a:pt x="12053" y="619"/>
                </a:lnTo>
                <a:lnTo>
                  <a:pt x="12089" y="657"/>
                </a:lnTo>
                <a:lnTo>
                  <a:pt x="12123" y="694"/>
                </a:lnTo>
                <a:lnTo>
                  <a:pt x="12157" y="731"/>
                </a:lnTo>
                <a:lnTo>
                  <a:pt x="12190" y="770"/>
                </a:lnTo>
                <a:lnTo>
                  <a:pt x="12221" y="809"/>
                </a:lnTo>
                <a:lnTo>
                  <a:pt x="12252" y="850"/>
                </a:lnTo>
                <a:lnTo>
                  <a:pt x="12282" y="892"/>
                </a:lnTo>
                <a:lnTo>
                  <a:pt x="12311" y="934"/>
                </a:lnTo>
                <a:lnTo>
                  <a:pt x="12339" y="976"/>
                </a:lnTo>
                <a:lnTo>
                  <a:pt x="12366" y="1019"/>
                </a:lnTo>
                <a:lnTo>
                  <a:pt x="12392" y="1063"/>
                </a:lnTo>
                <a:lnTo>
                  <a:pt x="12417" y="1108"/>
                </a:lnTo>
                <a:lnTo>
                  <a:pt x="12440" y="1153"/>
                </a:lnTo>
                <a:lnTo>
                  <a:pt x="12464" y="1200"/>
                </a:lnTo>
                <a:lnTo>
                  <a:pt x="12485" y="1245"/>
                </a:lnTo>
                <a:lnTo>
                  <a:pt x="12506" y="1293"/>
                </a:lnTo>
                <a:lnTo>
                  <a:pt x="12526" y="1341"/>
                </a:lnTo>
                <a:lnTo>
                  <a:pt x="12544" y="1389"/>
                </a:lnTo>
                <a:lnTo>
                  <a:pt x="12562" y="1438"/>
                </a:lnTo>
                <a:lnTo>
                  <a:pt x="12577" y="1487"/>
                </a:lnTo>
                <a:lnTo>
                  <a:pt x="12593" y="1537"/>
                </a:lnTo>
                <a:lnTo>
                  <a:pt x="12605" y="1587"/>
                </a:lnTo>
                <a:lnTo>
                  <a:pt x="12618" y="1638"/>
                </a:lnTo>
                <a:lnTo>
                  <a:pt x="12630" y="1690"/>
                </a:lnTo>
                <a:lnTo>
                  <a:pt x="12639" y="1741"/>
                </a:lnTo>
                <a:lnTo>
                  <a:pt x="12649" y="1794"/>
                </a:lnTo>
                <a:lnTo>
                  <a:pt x="12655" y="1847"/>
                </a:lnTo>
                <a:lnTo>
                  <a:pt x="12661" y="1900"/>
                </a:lnTo>
                <a:lnTo>
                  <a:pt x="12666" y="1954"/>
                </a:lnTo>
                <a:lnTo>
                  <a:pt x="12669" y="2007"/>
                </a:lnTo>
                <a:lnTo>
                  <a:pt x="12672" y="2062"/>
                </a:lnTo>
                <a:lnTo>
                  <a:pt x="12672" y="211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l-NL"/>
          </a:p>
        </p:txBody>
      </p:sp>
      <p:pic>
        <p:nvPicPr>
          <p:cNvPr id="8" name="Afbeelding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-71438"/>
            <a:ext cx="3571875" cy="203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0000" y="2160000"/>
            <a:ext cx="6120000" cy="1440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90000"/>
              </a:lnSpc>
              <a:defRPr sz="4800" b="1"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80000" y="3959940"/>
            <a:ext cx="6120000" cy="10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  <a:endParaRPr lang="en-US" dirty="0"/>
          </a:p>
        </p:txBody>
      </p:sp>
      <p:sp>
        <p:nvSpPr>
          <p:cNvPr id="9" name="Tijdelijke aanduiding voor datum 3"/>
          <p:cNvSpPr>
            <a:spLocks noGrp="1" noChangeAspect="1"/>
          </p:cNvSpPr>
          <p:nvPr>
            <p:ph type="dt" sz="half" idx="10"/>
          </p:nvPr>
        </p:nvSpPr>
        <p:spPr>
          <a:xfrm>
            <a:off x="1080000" y="6480000"/>
            <a:ext cx="4070350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eaLnBrk="0" hangingPunct="0">
              <a:defRPr sz="1000" dirty="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660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0"/>
            <a:ext cx="21494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ep 1"/>
          <p:cNvGrpSpPr/>
          <p:nvPr/>
        </p:nvGrpSpPr>
        <p:grpSpPr>
          <a:xfrm>
            <a:off x="-7374" y="6415994"/>
            <a:ext cx="4949825" cy="449261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3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2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latin typeface="Arial" panose="020B0604020202020204" pitchFamily="34" charset="0"/>
                <a:ea typeface="+mn-ea"/>
              </a:endParaRPr>
            </a:p>
          </p:txBody>
        </p:sp>
      </p:grpSp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079500" y="1079500"/>
            <a:ext cx="100330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Titelstijl van model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079500" y="1800225"/>
            <a:ext cx="100330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Klik om de tekststijl van het model te bewerken</a:t>
            </a:r>
          </a:p>
          <a:p>
            <a:pPr lvl="1"/>
            <a:r>
              <a:rPr lang="nl-NL" altLang="en-US"/>
              <a:t>Tweede niveau</a:t>
            </a:r>
          </a:p>
          <a:p>
            <a:pPr lvl="2"/>
            <a:r>
              <a:rPr lang="nl-NL" altLang="en-US"/>
              <a:t>Derde niveau</a:t>
            </a:r>
          </a:p>
          <a:p>
            <a:pPr lvl="3"/>
            <a:r>
              <a:rPr lang="nl-NL" altLang="en-US"/>
              <a:t>Vierde niveau</a:t>
            </a:r>
          </a:p>
          <a:p>
            <a:pPr lvl="4"/>
            <a:r>
              <a:rPr lang="nl-NL" altLang="en-US"/>
              <a:t>Vijfde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</p:sldLayoutIdLst>
  <p:hf sldNum="0" hdr="0"/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de-DE" sz="3200" b="1" kern="1200">
          <a:solidFill>
            <a:srgbClr val="00A9F3"/>
          </a:solidFill>
          <a:latin typeface="Arial" charset="0"/>
          <a:ea typeface="Arial" charset="0"/>
          <a:cs typeface="Arial" charset="0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cs typeface="Arial" pitchFamily="34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cs typeface="Arial" pitchFamily="34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cs typeface="Arial" pitchFamily="34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cs typeface="Arial" pitchFamily="34" charset="0"/>
        </a:defRPr>
      </a:lvl9pPr>
    </p:titleStyle>
    <p:bodyStyle>
      <a:lvl1pPr marL="268288" indent="-268288" algn="l" defTabSz="912813" rtl="0" eaLnBrk="1" fontAlgn="base" hangingPunct="1">
        <a:lnSpc>
          <a:spcPct val="90000"/>
        </a:lnSpc>
        <a:spcBef>
          <a:spcPts val="475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539750" indent="-269875" algn="l" defTabSz="912813" rtl="0" eaLnBrk="1" fontAlgn="base" hangingPunct="1">
        <a:lnSpc>
          <a:spcPct val="90000"/>
        </a:lnSpc>
        <a:spcBef>
          <a:spcPts val="438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2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809625" indent="-269875" algn="l" defTabSz="912813" rtl="0" eaLnBrk="1" fontAlgn="base" hangingPunct="1">
        <a:lnSpc>
          <a:spcPct val="90000"/>
        </a:lnSpc>
        <a:spcBef>
          <a:spcPts val="400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079500" indent="-269875" algn="l" defTabSz="912813" rtl="0" eaLnBrk="1" fontAlgn="base" hangingPunct="1">
        <a:lnSpc>
          <a:spcPct val="90000"/>
        </a:lnSpc>
        <a:spcBef>
          <a:spcPts val="363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349375" indent="-268288" algn="l" defTabSz="912813" rtl="0" eaLnBrk="1" fontAlgn="base" hangingPunct="1">
        <a:lnSpc>
          <a:spcPct val="90000"/>
        </a:lnSpc>
        <a:spcBef>
          <a:spcPts val="325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16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chemeClr val="bg2"/>
          </a:solidFill>
          <a:latin typeface="+mj-lt"/>
          <a:ea typeface="ＭＳ Ｐゴシック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9pPr>
    </p:titleStyle>
    <p:bodyStyle>
      <a:lvl1pPr marL="265113" indent="-265113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538163" indent="-27305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803275" indent="-265113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76325" indent="-27305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tabLst>
          <a:tab pos="1792288" algn="l"/>
        </a:tabLst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341438" indent="-265113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0000" y="3675760"/>
            <a:ext cx="6120000" cy="1440000"/>
          </a:xfrm>
        </p:spPr>
        <p:txBody>
          <a:bodyPr/>
          <a:lstStyle/>
          <a:p>
            <a:r>
              <a:rPr lang="nl-NL" dirty="0"/>
              <a:t>Landelijke toegankelijkheid</a:t>
            </a:r>
            <a:br>
              <a:rPr lang="nl-NL" dirty="0"/>
            </a:br>
            <a:r>
              <a:rPr lang="nl-NL" dirty="0"/>
              <a:t>maatschappelijke opvang </a:t>
            </a:r>
            <a:br>
              <a:rPr lang="nl-NL" dirty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  <a:p>
            <a:br>
              <a:rPr lang="nl-NL" dirty="0"/>
            </a:br>
            <a:r>
              <a:rPr lang="nl-NL" dirty="0"/>
              <a:t>Handelen in de geest van de wet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05-10-2018</a:t>
            </a:r>
          </a:p>
        </p:txBody>
      </p:sp>
    </p:spTree>
    <p:extLst>
      <p:ext uri="{BB962C8B-B14F-4D97-AF65-F5344CB8AC3E}">
        <p14:creationId xmlns:p14="http://schemas.microsoft.com/office/powerpoint/2010/main" val="141639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(Wettelijk) kader maatschappelijke opvang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Gemeente altijd verantwoordelijk voor eerste opvang</a:t>
            </a:r>
          </a:p>
          <a:p>
            <a:r>
              <a:rPr lang="nl-NL" dirty="0"/>
              <a:t>Gemeente verantwoordelijk voor vervolgopvang daar waar grootste kans op sociaal herstel is</a:t>
            </a:r>
          </a:p>
          <a:p>
            <a:r>
              <a:rPr lang="nl-NL" dirty="0"/>
              <a:t>Afspraken tussen gemeenten via convenant (2015) en handreiking met beleidsregels (2014)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9554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Stand van zaken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Trimbos </a:t>
            </a:r>
            <a:r>
              <a:rPr lang="nl-NL" dirty="0" err="1"/>
              <a:t>mystery</a:t>
            </a:r>
            <a:r>
              <a:rPr lang="nl-NL" dirty="0"/>
              <a:t> </a:t>
            </a:r>
            <a:r>
              <a:rPr lang="nl-NL" dirty="0" err="1"/>
              <a:t>guest</a:t>
            </a:r>
            <a:r>
              <a:rPr lang="nl-NL" dirty="0"/>
              <a:t> onderzoek 2017:  </a:t>
            </a:r>
          </a:p>
          <a:p>
            <a:pPr marL="0" indent="0">
              <a:buNone/>
            </a:pPr>
            <a:r>
              <a:rPr lang="nl-NL" dirty="0"/>
              <a:t>   geen vooruitgang ten opzichte van metingen 2013 en 2015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BO 20 december 2017 verbeteracties:</a:t>
            </a:r>
          </a:p>
          <a:p>
            <a:pPr lvl="1"/>
            <a:r>
              <a:rPr lang="nl-NL" dirty="0"/>
              <a:t>Brief VWS-VNG aan gemeenten en instellingen</a:t>
            </a:r>
          </a:p>
          <a:p>
            <a:pPr lvl="1"/>
            <a:r>
              <a:rPr lang="nl-NL" dirty="0" err="1"/>
              <a:t>Factsheet</a:t>
            </a:r>
            <a:r>
              <a:rPr lang="nl-NL" dirty="0"/>
              <a:t> landelijke toegankelijkheid </a:t>
            </a:r>
            <a:endParaRPr lang="nl-NL" sz="3400" dirty="0"/>
          </a:p>
          <a:p>
            <a:pPr lvl="1"/>
            <a:r>
              <a:rPr lang="nl-NL" dirty="0"/>
              <a:t>4 landelijke bijeenkomsten VNG</a:t>
            </a:r>
            <a:endParaRPr lang="nl-NL" sz="3400" dirty="0"/>
          </a:p>
          <a:p>
            <a:pPr lvl="1"/>
            <a:r>
              <a:rPr lang="nl-NL" dirty="0"/>
              <a:t>Instelling VNG-adviescommissie voor geschillen</a:t>
            </a:r>
          </a:p>
          <a:p>
            <a:pPr lvl="1"/>
            <a:r>
              <a:rPr lang="nl-NL" dirty="0"/>
              <a:t>Overleg wethouders-</a:t>
            </a:r>
            <a:r>
              <a:rPr lang="nl-NL" dirty="0" err="1"/>
              <a:t>stas</a:t>
            </a:r>
            <a:r>
              <a:rPr lang="nl-NL" dirty="0"/>
              <a:t> juni (bestuurlijke reacties)</a:t>
            </a:r>
          </a:p>
          <a:p>
            <a:pPr lvl="1"/>
            <a:r>
              <a:rPr lang="nl-NL" dirty="0"/>
              <a:t>Opvraag en analyse huidige beleidsregels</a:t>
            </a:r>
          </a:p>
          <a:p>
            <a:pPr lvl="1"/>
            <a:r>
              <a:rPr lang="nl-NL" dirty="0"/>
              <a:t>Nieuwe meting Trimbos 2018</a:t>
            </a:r>
            <a:endParaRPr lang="nl-NL" sz="3600" dirty="0"/>
          </a:p>
          <a:p>
            <a:pPr lvl="1"/>
            <a:r>
              <a:rPr lang="nl-NL" dirty="0"/>
              <a:t>Herschrijven beleidsregels landelijke toegankelijkheid mo </a:t>
            </a:r>
          </a:p>
          <a:p>
            <a:pPr marL="269875" lvl="1" indent="0">
              <a:buNone/>
            </a:pPr>
            <a:br>
              <a:rPr lang="nl-NL" dirty="0"/>
            </a:br>
            <a:endParaRPr lang="nl-NL" dirty="0"/>
          </a:p>
          <a:p>
            <a:pPr lvl="1"/>
            <a:endParaRPr lang="nl-NL" sz="3400" dirty="0"/>
          </a:p>
          <a:p>
            <a:pPr marL="269875" lvl="1" indent="0">
              <a:buNone/>
            </a:pPr>
            <a:endParaRPr lang="nl-NL" sz="34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1454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Onderzoek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NL" dirty="0"/>
              <a:t>In- en uitstroom (onderzoek Significant als onderdeel van uitwerking verdeelmodel </a:t>
            </a:r>
            <a:r>
              <a:rPr lang="nl-NL" dirty="0" err="1"/>
              <a:t>bw</a:t>
            </a:r>
            <a:r>
              <a:rPr lang="nl-NL" dirty="0"/>
              <a:t> mo) </a:t>
            </a:r>
          </a:p>
          <a:p>
            <a:pPr lvl="1"/>
            <a:r>
              <a:rPr lang="nl-NL" dirty="0"/>
              <a:t>Verkenning buitenlandinstroom (VWS en VNG, G4 + Eindhoven doen zelf vergelijkend onderzoek) </a:t>
            </a:r>
          </a:p>
          <a:p>
            <a:pPr lvl="1"/>
            <a:r>
              <a:rPr lang="nl-NL" dirty="0"/>
              <a:t>Gezinnen (G4) </a:t>
            </a:r>
          </a:p>
          <a:p>
            <a:pPr marL="269875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583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Beleidsregels maatschappelijke ondersteuning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Wethouders stellen uitgangspunten vast voor herziening beleidsregels</a:t>
            </a:r>
          </a:p>
          <a:p>
            <a:pPr lvl="1"/>
            <a:r>
              <a:rPr lang="nl-NL" dirty="0"/>
              <a:t>zodat maatschappelijke opvang wordt uitgevoerd zoals de wet heeft bedoeld</a:t>
            </a:r>
          </a:p>
          <a:p>
            <a:pPr lvl="1"/>
            <a:r>
              <a:rPr lang="nl-NL" dirty="0"/>
              <a:t>waardoor discussie tussen centrumgemeenten zal verminderen</a:t>
            </a:r>
          </a:p>
          <a:p>
            <a:endParaRPr lang="nl-NL" dirty="0"/>
          </a:p>
          <a:p>
            <a:r>
              <a:rPr lang="nl-NL" dirty="0"/>
              <a:t>Begeleidingsgroep van betrokken gemeenten inclusief juristen vertalen uitgangspunten naar beleidsregels</a:t>
            </a:r>
          </a:p>
          <a:p>
            <a:r>
              <a:rPr lang="nl-NL" dirty="0"/>
              <a:t>Vaststelling beleidsregels in ggz-werkgroep op 13 november</a:t>
            </a:r>
          </a:p>
          <a:p>
            <a:r>
              <a:rPr lang="nl-NL" dirty="0"/>
              <a:t>Vaststellen gemeenten binnen 3 maanden na publicatie</a:t>
            </a:r>
          </a:p>
          <a:p>
            <a:r>
              <a:rPr lang="nl-NL" dirty="0"/>
              <a:t>Tot lokale vaststelling handelen in de geest van de wet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51601"/>
      </p:ext>
    </p:extLst>
  </p:cSld>
  <p:clrMapOvr>
    <a:masterClrMapping/>
  </p:clrMapOvr>
</p:sld>
</file>

<file path=ppt/theme/theme1.xml><?xml version="1.0" encoding="utf-8"?>
<a:theme xmlns:a="http://schemas.openxmlformats.org/drawingml/2006/main" name="VNG_Basis - kopie">
  <a:themeElements>
    <a:clrScheme name="Aangepast 17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3C"/>
      </a:accent5>
      <a:accent6>
        <a:srgbClr val="C20015"/>
      </a:accent6>
      <a:hlink>
        <a:srgbClr val="999999"/>
      </a:hlink>
      <a:folHlink>
        <a:srgbClr val="CCCCCC"/>
      </a:folHlink>
    </a:clrScheme>
    <a:fontScheme name="V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CE455056-2E07-40E3-A23C-F1856412D281}" vid="{436D15DC-6C1F-43E0-BA25-266AD42F8E4E}"/>
    </a:ext>
  </a:extLst>
</a:theme>
</file>

<file path=ppt/theme/theme2.xml><?xml version="1.0" encoding="utf-8"?>
<a:theme xmlns:a="http://schemas.openxmlformats.org/drawingml/2006/main" name="VNG Titels">
  <a:themeElements>
    <a:clrScheme name="Aangepast 23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41"/>
      </a:accent5>
      <a:accent6>
        <a:srgbClr val="C20016"/>
      </a:accent6>
      <a:hlink>
        <a:srgbClr val="999999"/>
      </a:hlink>
      <a:folHlink>
        <a:srgbClr val="CCCCCC"/>
      </a:folHlink>
    </a:clrScheme>
    <a:fontScheme name="Kantoor - klassie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CE455056-2E07-40E3-A23C-F1856412D281}" vid="{E190F73E-30FE-4981-A67C-E1D98411DE6E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VNG</Template>
  <TotalTime>153</TotalTime>
  <Words>255</Words>
  <Application>Microsoft Office PowerPoint</Application>
  <PresentationFormat>Breedbeeld</PresentationFormat>
  <Paragraphs>51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VNG_Basis - kopie</vt:lpstr>
      <vt:lpstr>VNG Titels</vt:lpstr>
      <vt:lpstr>Landelijke toegankelijkheid maatschappelijke opvang  </vt:lpstr>
      <vt:lpstr>(Wettelijk) kader maatschappelijke opvang </vt:lpstr>
      <vt:lpstr>Stand van zaken</vt:lpstr>
      <vt:lpstr>Onderzoek </vt:lpstr>
      <vt:lpstr>Beleidsregels maatschappelijke ondersteuning </vt:lpstr>
    </vt:vector>
  </TitlesOfParts>
  <Company>Valid WPS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Landelijke toegankelijkheid</dc:title>
  <dc:creator>Annemieke van Leeuwen</dc:creator>
  <cp:keywords>All Places</cp:keywords>
  <cp:lastModifiedBy>Marjan Arenoe</cp:lastModifiedBy>
  <cp:revision>10</cp:revision>
  <cp:lastPrinted>2018-10-04T15:08:51Z</cp:lastPrinted>
  <dcterms:created xsi:type="dcterms:W3CDTF">2018-10-04T10:59:28Z</dcterms:created>
  <dcterms:modified xsi:type="dcterms:W3CDTF">2018-10-08T12:52:52Z</dcterms:modified>
</cp:coreProperties>
</file>