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  <p:sldMasterId id="2147483725" r:id="rId6"/>
  </p:sldMasterIdLst>
  <p:notesMasterIdLst>
    <p:notesMasterId r:id="rId15"/>
  </p:notesMasterIdLst>
  <p:handoutMasterIdLst>
    <p:handoutMasterId r:id="rId16"/>
  </p:handoutMasterIdLst>
  <p:sldIdLst>
    <p:sldId id="279" r:id="rId7"/>
    <p:sldId id="281" r:id="rId8"/>
    <p:sldId id="282" r:id="rId9"/>
    <p:sldId id="283" r:id="rId10"/>
    <p:sldId id="284" r:id="rId11"/>
    <p:sldId id="285" r:id="rId12"/>
    <p:sldId id="286" r:id="rId13"/>
    <p:sldId id="287" r:id="rId14"/>
  </p:sldIdLst>
  <p:sldSz cx="12192000" cy="6858000"/>
  <p:notesSz cx="6858000" cy="9144000"/>
  <p:defaultTextStyle>
    <a:defPPr>
      <a:defRPr lang="nl-NL"/>
    </a:defPPr>
    <a:lvl1pPr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 userDrawn="1">
          <p15:clr>
            <a:srgbClr val="A4A3A4"/>
          </p15:clr>
        </p15:guide>
        <p15:guide id="3" pos="7219">
          <p15:clr>
            <a:srgbClr val="A4A3A4"/>
          </p15:clr>
        </p15:guide>
        <p15:guide id="6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van der Burg" initials="WvdB" lastIdx="1" clrIdx="0">
    <p:extLst>
      <p:ext uri="{19B8F6BF-5375-455C-9EA6-DF929625EA0E}">
        <p15:presenceInfo xmlns:p15="http://schemas.microsoft.com/office/powerpoint/2012/main" userId="S-1-5-21-950237698-2481722370-409971911-3989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0016"/>
    <a:srgbClr val="008542"/>
    <a:srgbClr val="002C64"/>
    <a:srgbClr val="00A9F3"/>
    <a:srgbClr val="33AADC"/>
    <a:srgbClr val="002F5F"/>
    <a:srgbClr val="3DB7E4"/>
    <a:srgbClr val="F0AB00"/>
    <a:srgbClr val="8EB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439"/>
  </p:normalViewPr>
  <p:slideViewPr>
    <p:cSldViewPr snapToGrid="0" snapToObjects="1" showGuides="1">
      <p:cViewPr varScale="1">
        <p:scale>
          <a:sx n="76" d="100"/>
          <a:sy n="76" d="100"/>
        </p:scale>
        <p:origin x="946" y="58"/>
      </p:cViewPr>
      <p:guideLst>
        <p:guide orient="horz" pos="2160"/>
        <p:guide pos="721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3376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3D4CAB9-543B-124D-AC85-B38EEA6DAD72}" type="datetimeFigureOut">
              <a:rPr lang="nl-NL" altLang="en-US"/>
              <a:pPr/>
              <a:t>30-11-2018</a:t>
            </a:fld>
            <a:endParaRPr lang="nl-NL" alt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10CD581-2C6F-F24C-A6EA-AEF3E4905845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4827330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520C45E-4B48-084A-A24B-FDF519F7717D}" type="datetimeFigureOut">
              <a:rPr lang="nl-NL" altLang="en-US"/>
              <a:pPr/>
              <a:t>30-11-2018</a:t>
            </a:fld>
            <a:endParaRPr lang="nl-NL" alt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dirty="0" smtClean="0"/>
              <a:t>Klik om de tekststijl van het model te bewerken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  <a:p>
            <a:pPr lvl="4"/>
            <a:r>
              <a:rPr lang="nl-NL" noProof="0" dirty="0" smtClean="0"/>
              <a:t>Vijfde niveau</a:t>
            </a:r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399720B-A57D-9C40-A75B-79A2C5AF5111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828993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5pPr>
    <a:lvl6pPr marL="2285795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3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3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1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Voor datum, voettekst,</a:t>
            </a:r>
            <a:r>
              <a:rPr lang="nl-NL" baseline="0" dirty="0" smtClean="0"/>
              <a:t> etc. gebruik onder het menu ‘Invoegen’ de gewenste optie.</a:t>
            </a:r>
          </a:p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Via Start, Nieuwe dia kun je kiezen uit diverse soorten dia’s om in </a:t>
            </a:r>
            <a:r>
              <a:rPr lang="nl-NL" baseline="0" smtClean="0"/>
              <a:t>te voegen.</a:t>
            </a: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1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125666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nl-NL" dirty="0" smtClean="0"/>
              <a:t>Achtergrond:</a:t>
            </a:r>
            <a:r>
              <a:rPr lang="nl-NL" baseline="0" dirty="0" smtClean="0"/>
              <a:t> kabinet was voornemens loondispensatie in te voeren in de Participatiewet. Na veel maatschappelijke verontwaardiging en een lastige uitvoerbaarheid is de staatssecretaris tot inkeer gekomen. Hiervoor heeft zij 7 september een brief naar de kamer gestuurd, waarin zij het voorstel intrekt en tegelijkertijd aankondigt om met een breed offensief te komen. </a:t>
            </a:r>
          </a:p>
          <a:p>
            <a:pPr marL="228600" indent="-228600">
              <a:buAutoNum type="arabicPeriod"/>
            </a:pPr>
            <a:endParaRPr lang="nl-NL" baseline="0" dirty="0" smtClean="0"/>
          </a:p>
          <a:p>
            <a:pPr marL="228600" indent="-228600">
              <a:buAutoNum type="arabicPeriod"/>
            </a:pPr>
            <a:r>
              <a:rPr lang="nl-NL" baseline="0" dirty="0" smtClean="0"/>
              <a:t>De breed offensief brief is de uitwerking hiervan.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C0DBD-65BD-4168-8CE4-B9FDF0BFBB4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48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r>
              <a:rPr lang="nl-NL" sz="1200" dirty="0" smtClean="0"/>
              <a:t>Het</a:t>
            </a:r>
            <a:r>
              <a:rPr lang="nl-NL" sz="1200" baseline="0" dirty="0" smtClean="0"/>
              <a:t> breed offensief maakt een onderscheid langs vier lijnen:</a:t>
            </a:r>
            <a:endParaRPr lang="nl-NL" sz="1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nl-NL" sz="1200" dirty="0" smtClean="0"/>
              <a:t>Eenvoudiger voor werkgevers en werkzoekenden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sz="1200" dirty="0" smtClean="0"/>
              <a:t>Werken aantrekkelijker maken voor mensen met beperkingen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sz="1200" dirty="0" smtClean="0"/>
              <a:t>Werkgevers en werkzoekenden moeten elkaar makkelijker kunnen vinden 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sz="1200" dirty="0" smtClean="0"/>
              <a:t>Het bijdragen aan duurzaam werk</a:t>
            </a:r>
          </a:p>
          <a:p>
            <a:endParaRPr lang="nl-NL" dirty="0" smtClean="0"/>
          </a:p>
          <a:p>
            <a:r>
              <a:rPr lang="nl-NL" dirty="0" smtClean="0"/>
              <a:t>In het vervolg van de presentatie</a:t>
            </a:r>
            <a:r>
              <a:rPr lang="nl-NL" baseline="0" dirty="0" smtClean="0"/>
              <a:t> gaan we met elkaar in gesprek over de implicaties van de plannen. Dit doen we in de volgende volgorde: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Hoe verhouden plannen zich tot de decentralisaties?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Zijn de plannen proportioneel en sorteren zij voldoende effect?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Wat moeten gemeenten en VNG nu doen? Er zijn brieven gestuurd, maar er komen ook werkgroepen aan.</a:t>
            </a:r>
          </a:p>
          <a:p>
            <a:pPr marL="228600" indent="-228600">
              <a:buAutoNum type="arabicPeriod"/>
            </a:pPr>
            <a:endParaRPr lang="nl-NL" baseline="0" dirty="0" smtClean="0"/>
          </a:p>
          <a:p>
            <a:pPr marL="0" indent="0">
              <a:buNone/>
            </a:pPr>
            <a:r>
              <a:rPr lang="nl-NL" baseline="0" dirty="0" smtClean="0"/>
              <a:t>Daarna gaan we in twee groepen uiteen:</a:t>
            </a:r>
          </a:p>
          <a:p>
            <a:pPr marL="0" indent="0">
              <a:buNone/>
            </a:pPr>
            <a:r>
              <a:rPr lang="nl-NL" baseline="0" dirty="0" smtClean="0"/>
              <a:t>1. Een groep gericht op de inzet van de VNG in het vervolg. Ook bedoeld om de rol van de VNG te verduidelijken.</a:t>
            </a:r>
            <a:br>
              <a:rPr lang="nl-NL" baseline="0" dirty="0" smtClean="0"/>
            </a:br>
            <a:r>
              <a:rPr lang="nl-NL" baseline="0" dirty="0" smtClean="0"/>
              <a:t>2. Een groep gericht op het scherp krijgen wat we als gemeenten zelf (nu al) moeten doen.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C0DBD-65BD-4168-8CE4-B9FDF0BFBB4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55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C0DBD-65BD-4168-8CE4-B9FDF0BFBB4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07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C0DBD-65BD-4168-8CE4-B9FDF0BFBB4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291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C0DBD-65BD-4168-8CE4-B9FDF0BFBB4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092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C0DBD-65BD-4168-8CE4-B9FDF0BFBB49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633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>
                <a:solidFill>
                  <a:srgbClr val="00A9F3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68288" indent="-268288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03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6252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5419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0955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080000"/>
            <a:ext cx="10033200" cy="522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6042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2590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1"/>
          <p:cNvGrpSpPr/>
          <p:nvPr userDrawn="1"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0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03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3E23F3F-77AC-4148-87A3-28F047B8457F}" type="datetimeFigureOut">
              <a:rPr lang="nl-NL" smtClean="0"/>
              <a:t>30-11-2018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2C60DE6-49D4-41A8-B6D3-7FC677707B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163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 userDrawn="1"/>
        </p:nvGrpSpPr>
        <p:grpSpPr bwMode="auto">
          <a:xfrm>
            <a:off x="7356475" y="1871663"/>
            <a:ext cx="4845040" cy="4319587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 dirty="0" smtClea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 dirty="0" smtClea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5238750"/>
            <a:ext cx="9702800" cy="1619250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8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-71438"/>
            <a:ext cx="3571875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0000" y="2160000"/>
            <a:ext cx="6120000" cy="1440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80000" y="3959940"/>
            <a:ext cx="6120000" cy="10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en-US" dirty="0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1080000" y="6480000"/>
            <a:ext cx="407035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1000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6609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0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079500" y="1079500"/>
            <a:ext cx="10033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079500" y="1800225"/>
            <a:ext cx="100330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3" r:id="rId7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3200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268288" indent="-268288" algn="l" defTabSz="912813" rtl="0" eaLnBrk="1" fontAlgn="base" hangingPunct="1">
        <a:lnSpc>
          <a:spcPct val="90000"/>
        </a:lnSpc>
        <a:spcBef>
          <a:spcPts val="47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39750" indent="-269875" algn="l" defTabSz="912813" rtl="0" eaLnBrk="1" fontAlgn="base" hangingPunct="1">
        <a:lnSpc>
          <a:spcPct val="90000"/>
        </a:lnSpc>
        <a:spcBef>
          <a:spcPts val="43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09625" indent="-269875" algn="l" defTabSz="912813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079500" indent="-269875" algn="l" defTabSz="912813" rtl="0" eaLnBrk="1" fontAlgn="base" hangingPunct="1">
        <a:lnSpc>
          <a:spcPct val="90000"/>
        </a:lnSpc>
        <a:spcBef>
          <a:spcPts val="36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349375" indent="-268288" algn="l" defTabSz="912813" rtl="0" eaLnBrk="1" fontAlgn="base" hangingPunct="1">
        <a:lnSpc>
          <a:spcPct val="90000"/>
        </a:lnSpc>
        <a:spcBef>
          <a:spcPts val="32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265113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538163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03275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76325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tabLst>
          <a:tab pos="1792288" algn="l"/>
        </a:tabLst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41438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ng.nl/onderwerpenindex/werk-en-inkomen/participatiewet/nieuws/aandachtspunten-vng-bij-begroting-van-szw" TargetMode="External"/><Relationship Id="rId2" Type="http://schemas.openxmlformats.org/officeDocument/2006/relationships/hyperlink" Target="https://vng.nl/files/vng/brieven/2018/attachments/tk_brief_uitwerking_breed_offensief_def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40stedennetwerk.nl/themagroep/sterke-keten-van-participatie-leren-werken-en-ondernem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3600" dirty="0"/>
              <a:t>Werk maken van werk voor mensen met een afstand tot de arbeidsmarkt</a:t>
            </a:r>
            <a:endParaRPr lang="nl-NL" sz="3600" b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Van loondispensatie naar een breed offensief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30 november 2018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63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52052" y="222862"/>
            <a:ext cx="7772400" cy="1470025"/>
          </a:xfrm>
        </p:spPr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Wat eraan vooraf ging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52051" y="1867385"/>
            <a:ext cx="10348451" cy="3600400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nl-NL" sz="2800" dirty="0" smtClean="0">
                <a:solidFill>
                  <a:schemeClr val="tx1"/>
                </a:solidFill>
              </a:rPr>
              <a:t>Kabinetsplannen voor loondispensatie in de participatiewet</a:t>
            </a:r>
          </a:p>
          <a:p>
            <a:pPr marL="457200" indent="-457200" algn="l">
              <a:buFontTx/>
              <a:buChar char="-"/>
            </a:pPr>
            <a:r>
              <a:rPr lang="nl-NL" sz="2800" dirty="0" smtClean="0">
                <a:solidFill>
                  <a:schemeClr val="tx1"/>
                </a:solidFill>
              </a:rPr>
              <a:t>Brede maatschappelijke weerstand (gemeenten, bonden, cliëntenorganisatie)</a:t>
            </a:r>
          </a:p>
          <a:p>
            <a:pPr marL="457200" indent="-457200" algn="l">
              <a:buFontTx/>
              <a:buChar char="-"/>
            </a:pPr>
            <a:r>
              <a:rPr lang="nl-NL" sz="2800" dirty="0" smtClean="0">
                <a:solidFill>
                  <a:schemeClr val="tx1"/>
                </a:solidFill>
              </a:rPr>
              <a:t>7 september brief van SZW</a:t>
            </a:r>
          </a:p>
          <a:p>
            <a:pPr marL="914400" lvl="1" indent="-457200" algn="l">
              <a:buFontTx/>
              <a:buChar char="-"/>
            </a:pPr>
            <a:r>
              <a:rPr lang="nl-NL" sz="2800" dirty="0" smtClean="0">
                <a:solidFill>
                  <a:schemeClr val="tx1"/>
                </a:solidFill>
              </a:rPr>
              <a:t>Intrekken voorstel loondispensatie</a:t>
            </a:r>
          </a:p>
          <a:p>
            <a:pPr marL="914400" lvl="1" indent="-457200" algn="l">
              <a:buFontTx/>
              <a:buChar char="-"/>
            </a:pPr>
            <a:r>
              <a:rPr lang="nl-NL" sz="2800" dirty="0" smtClean="0">
                <a:solidFill>
                  <a:schemeClr val="tx1"/>
                </a:solidFill>
              </a:rPr>
              <a:t>Aankondiging brief breed offensief</a:t>
            </a:r>
          </a:p>
          <a:p>
            <a:pPr marL="457200" indent="-457200" algn="l">
              <a:buFontTx/>
              <a:buChar char="-"/>
            </a:pPr>
            <a:endParaRPr lang="nl-NL" dirty="0" smtClean="0"/>
          </a:p>
          <a:p>
            <a:pPr marL="457200" indent="-45720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365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behelst het breed offensief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Focus op vier thema’s: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Eenvoudiger voor werkgevers en werkzoekenden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Werken aantrekkelijker maken voor mensen met beperkingen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Werkgevers en werkzoekenden moeten elkaar makkelijker kunnen vinden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Het bijdragen aan duurzaam werk</a:t>
            </a:r>
          </a:p>
          <a:p>
            <a:endParaRPr lang="nl-NL" sz="2800" dirty="0" smtClean="0"/>
          </a:p>
          <a:p>
            <a:pPr marL="0" indent="0">
              <a:buNone/>
            </a:pPr>
            <a:r>
              <a:rPr lang="nl-NL" sz="2800" dirty="0"/>
              <a:t>Z</a:t>
            </a:r>
            <a:r>
              <a:rPr lang="nl-NL" sz="2800" dirty="0" smtClean="0"/>
              <a:t>ie factsheet voor details.</a:t>
            </a: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395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792452" cy="720000"/>
          </a:xfrm>
        </p:spPr>
        <p:txBody>
          <a:bodyPr>
            <a:noAutofit/>
          </a:bodyPr>
          <a:lstStyle/>
          <a:p>
            <a:r>
              <a:rPr lang="nl-NL" dirty="0" smtClean="0"/>
              <a:t>Hoe verhoudt het offensief zich tot de decentralisaties?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200" y="1983279"/>
            <a:ext cx="10033000" cy="4500563"/>
          </a:xfrm>
        </p:spPr>
        <p:txBody>
          <a:bodyPr/>
          <a:lstStyle/>
          <a:p>
            <a:pPr marL="0" indent="0">
              <a:buNone/>
            </a:pPr>
            <a:r>
              <a:rPr lang="nl-NL" sz="2800" dirty="0" smtClean="0"/>
              <a:t>Veel plannen neigen tot harmonisatie, maar ook tot centralisering en regionalisering.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Hoe kijkt u naar harmonisatieplannen in relatie tot de decentralisaties?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Hoe verhouden de plannen zicht tot uw verantwoordelijkheid als bestuurder?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Is de regio de geëigende schaal voor veel van de plannen?</a:t>
            </a:r>
          </a:p>
        </p:txBody>
      </p:sp>
    </p:spTree>
    <p:extLst>
      <p:ext uri="{BB962C8B-B14F-4D97-AF65-F5344CB8AC3E}">
        <p14:creationId xmlns:p14="http://schemas.microsoft.com/office/powerpoint/2010/main" val="279099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9299" y="972100"/>
            <a:ext cx="10778403" cy="720000"/>
          </a:xfrm>
        </p:spPr>
        <p:txBody>
          <a:bodyPr>
            <a:noAutofit/>
          </a:bodyPr>
          <a:lstStyle/>
          <a:p>
            <a:r>
              <a:rPr lang="nl-NL" dirty="0" smtClean="0"/>
              <a:t>Zijn de plannen in het breed offensief proportioneel?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9300" y="1701215"/>
            <a:ext cx="10033000" cy="4500563"/>
          </a:xfrm>
        </p:spPr>
        <p:txBody>
          <a:bodyPr/>
          <a:lstStyle/>
          <a:p>
            <a:pPr marL="0" indent="0">
              <a:buNone/>
            </a:pPr>
            <a:r>
              <a:rPr lang="nl-NL" sz="2800" dirty="0" smtClean="0"/>
              <a:t>Het breed offensief leunt sterk op maatschappelijke inbreng:</a:t>
            </a:r>
            <a:endParaRPr lang="nl-NL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Zijn de plannen realistisch of laat SZW zich te veel leiden door (grote) werkgevers?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Bieden de plannen de ruimte om te doen wat nodig is?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Welke knelpunten blijven liggen?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8135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Welke rol moeten gemeenten / VNG nu pakken?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 smtClean="0"/>
              <a:t>Veel plannen moeten nog verder worden </a:t>
            </a:r>
            <a:r>
              <a:rPr lang="nl-NL" sz="2800" dirty="0"/>
              <a:t>uitgewerkt. </a:t>
            </a:r>
            <a:endParaRPr lang="nl-NL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Hoe pakken gemeenten </a:t>
            </a:r>
            <a:r>
              <a:rPr lang="nl-NL" sz="2800" dirty="0"/>
              <a:t>daarin hun </a:t>
            </a:r>
            <a:r>
              <a:rPr lang="nl-NL" sz="2800" dirty="0" smtClean="0"/>
              <a:t>rol, </a:t>
            </a:r>
            <a:r>
              <a:rPr lang="nl-NL" sz="2800" dirty="0"/>
              <a:t>of </a:t>
            </a:r>
            <a:r>
              <a:rPr lang="nl-NL" sz="2800" dirty="0" smtClean="0"/>
              <a:t>blijft het </a:t>
            </a:r>
            <a:r>
              <a:rPr lang="nl-NL" sz="2800" dirty="0"/>
              <a:t>een “Haags feestje”?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Wat moeten wij aan de verschillende </a:t>
            </a:r>
            <a:r>
              <a:rPr lang="nl-NL" sz="2800" dirty="0"/>
              <a:t>werkgroepen meegeven?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0742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gesprek met elkaar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800000"/>
            <a:ext cx="9372100" cy="4997152"/>
          </a:xfrm>
        </p:spPr>
        <p:txBody>
          <a:bodyPr>
            <a:noAutofit/>
          </a:bodyPr>
          <a:lstStyle/>
          <a:p>
            <a:pPr lvl="0"/>
            <a:r>
              <a:rPr lang="nl-NL" sz="2800" dirty="0" smtClean="0"/>
              <a:t>Reflectie in </a:t>
            </a:r>
            <a:r>
              <a:rPr lang="nl-NL" sz="2800" dirty="0"/>
              <a:t>2 </a:t>
            </a:r>
            <a:r>
              <a:rPr lang="nl-NL" sz="2800" dirty="0" smtClean="0"/>
              <a:t>groepen:</a:t>
            </a:r>
            <a:endParaRPr lang="nl-NL" sz="2800" dirty="0"/>
          </a:p>
          <a:p>
            <a:pPr lvl="1"/>
            <a:r>
              <a:rPr lang="nl-NL" sz="2800" dirty="0" smtClean="0"/>
              <a:t>Gesprek </a:t>
            </a:r>
            <a:r>
              <a:rPr lang="nl-NL" sz="2800" dirty="0"/>
              <a:t>over de rol van de VNG/gemeenten in </a:t>
            </a:r>
            <a:r>
              <a:rPr lang="nl-NL" sz="2800" dirty="0" smtClean="0"/>
              <a:t>het proces </a:t>
            </a:r>
            <a:r>
              <a:rPr lang="nl-NL" sz="2800" dirty="0"/>
              <a:t>en de verschillende taken die SZW bij de VNG </a:t>
            </a:r>
            <a:r>
              <a:rPr lang="nl-NL" sz="2800" dirty="0" smtClean="0"/>
              <a:t>neerlegt.</a:t>
            </a:r>
            <a:endParaRPr lang="nl-NL" sz="2800" dirty="0"/>
          </a:p>
          <a:p>
            <a:pPr lvl="2"/>
            <a:r>
              <a:rPr lang="nl-NL" sz="2200" dirty="0" smtClean="0"/>
              <a:t>Duidelijk krijgen wat </a:t>
            </a:r>
            <a:r>
              <a:rPr lang="nl-NL" sz="2200" dirty="0"/>
              <a:t>de VNG doet op dit </a:t>
            </a:r>
            <a:r>
              <a:rPr lang="nl-NL" sz="2200" dirty="0" smtClean="0"/>
              <a:t>gebied.</a:t>
            </a:r>
          </a:p>
          <a:p>
            <a:pPr lvl="2"/>
            <a:r>
              <a:rPr lang="nl-NL" sz="2200" dirty="0" smtClean="0"/>
              <a:t>Wat moet in het breed offensief prioriteit hebben voor de VNG?</a:t>
            </a:r>
          </a:p>
          <a:p>
            <a:pPr lvl="1"/>
            <a:r>
              <a:rPr lang="nl-NL" sz="2800" dirty="0" smtClean="0"/>
              <a:t>Gesprek over </a:t>
            </a:r>
            <a:r>
              <a:rPr lang="nl-NL" sz="2800" dirty="0"/>
              <a:t>de praktische kant waar gemeenten mee te maken </a:t>
            </a:r>
            <a:r>
              <a:rPr lang="nl-NL" sz="2800" dirty="0" smtClean="0"/>
              <a:t>krijgen. </a:t>
            </a:r>
            <a:endParaRPr lang="nl-NL" sz="2800" dirty="0"/>
          </a:p>
          <a:p>
            <a:pPr lvl="2"/>
            <a:r>
              <a:rPr lang="nl-NL" sz="2200" dirty="0"/>
              <a:t>Wat moeten gemeenten nu </a:t>
            </a:r>
            <a:r>
              <a:rPr lang="nl-NL" sz="2200" dirty="0" smtClean="0"/>
              <a:t>al lokaal of regionaal doen?</a:t>
            </a:r>
          </a:p>
          <a:p>
            <a:pPr lvl="2"/>
            <a:r>
              <a:rPr lang="nl-NL" sz="2200" dirty="0" smtClean="0"/>
              <a:t>Welke </a:t>
            </a:r>
            <a:r>
              <a:rPr lang="nl-NL" sz="2200" dirty="0"/>
              <a:t>ruimte hebben gemeenten voor eigen invulling </a:t>
            </a:r>
            <a:r>
              <a:rPr lang="nl-NL" sz="2200" dirty="0" smtClean="0"/>
              <a:t>plannen?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914396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 informatie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Kamerbrief Breed Offensief</a:t>
            </a:r>
            <a:endParaRPr lang="nl-NL" dirty="0"/>
          </a:p>
          <a:p>
            <a:r>
              <a:rPr lang="nl-NL" dirty="0" smtClean="0">
                <a:hlinkClick r:id="rId3"/>
              </a:rPr>
              <a:t>VNG reactie t.b.v. begrotingsbehandeling SZW over Breed Offensief</a:t>
            </a:r>
            <a:endParaRPr lang="nl-NL" dirty="0" smtClean="0"/>
          </a:p>
          <a:p>
            <a:r>
              <a:rPr lang="nl-NL" dirty="0" smtClean="0">
                <a:hlinkClick r:id="rId4"/>
              </a:rPr>
              <a:t>G40 reactie t.b.v. </a:t>
            </a:r>
            <a:r>
              <a:rPr lang="nl-NL" smtClean="0">
                <a:hlinkClick r:id="rId4"/>
              </a:rPr>
              <a:t>begrotingsbehandeling SZW over Breed Offensief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58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436D15DC-6C1F-43E0-BA25-266AD42F8E4E}"/>
    </a:ext>
  </a:extLst>
</a:theme>
</file>

<file path=ppt/theme/theme2.xml><?xml version="1.0" encoding="utf-8"?>
<a:theme xmlns:a="http://schemas.openxmlformats.org/drawingml/2006/main" name="VNG Titels">
  <a:themeElements>
    <a:clrScheme name="Aangepast 23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41"/>
      </a:accent5>
      <a:accent6>
        <a:srgbClr val="C20016"/>
      </a:accent6>
      <a:hlink>
        <a:srgbClr val="999999"/>
      </a:hlink>
      <a:folHlink>
        <a:srgbClr val="CCCCCC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E190F73E-30FE-4981-A67C-E1D98411DE6E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EDFEC8FA99AA4699DB4A53DD5949A9" ma:contentTypeVersion="0" ma:contentTypeDescription="Een nieuw document maken." ma:contentTypeScope="" ma:versionID="130bdcac8fc2202ed400322f533ae1b9">
  <xsd:schema xmlns:xsd="http://www.w3.org/2001/XMLSchema" xmlns:xs="http://www.w3.org/2001/XMLSchema" xmlns:p="http://schemas.microsoft.com/office/2006/metadata/properties" xmlns:ns2="3ab34907-cfea-4875-a9e3-dcc53d1d57a8" targetNamespace="http://schemas.microsoft.com/office/2006/metadata/properties" ma:root="true" ma:fieldsID="a50b0b5b2a71fe9a6a397a69cdd43f4b" ns2:_="">
    <xsd:import namespace="3ab34907-cfea-4875-a9e3-dcc53d1d57a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4907-cfea-4875-a9e3-dcc53d1d57a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ab34907-cfea-4875-a9e3-dcc53d1d57a8">YT7NX5SARR6U-1260386029-163</_dlc_DocId>
    <_dlc_DocIdUrl xmlns="3ab34907-cfea-4875-a9e3-dcc53d1d57a8">
      <Url>https://willemshof.vng.nl/dsr/psi/_layouts/15/DocIdRedir.aspx?ID=YT7NX5SARR6U-1260386029-163</Url>
      <Description>YT7NX5SARR6U-1260386029-163</Description>
    </_dlc_DocIdUrl>
  </documentManagement>
</p:properties>
</file>

<file path=customXml/itemProps1.xml><?xml version="1.0" encoding="utf-8"?>
<ds:datastoreItem xmlns:ds="http://schemas.openxmlformats.org/officeDocument/2006/customXml" ds:itemID="{A05DAB14-7FFA-4B96-9CBD-BC8154652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b34907-cfea-4875-a9e3-dcc53d1d57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317E51-D69A-4045-84D2-3B3C78D2468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FF7CD91-CDAE-49C2-9189-5634AB6CBCE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0CC4D69-834E-476A-AF71-BD7E98A88093}">
  <ds:schemaRefs>
    <ds:schemaRef ds:uri="http://schemas.microsoft.com/office/2006/documentManagement/types"/>
    <ds:schemaRef ds:uri="http://schemas.openxmlformats.org/package/2006/metadata/core-properties"/>
    <ds:schemaRef ds:uri="3ab34907-cfea-4875-a9e3-dcc53d1d57a8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VNG</Template>
  <TotalTime>29</TotalTime>
  <Words>585</Words>
  <Application>Microsoft Office PowerPoint</Application>
  <PresentationFormat>Breedbeeld</PresentationFormat>
  <Paragraphs>68</Paragraphs>
  <Slides>8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Wingdings</vt:lpstr>
      <vt:lpstr>VNG_Basis - kopie</vt:lpstr>
      <vt:lpstr>VNG Titels</vt:lpstr>
      <vt:lpstr>Werk maken van werk voor mensen met een afstand tot de arbeidsmarkt</vt:lpstr>
      <vt:lpstr>  Wat eraan vooraf ging</vt:lpstr>
      <vt:lpstr>Wat behelst het breed offensief</vt:lpstr>
      <vt:lpstr>Hoe verhoudt het offensief zich tot de decentralisaties?</vt:lpstr>
      <vt:lpstr>Zijn de plannen in het breed offensief proportioneel?</vt:lpstr>
      <vt:lpstr>Welke rol moeten gemeenten / VNG nu pakken?</vt:lpstr>
      <vt:lpstr>In gesprek met elkaar</vt:lpstr>
      <vt:lpstr>Meer informatie</vt:lpstr>
    </vt:vector>
  </TitlesOfParts>
  <Company>Valid WPS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 maken van werk voor mensen met een afstand tot de arbeidsmarkt</dc:title>
  <dc:creator>Wendy van der Burg</dc:creator>
  <cp:keywords>All Places</cp:keywords>
  <cp:lastModifiedBy>pres-neon</cp:lastModifiedBy>
  <cp:revision>5</cp:revision>
  <cp:lastPrinted>2016-11-29T12:08:35Z</cp:lastPrinted>
  <dcterms:created xsi:type="dcterms:W3CDTF">2018-11-28T15:46:15Z</dcterms:created>
  <dcterms:modified xsi:type="dcterms:W3CDTF">2018-11-30T11:18:13Z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0x010100FAEDFEC8FA99AA4699DB4A53DD5949A9</vt:lpwstr>
  </property>
  <property fmtid="{D5CDD505-2E9C-101B-9397-08002B2CF9AE}" pid="3" name="TaxKeyword">
    <vt:lpwstr>93;#All Places|ac33864e-a65c-4503-a184-ef05ebb44bd4</vt:lpwstr>
  </property>
  <property fmtid="{D5CDD505-2E9C-101B-9397-08002B2CF9AE}" pid="4" name="TaxCatchAll">
    <vt:lpwstr>93;#All Places</vt:lpwstr>
  </property>
  <property fmtid="{D5CDD505-2E9C-101B-9397-08002B2CF9AE}" pid="5" name="TaxKeywordTaxHTField">
    <vt:lpwstr>All Places|ac33864e-a65c-4503-a184-ef05ebb44bd4</vt:lpwstr>
  </property>
  <property fmtid="{D5CDD505-2E9C-101B-9397-08002B2CF9AE}" pid="6" name="_dlc_DocIdItemGuid">
    <vt:lpwstr>d706eccd-5cf9-4a0c-bb57-7c49eacdc668</vt:lpwstr>
  </property>
</Properties>
</file>