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  <p:sldMasterId id="2147483725" r:id="rId6"/>
  </p:sldMasterIdLst>
  <p:notesMasterIdLst>
    <p:notesMasterId r:id="rId15"/>
  </p:notesMasterIdLst>
  <p:handoutMasterIdLst>
    <p:handoutMasterId r:id="rId16"/>
  </p:handoutMasterIdLst>
  <p:sldIdLst>
    <p:sldId id="279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12192000" cy="6858000"/>
  <p:notesSz cx="6858000" cy="9144000"/>
  <p:defaultTextStyle>
    <a:defPPr>
      <a:defRPr lang="nl-NL"/>
    </a:defPPr>
    <a:lvl1pPr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 userDrawn="1">
          <p15:clr>
            <a:srgbClr val="A4A3A4"/>
          </p15:clr>
        </p15:guide>
        <p15:guide id="3" pos="7219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van der Burg" initials="WvdB" lastIdx="1" clrIdx="0">
    <p:extLst>
      <p:ext uri="{19B8F6BF-5375-455C-9EA6-DF929625EA0E}">
        <p15:presenceInfo xmlns:p15="http://schemas.microsoft.com/office/powerpoint/2012/main" userId="S-1-5-21-950237698-2481722370-409971911-3989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0016"/>
    <a:srgbClr val="008542"/>
    <a:srgbClr val="002C64"/>
    <a:srgbClr val="00A9F3"/>
    <a:srgbClr val="33AADC"/>
    <a:srgbClr val="002F5F"/>
    <a:srgbClr val="3DB7E4"/>
    <a:srgbClr val="F0AB00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6439"/>
  </p:normalViewPr>
  <p:slideViewPr>
    <p:cSldViewPr snapToGrid="0" snapToObjects="1" showGuides="1">
      <p:cViewPr varScale="1">
        <p:scale>
          <a:sx n="76" d="100"/>
          <a:sy n="76" d="100"/>
        </p:scale>
        <p:origin x="946" y="58"/>
      </p:cViewPr>
      <p:guideLst>
        <p:guide orient="horz" pos="2160"/>
        <p:guide pos="7219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3376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3D4CAB9-543B-124D-AC85-B38EEA6DAD72}" type="datetimeFigureOut">
              <a:rPr lang="nl-NL" altLang="en-US"/>
              <a:pPr/>
              <a:t>30-11-2018</a:t>
            </a:fld>
            <a:endParaRPr lang="nl-NL" alt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E10CD581-2C6F-F24C-A6EA-AEF3E4905845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4827330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520C45E-4B48-084A-A24B-FDF519F7717D}" type="datetimeFigureOut">
              <a:rPr lang="nl-NL" altLang="en-US"/>
              <a:pPr/>
              <a:t>30-11-2018</a:t>
            </a:fld>
            <a:endParaRPr lang="nl-NL" alt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dirty="0" smtClean="0"/>
              <a:t>Klik om de tekststijl van het model te bewerken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  <a:p>
            <a:pPr lvl="4"/>
            <a:r>
              <a:rPr lang="nl-NL" noProof="0" dirty="0" smtClean="0"/>
              <a:t>Vijfde niveau</a:t>
            </a:r>
            <a:endParaRPr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399720B-A57D-9C40-A75B-79A2C5AF5111}" type="slidenum">
              <a:rPr lang="nl-NL" altLang="en-US"/>
              <a:pPr/>
              <a:t>‹nr.›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828993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-128"/>
        <a:cs typeface="+mn-cs"/>
      </a:defRPr>
    </a:lvl5pPr>
    <a:lvl6pPr marL="2285795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5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13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71" algn="l" defTabSz="9143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Voor datum, voettekst,</a:t>
            </a:r>
            <a:r>
              <a:rPr lang="nl-NL" baseline="0" dirty="0" smtClean="0"/>
              <a:t> etc. gebruik onder het menu ‘Invoegen’ de gewenste optie.</a:t>
            </a:r>
          </a:p>
          <a:p>
            <a:pPr marL="0" marR="0" indent="0" algn="l" defTabSz="9128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Via Start, Nieuwe dia kun je kiezen uit diverse soorten dia’s om in </a:t>
            </a:r>
            <a:r>
              <a:rPr lang="nl-NL" baseline="0" smtClean="0"/>
              <a:t>te voegen.</a:t>
            </a: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99720B-A57D-9C40-A75B-79A2C5AF5111}" type="slidenum">
              <a:rPr lang="nl-NL" altLang="en-US" smtClean="0"/>
              <a:pPr/>
              <a:t>1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1256662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nl-NL" dirty="0" smtClean="0"/>
              <a:t>Achtergrond:</a:t>
            </a:r>
            <a:r>
              <a:rPr lang="nl-NL" baseline="0" dirty="0" smtClean="0"/>
              <a:t> kabinet was voornemens loondispensatie in te voeren in de Participatiewet. Na veel maatschappelijke verontwaardiging en een lastige uitvoerbaarheid is de staatssecretaris tot inkeer gekomen. Hiervoor heeft zij 7 september een brief naar de kamer gestuurd, waarin zij het voorstel intrekt en tegelijkertijd aankondigt om met een breed offensief te komen. </a:t>
            </a:r>
          </a:p>
          <a:p>
            <a:pPr marL="228600" indent="-228600">
              <a:buAutoNum type="arabicPeriod"/>
            </a:pPr>
            <a:endParaRPr lang="nl-NL" baseline="0" dirty="0" smtClean="0"/>
          </a:p>
          <a:p>
            <a:pPr marL="228600" indent="-228600">
              <a:buAutoNum type="arabicPeriod"/>
            </a:pPr>
            <a:r>
              <a:rPr lang="nl-NL" baseline="0" dirty="0" smtClean="0"/>
              <a:t>De breed offensief brief is de uitwerking hiervan.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48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r>
              <a:rPr lang="nl-NL" sz="1200" dirty="0" smtClean="0"/>
              <a:t>Het</a:t>
            </a:r>
            <a:r>
              <a:rPr lang="nl-NL" sz="1200" baseline="0" dirty="0" smtClean="0"/>
              <a:t> breed offensief maakt een onderscheid langs vier lijnen:</a:t>
            </a:r>
            <a:endParaRPr lang="nl-NL" sz="12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nl-NL" sz="1200" dirty="0" smtClean="0"/>
              <a:t>Eenvoudiger voor werkgevers en werkzoekenden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sz="1200" dirty="0" smtClean="0"/>
              <a:t>Werken aantrekkelijker maken voor mensen met beperkingen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sz="1200" dirty="0" smtClean="0"/>
              <a:t>Werkgevers en werkzoekenden moeten elkaar makkelijker kunnen vinden </a:t>
            </a:r>
          </a:p>
          <a:p>
            <a:pPr marL="514350" lvl="0" indent="-514350">
              <a:buFont typeface="+mj-lt"/>
              <a:buAutoNum type="arabicPeriod"/>
            </a:pPr>
            <a:r>
              <a:rPr lang="nl-NL" sz="1200" dirty="0" smtClean="0"/>
              <a:t>Het bijdragen aan duurzaam werk</a:t>
            </a:r>
          </a:p>
          <a:p>
            <a:endParaRPr lang="nl-NL" dirty="0" smtClean="0"/>
          </a:p>
          <a:p>
            <a:r>
              <a:rPr lang="nl-NL" dirty="0" smtClean="0"/>
              <a:t>In het vervolg van de presentatie</a:t>
            </a:r>
            <a:r>
              <a:rPr lang="nl-NL" baseline="0" dirty="0" smtClean="0"/>
              <a:t> gaan we met elkaar in gesprek over de implicaties van de plannen. Dit doen we in de volgende volgorde: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Hoe verhouden plannen zich tot de decentralisaties?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Zijn de plannen proportioneel en sorteren zij voldoende effect?</a:t>
            </a:r>
          </a:p>
          <a:p>
            <a:pPr marL="228600" indent="-228600">
              <a:buAutoNum type="arabicPeriod"/>
            </a:pPr>
            <a:r>
              <a:rPr lang="nl-NL" baseline="0" dirty="0" smtClean="0"/>
              <a:t>Wat moeten gemeenten en VNG nu doen? Er zijn brieven gestuurd, maar er komen ook werkgroepen aan.</a:t>
            </a:r>
          </a:p>
          <a:p>
            <a:pPr marL="228600" indent="-228600">
              <a:buAutoNum type="arabicPeriod"/>
            </a:pPr>
            <a:endParaRPr lang="nl-NL" baseline="0" dirty="0" smtClean="0"/>
          </a:p>
          <a:p>
            <a:pPr marL="0" indent="0">
              <a:buNone/>
            </a:pPr>
            <a:r>
              <a:rPr lang="nl-NL" baseline="0" dirty="0" smtClean="0"/>
              <a:t>Daarna gaan we in twee groepen uiteen:</a:t>
            </a:r>
          </a:p>
          <a:p>
            <a:pPr marL="0" indent="0">
              <a:buNone/>
            </a:pPr>
            <a:r>
              <a:rPr lang="nl-NL" baseline="0" dirty="0" smtClean="0"/>
              <a:t>1. Een groep gericht op de inzet van de VNG in het vervolg. Ook bedoeld om de rol van de VNG te verduidelijken.</a:t>
            </a:r>
            <a:br>
              <a:rPr lang="nl-NL" baseline="0" dirty="0" smtClean="0"/>
            </a:br>
            <a:r>
              <a:rPr lang="nl-NL" baseline="0" dirty="0" smtClean="0"/>
              <a:t>2. Een groep gericht op het scherp krijgen wat we als gemeenten zelf (nu al) moeten doen.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55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077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29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09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DC0DBD-65BD-4168-8CE4-B9FDF0BFBB4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0633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>
                <a:solidFill>
                  <a:srgbClr val="00A9F3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 marL="268288" indent="-268288"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03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: titel met tekst 2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0"/>
          </p:nvPr>
        </p:nvSpPr>
        <p:spPr>
          <a:xfrm>
            <a:off x="6252000" y="1800000"/>
            <a:ext cx="4860000" cy="450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5419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ite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033200" cy="720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0955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080000"/>
            <a:ext cx="10033200" cy="5220000"/>
          </a:xfrm>
        </p:spPr>
        <p:txBody>
          <a:bodyPr>
            <a:noAutofit/>
          </a:bodyPr>
          <a:lstStyle>
            <a:lvl1pPr>
              <a:buClr>
                <a:srgbClr val="00A9F3"/>
              </a:buClr>
              <a:defRPr/>
            </a:lvl1pPr>
            <a:lvl2pPr>
              <a:buClr>
                <a:srgbClr val="00A9F3"/>
              </a:buClr>
              <a:defRPr/>
            </a:lvl2pPr>
            <a:lvl3pPr>
              <a:buClr>
                <a:srgbClr val="00A9F3"/>
              </a:buClr>
              <a:defRPr/>
            </a:lvl3pPr>
            <a:lvl4pPr>
              <a:buClr>
                <a:srgbClr val="00A9F3"/>
              </a:buClr>
              <a:defRPr/>
            </a:lvl4pPr>
            <a:lvl5pPr>
              <a:buClr>
                <a:srgbClr val="00A9F3"/>
              </a:buClr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604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259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: aflopend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9" name="Groep 1"/>
          <p:cNvGrpSpPr/>
          <p:nvPr userDrawn="1"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0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pic>
        <p:nvPicPr>
          <p:cNvPr id="7" name="Afbeelding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103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3E23F3F-77AC-4148-87A3-28F047B8457F}" type="datetimeFigureOut">
              <a:rPr lang="nl-NL" smtClean="0"/>
              <a:t>30-11-2018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2C60DE6-49D4-41A8-B6D3-7FC677707B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63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: V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>
            <a:grpSpLocks/>
          </p:cNvGrpSpPr>
          <p:nvPr userDrawn="1"/>
        </p:nvGrpSpPr>
        <p:grpSpPr bwMode="auto">
          <a:xfrm>
            <a:off x="7356475" y="1871663"/>
            <a:ext cx="4845040" cy="4319587"/>
            <a:chOff x="7222241" y="1800000"/>
            <a:chExt cx="4844271" cy="4320000"/>
          </a:xfrm>
          <a:solidFill>
            <a:schemeClr val="tx2"/>
          </a:solidFill>
        </p:grpSpPr>
        <p:sp>
          <p:nvSpPr>
            <p:cNvPr id="5" name="Uitstel 4"/>
            <p:cNvSpPr/>
            <p:nvPr/>
          </p:nvSpPr>
          <p:spPr>
            <a:xfrm rot="10800000">
              <a:off x="7222241" y="1800000"/>
              <a:ext cx="4320490" cy="4320000"/>
            </a:xfrm>
            <a:prstGeom prst="flowChartDelay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 smtClea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" name="Rechthoek 5"/>
            <p:cNvSpPr/>
            <p:nvPr/>
          </p:nvSpPr>
          <p:spPr>
            <a:xfrm>
              <a:off x="11490341" y="1800000"/>
              <a:ext cx="576171" cy="4320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n-US" altLang="en-US" sz="1800" dirty="0" smtClean="0">
                <a:solidFill>
                  <a:srgbClr val="FFFF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 userDrawn="1"/>
        </p:nvSpPr>
        <p:spPr bwMode="auto">
          <a:xfrm>
            <a:off x="0" y="5238750"/>
            <a:ext cx="9702800" cy="1619250"/>
          </a:xfrm>
          <a:custGeom>
            <a:avLst/>
            <a:gdLst>
              <a:gd name="T0" fmla="*/ 2147483647 w 12672"/>
              <a:gd name="T1" fmla="*/ 1239116523 h 2116"/>
              <a:gd name="T2" fmla="*/ 0 w 12672"/>
              <a:gd name="T3" fmla="*/ 1239116523 h 2116"/>
              <a:gd name="T4" fmla="*/ 0 w 12672"/>
              <a:gd name="T5" fmla="*/ 0 h 2116"/>
              <a:gd name="T6" fmla="*/ 2147483647 w 12672"/>
              <a:gd name="T7" fmla="*/ 0 h 2116"/>
              <a:gd name="T8" fmla="*/ 2147483647 w 12672"/>
              <a:gd name="T9" fmla="*/ 1756993 h 2116"/>
              <a:gd name="T10" fmla="*/ 2147483647 w 12672"/>
              <a:gd name="T11" fmla="*/ 6441799 h 2116"/>
              <a:gd name="T12" fmla="*/ 2147483647 w 12672"/>
              <a:gd name="T13" fmla="*/ 14639826 h 2116"/>
              <a:gd name="T14" fmla="*/ 2147483647 w 12672"/>
              <a:gd name="T15" fmla="*/ 25766430 h 2116"/>
              <a:gd name="T16" fmla="*/ 2147483647 w 12672"/>
              <a:gd name="T17" fmla="*/ 39234672 h 2116"/>
              <a:gd name="T18" fmla="*/ 2147483647 w 12672"/>
              <a:gd name="T19" fmla="*/ 55631492 h 2116"/>
              <a:gd name="T20" fmla="*/ 2147483647 w 12672"/>
              <a:gd name="T21" fmla="*/ 75541533 h 2116"/>
              <a:gd name="T22" fmla="*/ 2147483647 w 12672"/>
              <a:gd name="T23" fmla="*/ 97208567 h 2116"/>
              <a:gd name="T24" fmla="*/ 2147483647 w 12672"/>
              <a:gd name="T25" fmla="*/ 121803413 h 2116"/>
              <a:gd name="T26" fmla="*/ 2147483647 w 12672"/>
              <a:gd name="T27" fmla="*/ 149326072 h 2116"/>
              <a:gd name="T28" fmla="*/ 2147483647 w 12672"/>
              <a:gd name="T29" fmla="*/ 179777308 h 2116"/>
              <a:gd name="T30" fmla="*/ 2147483647 w 12672"/>
              <a:gd name="T31" fmla="*/ 211399362 h 2116"/>
              <a:gd name="T32" fmla="*/ 2147483647 w 12672"/>
              <a:gd name="T33" fmla="*/ 245949229 h 2116"/>
              <a:gd name="T34" fmla="*/ 2147483647 w 12672"/>
              <a:gd name="T35" fmla="*/ 283427674 h 2116"/>
              <a:gd name="T36" fmla="*/ 2147483647 w 12672"/>
              <a:gd name="T37" fmla="*/ 321490762 h 2116"/>
              <a:gd name="T38" fmla="*/ 2147483647 w 12672"/>
              <a:gd name="T39" fmla="*/ 362482428 h 2116"/>
              <a:gd name="T40" fmla="*/ 2147483647 w 12672"/>
              <a:gd name="T41" fmla="*/ 406401906 h 2116"/>
              <a:gd name="T42" fmla="*/ 2147483647 w 12672"/>
              <a:gd name="T43" fmla="*/ 450907558 h 2116"/>
              <a:gd name="T44" fmla="*/ 2147483647 w 12672"/>
              <a:gd name="T45" fmla="*/ 497754848 h 2116"/>
              <a:gd name="T46" fmla="*/ 2147483647 w 12672"/>
              <a:gd name="T47" fmla="*/ 546944541 h 2116"/>
              <a:gd name="T48" fmla="*/ 2147483647 w 12672"/>
              <a:gd name="T49" fmla="*/ 596720408 h 2116"/>
              <a:gd name="T50" fmla="*/ 2147483647 w 12672"/>
              <a:gd name="T51" fmla="*/ 648837913 h 2116"/>
              <a:gd name="T52" fmla="*/ 2147483647 w 12672"/>
              <a:gd name="T53" fmla="*/ 702712412 h 2116"/>
              <a:gd name="T54" fmla="*/ 2147483647 w 12672"/>
              <a:gd name="T55" fmla="*/ 757173085 h 2116"/>
              <a:gd name="T56" fmla="*/ 2147483647 w 12672"/>
              <a:gd name="T57" fmla="*/ 813389986 h 2116"/>
              <a:gd name="T58" fmla="*/ 2147483647 w 12672"/>
              <a:gd name="T59" fmla="*/ 870777706 h 2116"/>
              <a:gd name="T60" fmla="*/ 2147483647 w 12672"/>
              <a:gd name="T61" fmla="*/ 929337775 h 2116"/>
              <a:gd name="T62" fmla="*/ 2147483647 w 12672"/>
              <a:gd name="T63" fmla="*/ 989653307 h 2116"/>
              <a:gd name="T64" fmla="*/ 2147483647 w 12672"/>
              <a:gd name="T65" fmla="*/ 1050555013 h 2116"/>
              <a:gd name="T66" fmla="*/ 2147483647 w 12672"/>
              <a:gd name="T67" fmla="*/ 1112628304 h 2116"/>
              <a:gd name="T68" fmla="*/ 2147483647 w 12672"/>
              <a:gd name="T69" fmla="*/ 1175287004 h 2116"/>
              <a:gd name="T70" fmla="*/ 2147483647 w 12672"/>
              <a:gd name="T71" fmla="*/ 1239116523 h 21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2672" h="2116">
                <a:moveTo>
                  <a:pt x="12672" y="2116"/>
                </a:moveTo>
                <a:lnTo>
                  <a:pt x="12672" y="2116"/>
                </a:lnTo>
                <a:lnTo>
                  <a:pt x="0" y="2116"/>
                </a:lnTo>
                <a:lnTo>
                  <a:pt x="0" y="0"/>
                </a:lnTo>
                <a:lnTo>
                  <a:pt x="10556" y="0"/>
                </a:lnTo>
                <a:lnTo>
                  <a:pt x="10611" y="0"/>
                </a:lnTo>
                <a:lnTo>
                  <a:pt x="10665" y="3"/>
                </a:lnTo>
                <a:lnTo>
                  <a:pt x="10720" y="6"/>
                </a:lnTo>
                <a:lnTo>
                  <a:pt x="10773" y="11"/>
                </a:lnTo>
                <a:lnTo>
                  <a:pt x="10825" y="17"/>
                </a:lnTo>
                <a:lnTo>
                  <a:pt x="10878" y="25"/>
                </a:lnTo>
                <a:lnTo>
                  <a:pt x="10931" y="33"/>
                </a:lnTo>
                <a:lnTo>
                  <a:pt x="10983" y="44"/>
                </a:lnTo>
                <a:lnTo>
                  <a:pt x="11034" y="54"/>
                </a:lnTo>
                <a:lnTo>
                  <a:pt x="11085" y="67"/>
                </a:lnTo>
                <a:lnTo>
                  <a:pt x="11135" y="81"/>
                </a:lnTo>
                <a:lnTo>
                  <a:pt x="11185" y="95"/>
                </a:lnTo>
                <a:lnTo>
                  <a:pt x="11235" y="110"/>
                </a:lnTo>
                <a:lnTo>
                  <a:pt x="11284" y="129"/>
                </a:lnTo>
                <a:lnTo>
                  <a:pt x="11333" y="146"/>
                </a:lnTo>
                <a:lnTo>
                  <a:pt x="11379" y="166"/>
                </a:lnTo>
                <a:lnTo>
                  <a:pt x="11428" y="187"/>
                </a:lnTo>
                <a:lnTo>
                  <a:pt x="11474" y="208"/>
                </a:lnTo>
                <a:lnTo>
                  <a:pt x="11519" y="232"/>
                </a:lnTo>
                <a:lnTo>
                  <a:pt x="11564" y="255"/>
                </a:lnTo>
                <a:lnTo>
                  <a:pt x="11610" y="280"/>
                </a:lnTo>
                <a:lnTo>
                  <a:pt x="11653" y="307"/>
                </a:lnTo>
                <a:lnTo>
                  <a:pt x="11697" y="333"/>
                </a:lnTo>
                <a:lnTo>
                  <a:pt x="11739" y="361"/>
                </a:lnTo>
                <a:lnTo>
                  <a:pt x="11781" y="391"/>
                </a:lnTo>
                <a:lnTo>
                  <a:pt x="11823" y="420"/>
                </a:lnTo>
                <a:lnTo>
                  <a:pt x="11863" y="451"/>
                </a:lnTo>
                <a:lnTo>
                  <a:pt x="11902" y="484"/>
                </a:lnTo>
                <a:lnTo>
                  <a:pt x="11941" y="517"/>
                </a:lnTo>
                <a:lnTo>
                  <a:pt x="11980" y="549"/>
                </a:lnTo>
                <a:lnTo>
                  <a:pt x="12016" y="585"/>
                </a:lnTo>
                <a:lnTo>
                  <a:pt x="12053" y="619"/>
                </a:lnTo>
                <a:lnTo>
                  <a:pt x="12089" y="657"/>
                </a:lnTo>
                <a:lnTo>
                  <a:pt x="12123" y="694"/>
                </a:lnTo>
                <a:lnTo>
                  <a:pt x="12157" y="731"/>
                </a:lnTo>
                <a:lnTo>
                  <a:pt x="12190" y="770"/>
                </a:lnTo>
                <a:lnTo>
                  <a:pt x="12221" y="809"/>
                </a:lnTo>
                <a:lnTo>
                  <a:pt x="12252" y="850"/>
                </a:lnTo>
                <a:lnTo>
                  <a:pt x="12282" y="892"/>
                </a:lnTo>
                <a:lnTo>
                  <a:pt x="12311" y="934"/>
                </a:lnTo>
                <a:lnTo>
                  <a:pt x="12339" y="976"/>
                </a:lnTo>
                <a:lnTo>
                  <a:pt x="12366" y="1019"/>
                </a:lnTo>
                <a:lnTo>
                  <a:pt x="12392" y="1063"/>
                </a:lnTo>
                <a:lnTo>
                  <a:pt x="12417" y="1108"/>
                </a:lnTo>
                <a:lnTo>
                  <a:pt x="12440" y="1153"/>
                </a:lnTo>
                <a:lnTo>
                  <a:pt x="12464" y="1200"/>
                </a:lnTo>
                <a:lnTo>
                  <a:pt x="12485" y="1245"/>
                </a:lnTo>
                <a:lnTo>
                  <a:pt x="12506" y="1293"/>
                </a:lnTo>
                <a:lnTo>
                  <a:pt x="12526" y="1341"/>
                </a:lnTo>
                <a:lnTo>
                  <a:pt x="12544" y="1389"/>
                </a:lnTo>
                <a:lnTo>
                  <a:pt x="12562" y="1438"/>
                </a:lnTo>
                <a:lnTo>
                  <a:pt x="12577" y="1487"/>
                </a:lnTo>
                <a:lnTo>
                  <a:pt x="12593" y="1537"/>
                </a:lnTo>
                <a:lnTo>
                  <a:pt x="12605" y="1587"/>
                </a:lnTo>
                <a:lnTo>
                  <a:pt x="12618" y="1638"/>
                </a:lnTo>
                <a:lnTo>
                  <a:pt x="12630" y="1690"/>
                </a:lnTo>
                <a:lnTo>
                  <a:pt x="12639" y="1741"/>
                </a:lnTo>
                <a:lnTo>
                  <a:pt x="12649" y="1794"/>
                </a:lnTo>
                <a:lnTo>
                  <a:pt x="12655" y="1847"/>
                </a:lnTo>
                <a:lnTo>
                  <a:pt x="12661" y="1900"/>
                </a:lnTo>
                <a:lnTo>
                  <a:pt x="12666" y="1954"/>
                </a:lnTo>
                <a:lnTo>
                  <a:pt x="12669" y="2007"/>
                </a:lnTo>
                <a:lnTo>
                  <a:pt x="12672" y="2062"/>
                </a:lnTo>
                <a:lnTo>
                  <a:pt x="12672" y="211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8" name="Afbeelding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71438"/>
            <a:ext cx="3571875" cy="203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80000" y="2160000"/>
            <a:ext cx="6120000" cy="14400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90000"/>
              </a:lnSpc>
              <a:defRPr sz="4800" b="1">
                <a:solidFill>
                  <a:schemeClr val="bg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80000" y="3959940"/>
            <a:ext cx="6120000" cy="108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en-US" dirty="0"/>
          </a:p>
        </p:txBody>
      </p:sp>
      <p:sp>
        <p:nvSpPr>
          <p:cNvPr id="9" name="Tijdelijke aanduiding voor datum 3"/>
          <p:cNvSpPr>
            <a:spLocks noGrp="1" noChangeAspect="1"/>
          </p:cNvSpPr>
          <p:nvPr>
            <p:ph type="dt" sz="half" idx="10"/>
          </p:nvPr>
        </p:nvSpPr>
        <p:spPr>
          <a:xfrm>
            <a:off x="1080000" y="6480000"/>
            <a:ext cx="4070350" cy="365125"/>
          </a:xfrm>
          <a:prstGeom prst="rect">
            <a:avLst/>
          </a:prstGeom>
        </p:spPr>
        <p:txBody>
          <a:bodyPr lIns="0" tIns="0" rIns="0" bIns="0" anchor="ctr" anchorCtr="0"/>
          <a:lstStyle>
            <a:lvl1pPr eaLnBrk="0" hangingPunct="0">
              <a:defRPr sz="1000" dirty="0">
                <a:solidFill>
                  <a:schemeClr val="bg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660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0"/>
            <a:ext cx="21494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ep 1"/>
          <p:cNvGrpSpPr/>
          <p:nvPr/>
        </p:nvGrpSpPr>
        <p:grpSpPr>
          <a:xfrm>
            <a:off x="-7374" y="6415994"/>
            <a:ext cx="4949825" cy="449261"/>
            <a:chOff x="0" y="6408737"/>
            <a:chExt cx="4949825" cy="449261"/>
          </a:xfrm>
          <a:solidFill>
            <a:schemeClr val="bg2"/>
          </a:solidFill>
        </p:grpSpPr>
        <p:sp>
          <p:nvSpPr>
            <p:cNvPr id="13" name="Freeform 5"/>
            <p:cNvSpPr>
              <a:spLocks noChangeAspect="1"/>
            </p:cNvSpPr>
            <p:nvPr/>
          </p:nvSpPr>
          <p:spPr bwMode="auto">
            <a:xfrm>
              <a:off x="0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  <p:sp>
          <p:nvSpPr>
            <p:cNvPr id="12" name="Freeform 5"/>
            <p:cNvSpPr>
              <a:spLocks noChangeAspect="1"/>
            </p:cNvSpPr>
            <p:nvPr/>
          </p:nvSpPr>
          <p:spPr bwMode="auto">
            <a:xfrm>
              <a:off x="2257781" y="6408737"/>
              <a:ext cx="2692044" cy="449261"/>
            </a:xfrm>
            <a:custGeom>
              <a:avLst/>
              <a:gdLst>
                <a:gd name="T0" fmla="*/ 9702800 w 12672"/>
                <a:gd name="T1" fmla="*/ 1619250 h 2116"/>
                <a:gd name="T2" fmla="*/ 0 w 12672"/>
                <a:gd name="T3" fmla="*/ 1619250 h 2116"/>
                <a:gd name="T4" fmla="*/ 0 w 12672"/>
                <a:gd name="T5" fmla="*/ 0 h 2116"/>
                <a:gd name="T6" fmla="*/ 8082604 w 12672"/>
                <a:gd name="T7" fmla="*/ 0 h 2116"/>
                <a:gd name="T8" fmla="*/ 8166064 w 12672"/>
                <a:gd name="T9" fmla="*/ 2296 h 2116"/>
                <a:gd name="T10" fmla="*/ 8248758 w 12672"/>
                <a:gd name="T11" fmla="*/ 8418 h 2116"/>
                <a:gd name="T12" fmla="*/ 8329155 w 12672"/>
                <a:gd name="T13" fmla="*/ 19131 h 2116"/>
                <a:gd name="T14" fmla="*/ 8409553 w 12672"/>
                <a:gd name="T15" fmla="*/ 33671 h 2116"/>
                <a:gd name="T16" fmla="*/ 8487653 w 12672"/>
                <a:gd name="T17" fmla="*/ 51271 h 2116"/>
                <a:gd name="T18" fmla="*/ 8564222 w 12672"/>
                <a:gd name="T19" fmla="*/ 72698 h 2116"/>
                <a:gd name="T20" fmla="*/ 8640025 w 12672"/>
                <a:gd name="T21" fmla="*/ 98716 h 2116"/>
                <a:gd name="T22" fmla="*/ 8712765 w 12672"/>
                <a:gd name="T23" fmla="*/ 127030 h 2116"/>
                <a:gd name="T24" fmla="*/ 8785506 w 12672"/>
                <a:gd name="T25" fmla="*/ 159170 h 2116"/>
                <a:gd name="T26" fmla="*/ 8854418 w 12672"/>
                <a:gd name="T27" fmla="*/ 195136 h 2116"/>
                <a:gd name="T28" fmla="*/ 8922564 w 12672"/>
                <a:gd name="T29" fmla="*/ 234929 h 2116"/>
                <a:gd name="T30" fmla="*/ 8988413 w 12672"/>
                <a:gd name="T31" fmla="*/ 276252 h 2116"/>
                <a:gd name="T32" fmla="*/ 9052731 w 12672"/>
                <a:gd name="T33" fmla="*/ 321401 h 2116"/>
                <a:gd name="T34" fmla="*/ 9113220 w 12672"/>
                <a:gd name="T35" fmla="*/ 370377 h 2116"/>
                <a:gd name="T36" fmla="*/ 9172944 w 12672"/>
                <a:gd name="T37" fmla="*/ 420117 h 2116"/>
                <a:gd name="T38" fmla="*/ 9228839 w 12672"/>
                <a:gd name="T39" fmla="*/ 473684 h 2116"/>
                <a:gd name="T40" fmla="*/ 9282437 w 12672"/>
                <a:gd name="T41" fmla="*/ 531077 h 2116"/>
                <a:gd name="T42" fmla="*/ 9333738 w 12672"/>
                <a:gd name="T43" fmla="*/ 589236 h 2116"/>
                <a:gd name="T44" fmla="*/ 9381211 w 12672"/>
                <a:gd name="T45" fmla="*/ 650455 h 2116"/>
                <a:gd name="T46" fmla="*/ 9426387 w 12672"/>
                <a:gd name="T47" fmla="*/ 714735 h 2116"/>
                <a:gd name="T48" fmla="*/ 9468499 w 12672"/>
                <a:gd name="T49" fmla="*/ 779781 h 2116"/>
                <a:gd name="T50" fmla="*/ 9507550 w 12672"/>
                <a:gd name="T51" fmla="*/ 847887 h 2116"/>
                <a:gd name="T52" fmla="*/ 9543537 w 12672"/>
                <a:gd name="T53" fmla="*/ 918289 h 2116"/>
                <a:gd name="T54" fmla="*/ 9575696 w 12672"/>
                <a:gd name="T55" fmla="*/ 989457 h 2116"/>
                <a:gd name="T56" fmla="*/ 9604792 w 12672"/>
                <a:gd name="T57" fmla="*/ 1062920 h 2116"/>
                <a:gd name="T58" fmla="*/ 9630060 w 12672"/>
                <a:gd name="T59" fmla="*/ 1137913 h 2116"/>
                <a:gd name="T60" fmla="*/ 9651499 w 12672"/>
                <a:gd name="T61" fmla="*/ 1214438 h 2116"/>
                <a:gd name="T62" fmla="*/ 9670641 w 12672"/>
                <a:gd name="T63" fmla="*/ 1293257 h 2116"/>
                <a:gd name="T64" fmla="*/ 9685189 w 12672"/>
                <a:gd name="T65" fmla="*/ 1372842 h 2116"/>
                <a:gd name="T66" fmla="*/ 9694377 w 12672"/>
                <a:gd name="T67" fmla="*/ 1453958 h 2116"/>
                <a:gd name="T68" fmla="*/ 9700503 w 12672"/>
                <a:gd name="T69" fmla="*/ 1535839 h 2116"/>
                <a:gd name="T70" fmla="*/ 9702800 w 12672"/>
                <a:gd name="T71" fmla="*/ 1619250 h 21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12672" h="2116">
                  <a:moveTo>
                    <a:pt x="12672" y="2116"/>
                  </a:moveTo>
                  <a:lnTo>
                    <a:pt x="12672" y="2116"/>
                  </a:lnTo>
                  <a:lnTo>
                    <a:pt x="0" y="2116"/>
                  </a:lnTo>
                  <a:lnTo>
                    <a:pt x="0" y="0"/>
                  </a:lnTo>
                  <a:lnTo>
                    <a:pt x="10556" y="0"/>
                  </a:lnTo>
                  <a:lnTo>
                    <a:pt x="10611" y="0"/>
                  </a:lnTo>
                  <a:lnTo>
                    <a:pt x="10665" y="3"/>
                  </a:lnTo>
                  <a:lnTo>
                    <a:pt x="10720" y="6"/>
                  </a:lnTo>
                  <a:lnTo>
                    <a:pt x="10773" y="11"/>
                  </a:lnTo>
                  <a:lnTo>
                    <a:pt x="10825" y="17"/>
                  </a:lnTo>
                  <a:lnTo>
                    <a:pt x="10878" y="25"/>
                  </a:lnTo>
                  <a:lnTo>
                    <a:pt x="10931" y="33"/>
                  </a:lnTo>
                  <a:lnTo>
                    <a:pt x="10983" y="44"/>
                  </a:lnTo>
                  <a:lnTo>
                    <a:pt x="11034" y="54"/>
                  </a:lnTo>
                  <a:lnTo>
                    <a:pt x="11085" y="67"/>
                  </a:lnTo>
                  <a:lnTo>
                    <a:pt x="11135" y="81"/>
                  </a:lnTo>
                  <a:lnTo>
                    <a:pt x="11185" y="95"/>
                  </a:lnTo>
                  <a:lnTo>
                    <a:pt x="11235" y="110"/>
                  </a:lnTo>
                  <a:lnTo>
                    <a:pt x="11284" y="129"/>
                  </a:lnTo>
                  <a:lnTo>
                    <a:pt x="11333" y="146"/>
                  </a:lnTo>
                  <a:lnTo>
                    <a:pt x="11379" y="166"/>
                  </a:lnTo>
                  <a:lnTo>
                    <a:pt x="11428" y="187"/>
                  </a:lnTo>
                  <a:lnTo>
                    <a:pt x="11474" y="208"/>
                  </a:lnTo>
                  <a:lnTo>
                    <a:pt x="11519" y="232"/>
                  </a:lnTo>
                  <a:lnTo>
                    <a:pt x="11564" y="255"/>
                  </a:lnTo>
                  <a:lnTo>
                    <a:pt x="11610" y="280"/>
                  </a:lnTo>
                  <a:lnTo>
                    <a:pt x="11653" y="307"/>
                  </a:lnTo>
                  <a:lnTo>
                    <a:pt x="11697" y="333"/>
                  </a:lnTo>
                  <a:lnTo>
                    <a:pt x="11739" y="361"/>
                  </a:lnTo>
                  <a:lnTo>
                    <a:pt x="11781" y="391"/>
                  </a:lnTo>
                  <a:lnTo>
                    <a:pt x="11823" y="420"/>
                  </a:lnTo>
                  <a:lnTo>
                    <a:pt x="11863" y="451"/>
                  </a:lnTo>
                  <a:lnTo>
                    <a:pt x="11902" y="484"/>
                  </a:lnTo>
                  <a:lnTo>
                    <a:pt x="11941" y="517"/>
                  </a:lnTo>
                  <a:lnTo>
                    <a:pt x="11980" y="549"/>
                  </a:lnTo>
                  <a:lnTo>
                    <a:pt x="12016" y="585"/>
                  </a:lnTo>
                  <a:lnTo>
                    <a:pt x="12053" y="619"/>
                  </a:lnTo>
                  <a:lnTo>
                    <a:pt x="12089" y="657"/>
                  </a:lnTo>
                  <a:lnTo>
                    <a:pt x="12123" y="694"/>
                  </a:lnTo>
                  <a:lnTo>
                    <a:pt x="12157" y="731"/>
                  </a:lnTo>
                  <a:lnTo>
                    <a:pt x="12190" y="770"/>
                  </a:lnTo>
                  <a:lnTo>
                    <a:pt x="12221" y="809"/>
                  </a:lnTo>
                  <a:lnTo>
                    <a:pt x="12252" y="850"/>
                  </a:lnTo>
                  <a:lnTo>
                    <a:pt x="12282" y="892"/>
                  </a:lnTo>
                  <a:lnTo>
                    <a:pt x="12311" y="934"/>
                  </a:lnTo>
                  <a:lnTo>
                    <a:pt x="12339" y="976"/>
                  </a:lnTo>
                  <a:lnTo>
                    <a:pt x="12366" y="1019"/>
                  </a:lnTo>
                  <a:lnTo>
                    <a:pt x="12392" y="1063"/>
                  </a:lnTo>
                  <a:lnTo>
                    <a:pt x="12417" y="1108"/>
                  </a:lnTo>
                  <a:lnTo>
                    <a:pt x="12440" y="1153"/>
                  </a:lnTo>
                  <a:lnTo>
                    <a:pt x="12464" y="1200"/>
                  </a:lnTo>
                  <a:lnTo>
                    <a:pt x="12485" y="1245"/>
                  </a:lnTo>
                  <a:lnTo>
                    <a:pt x="12506" y="1293"/>
                  </a:lnTo>
                  <a:lnTo>
                    <a:pt x="12526" y="1341"/>
                  </a:lnTo>
                  <a:lnTo>
                    <a:pt x="12544" y="1389"/>
                  </a:lnTo>
                  <a:lnTo>
                    <a:pt x="12562" y="1438"/>
                  </a:lnTo>
                  <a:lnTo>
                    <a:pt x="12577" y="1487"/>
                  </a:lnTo>
                  <a:lnTo>
                    <a:pt x="12593" y="1537"/>
                  </a:lnTo>
                  <a:lnTo>
                    <a:pt x="12605" y="1587"/>
                  </a:lnTo>
                  <a:lnTo>
                    <a:pt x="12618" y="1638"/>
                  </a:lnTo>
                  <a:lnTo>
                    <a:pt x="12630" y="1690"/>
                  </a:lnTo>
                  <a:lnTo>
                    <a:pt x="12639" y="1741"/>
                  </a:lnTo>
                  <a:lnTo>
                    <a:pt x="12649" y="1794"/>
                  </a:lnTo>
                  <a:lnTo>
                    <a:pt x="12655" y="1847"/>
                  </a:lnTo>
                  <a:lnTo>
                    <a:pt x="12661" y="1900"/>
                  </a:lnTo>
                  <a:lnTo>
                    <a:pt x="12666" y="1954"/>
                  </a:lnTo>
                  <a:lnTo>
                    <a:pt x="12669" y="2007"/>
                  </a:lnTo>
                  <a:lnTo>
                    <a:pt x="12672" y="2062"/>
                  </a:lnTo>
                  <a:lnTo>
                    <a:pt x="12672" y="2116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endParaRPr lang="en-US" sz="1800" dirty="0">
                <a:latin typeface="Arial" panose="020B0604020202020204" pitchFamily="34" charset="0"/>
                <a:ea typeface="+mn-ea"/>
              </a:endParaRPr>
            </a:p>
          </p:txBody>
        </p:sp>
      </p:grpSp>
      <p:sp>
        <p:nvSpPr>
          <p:cNvPr id="1027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1079500" y="1079500"/>
            <a:ext cx="10033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Titelstijl van model bewerken</a:t>
            </a:r>
          </a:p>
        </p:txBody>
      </p:sp>
      <p:sp>
        <p:nvSpPr>
          <p:cNvPr id="1028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1079500" y="1800225"/>
            <a:ext cx="100330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tekststijl van het model te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3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de-DE" sz="3200" b="1" kern="1200">
          <a:solidFill>
            <a:srgbClr val="00A9F3"/>
          </a:solidFill>
          <a:latin typeface="Arial" charset="0"/>
          <a:ea typeface="Arial" charset="0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ea typeface="Arial" charset="0"/>
          <a:cs typeface="Arial" pitchFamily="34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A9F3"/>
          </a:solidFill>
          <a:latin typeface="Arial" pitchFamily="34" charset="0"/>
          <a:cs typeface="Arial" pitchFamily="34" charset="0"/>
        </a:defRPr>
      </a:lvl9pPr>
    </p:titleStyle>
    <p:bodyStyle>
      <a:lvl1pPr marL="268288" indent="-268288" algn="l" defTabSz="912813" rtl="0" eaLnBrk="1" fontAlgn="base" hangingPunct="1">
        <a:lnSpc>
          <a:spcPct val="90000"/>
        </a:lnSpc>
        <a:spcBef>
          <a:spcPts val="47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39750" indent="-269875" algn="l" defTabSz="912813" rtl="0" eaLnBrk="1" fontAlgn="base" hangingPunct="1">
        <a:lnSpc>
          <a:spcPct val="90000"/>
        </a:lnSpc>
        <a:spcBef>
          <a:spcPts val="438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09625" indent="-269875" algn="l" defTabSz="912813" rtl="0" eaLnBrk="1" fontAlgn="base" hangingPunct="1">
        <a:lnSpc>
          <a:spcPct val="90000"/>
        </a:lnSpc>
        <a:spcBef>
          <a:spcPts val="400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079500" indent="-269875" algn="l" defTabSz="912813" rtl="0" eaLnBrk="1" fontAlgn="base" hangingPunct="1">
        <a:lnSpc>
          <a:spcPct val="90000"/>
        </a:lnSpc>
        <a:spcBef>
          <a:spcPts val="363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349375" indent="-268288" algn="l" defTabSz="912813" rtl="0" eaLnBrk="1" fontAlgn="base" hangingPunct="1">
        <a:lnSpc>
          <a:spcPct val="90000"/>
        </a:lnSpc>
        <a:spcBef>
          <a:spcPts val="325"/>
        </a:spcBef>
        <a:spcAft>
          <a:spcPct val="0"/>
        </a:spcAft>
        <a:buClr>
          <a:srgbClr val="00A9F3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bg2"/>
          </a:solidFill>
          <a:latin typeface="+mj-lt"/>
          <a:ea typeface="ＭＳ Ｐゴシック" charset="-128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-128"/>
        </a:defRPr>
      </a:lvl9pPr>
    </p:titleStyle>
    <p:bodyStyle>
      <a:lvl1pPr marL="265113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38163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03275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76325" indent="-273050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tabLst>
          <a:tab pos="1792288" algn="l"/>
        </a:tabLst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41438" indent="-26511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bg2"/>
        </a:buClr>
        <a:buSzPct val="80000"/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ng.nl/onderwerpenindex/werk-en-inkomen/participatiewet/nieuws/aandachtspunten-vng-bij-begroting-van-szw" TargetMode="External"/><Relationship Id="rId2" Type="http://schemas.openxmlformats.org/officeDocument/2006/relationships/hyperlink" Target="https://vng.nl/files/vng/brieven/2018/attachments/tk_brief_uitwerking_breed_offensief_def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g40stedennetwerk.nl/themagroep/sterke-keten-van-participatie-leren-werken-en-ondernem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/>
              <a:t>Werk maken van werk voor mensen met een afstand tot de arbeidsmarkt</a:t>
            </a:r>
            <a:endParaRPr lang="nl-NL" sz="3600" b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Van loondispensatie naar een breed offensief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30 november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6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2052" y="222862"/>
            <a:ext cx="7772400" cy="1470025"/>
          </a:xfrm>
        </p:spPr>
        <p:txBody>
          <a:bodyPr/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eraan vooraf ging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52051" y="1867385"/>
            <a:ext cx="10348451" cy="3600400"/>
          </a:xfrm>
        </p:spPr>
        <p:txBody>
          <a:bodyPr>
            <a:normAutofit/>
          </a:bodyPr>
          <a:lstStyle/>
          <a:p>
            <a:pPr marL="457200" indent="-45720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Kabinetsplannen voor loondispensatie in de participatiewet</a:t>
            </a:r>
          </a:p>
          <a:p>
            <a:pPr marL="457200" indent="-45720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Brede maatschappelijke weerstand (gemeenten, bonden, cliëntenorganisatie)</a:t>
            </a:r>
          </a:p>
          <a:p>
            <a:pPr marL="457200" indent="-45720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7 september brief van SZW</a:t>
            </a:r>
          </a:p>
          <a:p>
            <a:pPr marL="914400" lvl="1" indent="-45720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Intrekken voorstel loondispensatie</a:t>
            </a:r>
          </a:p>
          <a:p>
            <a:pPr marL="914400" lvl="1" indent="-457200" algn="l">
              <a:buFontTx/>
              <a:buChar char="-"/>
            </a:pPr>
            <a:r>
              <a:rPr lang="nl-NL" sz="2800" dirty="0" smtClean="0">
                <a:solidFill>
                  <a:schemeClr val="tx1"/>
                </a:solidFill>
              </a:rPr>
              <a:t>Aankondiging brief breed offensief</a:t>
            </a:r>
          </a:p>
          <a:p>
            <a:pPr marL="457200" indent="-457200" algn="l">
              <a:buFontTx/>
              <a:buChar char="-"/>
            </a:pPr>
            <a:endParaRPr lang="nl-NL" dirty="0" smtClean="0"/>
          </a:p>
          <a:p>
            <a:pPr marL="457200" indent="-45720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365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behelst het breed offensief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dirty="0" smtClean="0"/>
              <a:t>Focus op vier thema’s: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Eenvoudiger voor werkgevers en werkzoekenden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Werken aantrekkelijker maken voor mensen met beperkingen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Werkgevers en werkzoekenden moeten elkaar makkelijker kunnen vinden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800" dirty="0"/>
              <a:t>Het bijdragen aan duurzaam werk</a:t>
            </a:r>
          </a:p>
          <a:p>
            <a:endParaRPr lang="nl-NL" sz="2800" dirty="0" smtClean="0"/>
          </a:p>
          <a:p>
            <a:pPr marL="0" indent="0">
              <a:buNone/>
            </a:pPr>
            <a:r>
              <a:rPr lang="nl-NL" sz="2800" dirty="0"/>
              <a:t>Z</a:t>
            </a:r>
            <a:r>
              <a:rPr lang="nl-NL" sz="2800" dirty="0" smtClean="0"/>
              <a:t>ie factsheet voor details.</a:t>
            </a:r>
            <a:endParaRPr lang="nl-NL" sz="28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3954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80000" y="1080000"/>
            <a:ext cx="10792452" cy="720000"/>
          </a:xfrm>
        </p:spPr>
        <p:txBody>
          <a:bodyPr>
            <a:noAutofit/>
          </a:bodyPr>
          <a:lstStyle/>
          <a:p>
            <a:r>
              <a:rPr lang="nl-NL" dirty="0" smtClean="0"/>
              <a:t>Hoe verhoudt het offensief zich tot de decentralisaties?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200" y="1983279"/>
            <a:ext cx="10033000" cy="4500563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Veel plannen neigen tot harmonisatie, maar ook tot centralisering en regionalisering.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Hoe kijkt u naar harmonisatieplannen in relatie tot de decentralisaties?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Hoe verhouden de plannen zicht tot uw verantwoordelijkheid als bestuurder?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Is de regio de geëigende schaal voor veel van de plannen?</a:t>
            </a:r>
          </a:p>
        </p:txBody>
      </p:sp>
    </p:spTree>
    <p:extLst>
      <p:ext uri="{BB962C8B-B14F-4D97-AF65-F5344CB8AC3E}">
        <p14:creationId xmlns:p14="http://schemas.microsoft.com/office/powerpoint/2010/main" val="27909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9299" y="972100"/>
            <a:ext cx="10778403" cy="720000"/>
          </a:xfrm>
        </p:spPr>
        <p:txBody>
          <a:bodyPr>
            <a:noAutofit/>
          </a:bodyPr>
          <a:lstStyle/>
          <a:p>
            <a:r>
              <a:rPr lang="nl-NL" dirty="0" smtClean="0"/>
              <a:t>Zijn de plannen in het breed offensief proportioneel?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9300" y="1701215"/>
            <a:ext cx="10033000" cy="4500563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Het breed offensief leunt sterk op maatschappelijke inbreng:</a:t>
            </a:r>
            <a:endParaRPr lang="nl-N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Zijn de plannen realistisch of laat SZW zich te veel leiden door (grote) werkgevers?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Bieden de plannen de ruimte om te doen wat nodig 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Welke knelpunten blijven liggen?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13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Welke rol moeten gemeenten / VNG nu pakken?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800" dirty="0" smtClean="0"/>
              <a:t>Veel plannen moeten nog verder worden </a:t>
            </a:r>
            <a:r>
              <a:rPr lang="nl-NL" sz="2800" dirty="0"/>
              <a:t>uitgewerkt. </a:t>
            </a:r>
            <a:endParaRPr lang="nl-NL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Hoe pakken gemeenten </a:t>
            </a:r>
            <a:r>
              <a:rPr lang="nl-NL" sz="2800" dirty="0"/>
              <a:t>daarin hun </a:t>
            </a:r>
            <a:r>
              <a:rPr lang="nl-NL" sz="2800" dirty="0" smtClean="0"/>
              <a:t>rol, </a:t>
            </a:r>
            <a:r>
              <a:rPr lang="nl-NL" sz="2800" dirty="0"/>
              <a:t>of </a:t>
            </a:r>
            <a:r>
              <a:rPr lang="nl-NL" sz="2800" dirty="0" smtClean="0"/>
              <a:t>blijft het </a:t>
            </a:r>
            <a:r>
              <a:rPr lang="nl-NL" sz="2800" dirty="0"/>
              <a:t>een “Haags feestje”?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800" dirty="0" smtClean="0"/>
              <a:t>Wat moeten wij aan de verschillende </a:t>
            </a:r>
            <a:r>
              <a:rPr lang="nl-NL" sz="2800" dirty="0"/>
              <a:t>werkgroepen meegeven?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0742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gesprek met elkaar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80000" y="1800000"/>
            <a:ext cx="9372100" cy="4997152"/>
          </a:xfrm>
        </p:spPr>
        <p:txBody>
          <a:bodyPr>
            <a:noAutofit/>
          </a:bodyPr>
          <a:lstStyle/>
          <a:p>
            <a:pPr lvl="0"/>
            <a:r>
              <a:rPr lang="nl-NL" sz="2800" dirty="0" smtClean="0"/>
              <a:t>Reflectie in </a:t>
            </a:r>
            <a:r>
              <a:rPr lang="nl-NL" sz="2800" dirty="0"/>
              <a:t>2 </a:t>
            </a:r>
            <a:r>
              <a:rPr lang="nl-NL" sz="2800" dirty="0" smtClean="0"/>
              <a:t>groepen:</a:t>
            </a:r>
            <a:endParaRPr lang="nl-NL" sz="2800" dirty="0"/>
          </a:p>
          <a:p>
            <a:pPr lvl="1"/>
            <a:r>
              <a:rPr lang="nl-NL" sz="2800" dirty="0" smtClean="0"/>
              <a:t>Gesprek </a:t>
            </a:r>
            <a:r>
              <a:rPr lang="nl-NL" sz="2800" dirty="0"/>
              <a:t>over de rol van de VNG/gemeenten in </a:t>
            </a:r>
            <a:r>
              <a:rPr lang="nl-NL" sz="2800" dirty="0" smtClean="0"/>
              <a:t>het proces </a:t>
            </a:r>
            <a:r>
              <a:rPr lang="nl-NL" sz="2800" dirty="0"/>
              <a:t>en de verschillende taken die SZW bij de VNG </a:t>
            </a:r>
            <a:r>
              <a:rPr lang="nl-NL" sz="2800" dirty="0" smtClean="0"/>
              <a:t>neerlegt.</a:t>
            </a:r>
            <a:endParaRPr lang="nl-NL" sz="2800" dirty="0"/>
          </a:p>
          <a:p>
            <a:pPr lvl="2"/>
            <a:r>
              <a:rPr lang="nl-NL" sz="2200" dirty="0" smtClean="0"/>
              <a:t>Duidelijk krijgen wat </a:t>
            </a:r>
            <a:r>
              <a:rPr lang="nl-NL" sz="2200" dirty="0"/>
              <a:t>de VNG doet op dit </a:t>
            </a:r>
            <a:r>
              <a:rPr lang="nl-NL" sz="2200" dirty="0" smtClean="0"/>
              <a:t>gebied.</a:t>
            </a:r>
          </a:p>
          <a:p>
            <a:pPr lvl="2"/>
            <a:r>
              <a:rPr lang="nl-NL" sz="2200" dirty="0" smtClean="0"/>
              <a:t>Wat moet in het breed offensief prioriteit hebben voor de VNG?</a:t>
            </a:r>
          </a:p>
          <a:p>
            <a:pPr lvl="1"/>
            <a:r>
              <a:rPr lang="nl-NL" sz="2800" dirty="0" smtClean="0"/>
              <a:t>Gesprek over </a:t>
            </a:r>
            <a:r>
              <a:rPr lang="nl-NL" sz="2800" dirty="0"/>
              <a:t>de praktische kant waar gemeenten mee te maken </a:t>
            </a:r>
            <a:r>
              <a:rPr lang="nl-NL" sz="2800" dirty="0" smtClean="0"/>
              <a:t>krijgen. </a:t>
            </a:r>
            <a:endParaRPr lang="nl-NL" sz="2800" dirty="0"/>
          </a:p>
          <a:p>
            <a:pPr lvl="2"/>
            <a:r>
              <a:rPr lang="nl-NL" sz="2200" dirty="0"/>
              <a:t>Wat moeten gemeenten nu </a:t>
            </a:r>
            <a:r>
              <a:rPr lang="nl-NL" sz="2200" dirty="0" smtClean="0"/>
              <a:t>al lokaal of regionaal doen?</a:t>
            </a:r>
          </a:p>
          <a:p>
            <a:pPr lvl="2"/>
            <a:r>
              <a:rPr lang="nl-NL" sz="2200" dirty="0" smtClean="0"/>
              <a:t>Welke </a:t>
            </a:r>
            <a:r>
              <a:rPr lang="nl-NL" sz="2200" dirty="0"/>
              <a:t>ruimte hebben gemeenten voor eigen invulling </a:t>
            </a:r>
            <a:r>
              <a:rPr lang="nl-NL" sz="2200" dirty="0" smtClean="0"/>
              <a:t>plannen?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914396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Kamerbrief Breed Offensief</a:t>
            </a:r>
            <a:endParaRPr lang="nl-NL" dirty="0"/>
          </a:p>
          <a:p>
            <a:r>
              <a:rPr lang="nl-NL" dirty="0" smtClean="0">
                <a:hlinkClick r:id="rId3"/>
              </a:rPr>
              <a:t>VNG reactie t.b.v. begrotingsbehandeling SZW over Breed Offensief</a:t>
            </a:r>
            <a:endParaRPr lang="nl-NL" dirty="0" smtClean="0"/>
          </a:p>
          <a:p>
            <a:r>
              <a:rPr lang="nl-NL" dirty="0" smtClean="0">
                <a:hlinkClick r:id="rId4"/>
              </a:rPr>
              <a:t>G40 reactie t.b.v. </a:t>
            </a:r>
            <a:r>
              <a:rPr lang="nl-NL" smtClean="0">
                <a:hlinkClick r:id="rId4"/>
              </a:rPr>
              <a:t>begrotingsbehandeling SZW over Breed Offensief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584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G_Basis - kopie">
  <a:themeElements>
    <a:clrScheme name="Aangepast 17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3C"/>
      </a:accent5>
      <a:accent6>
        <a:srgbClr val="C20015"/>
      </a:accent6>
      <a:hlink>
        <a:srgbClr val="999999"/>
      </a:hlink>
      <a:folHlink>
        <a:srgbClr val="CCCCCC"/>
      </a:folHlink>
    </a:clrScheme>
    <a:fontScheme name="V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436D15DC-6C1F-43E0-BA25-266AD42F8E4E}"/>
    </a:ext>
  </a:extLst>
</a:theme>
</file>

<file path=ppt/theme/theme2.xml><?xml version="1.0" encoding="utf-8"?>
<a:theme xmlns:a="http://schemas.openxmlformats.org/drawingml/2006/main" name="VNG Titels">
  <a:themeElements>
    <a:clrScheme name="Aangepast 23">
      <a:dk1>
        <a:srgbClr val="000000"/>
      </a:dk1>
      <a:lt1>
        <a:srgbClr val="FFFFFF"/>
      </a:lt1>
      <a:dk2>
        <a:srgbClr val="002C64"/>
      </a:dk2>
      <a:lt2>
        <a:srgbClr val="00A9F3"/>
      </a:lt2>
      <a:accent1>
        <a:srgbClr val="8EBAE5"/>
      </a:accent1>
      <a:accent2>
        <a:srgbClr val="3DB7E4"/>
      </a:accent2>
      <a:accent3>
        <a:srgbClr val="002F5F"/>
      </a:accent3>
      <a:accent4>
        <a:srgbClr val="F0AB00"/>
      </a:accent4>
      <a:accent5>
        <a:srgbClr val="008541"/>
      </a:accent5>
      <a:accent6>
        <a:srgbClr val="C20016"/>
      </a:accent6>
      <a:hlink>
        <a:srgbClr val="999999"/>
      </a:hlink>
      <a:folHlink>
        <a:srgbClr val="CCCCCC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CE455056-2E07-40E3-A23C-F1856412D281}" vid="{E190F73E-30FE-4981-A67C-E1D98411DE6E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EDFEC8FA99AA4699DB4A53DD5949A9" ma:contentTypeVersion="0" ma:contentTypeDescription="Een nieuw document maken." ma:contentTypeScope="" ma:versionID="130bdcac8fc2202ed400322f533ae1b9">
  <xsd:schema xmlns:xsd="http://www.w3.org/2001/XMLSchema" xmlns:xs="http://www.w3.org/2001/XMLSchema" xmlns:p="http://schemas.microsoft.com/office/2006/metadata/properties" xmlns:ns2="3ab34907-cfea-4875-a9e3-dcc53d1d57a8" targetNamespace="http://schemas.microsoft.com/office/2006/metadata/properties" ma:root="true" ma:fieldsID="a50b0b5b2a71fe9a6a397a69cdd43f4b" ns2:_="">
    <xsd:import namespace="3ab34907-cfea-4875-a9e3-dcc53d1d5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4907-cfea-4875-a9e3-dcc53d1d57a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ab34907-cfea-4875-a9e3-dcc53d1d57a8">YT7NX5SARR6U-1260386029-163</_dlc_DocId>
    <_dlc_DocIdUrl xmlns="3ab34907-cfea-4875-a9e3-dcc53d1d57a8">
      <Url>https://willemshof.vng.nl/dsr/psi/_layouts/15/DocIdRedir.aspx?ID=YT7NX5SARR6U-1260386029-163</Url>
      <Description>YT7NX5SARR6U-1260386029-163</Description>
    </_dlc_DocIdUrl>
  </documentManagement>
</p:properties>
</file>

<file path=customXml/itemProps1.xml><?xml version="1.0" encoding="utf-8"?>
<ds:datastoreItem xmlns:ds="http://schemas.openxmlformats.org/officeDocument/2006/customXml" ds:itemID="{A05DAB14-7FFA-4B96-9CBD-BC8154652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b34907-cfea-4875-a9e3-dcc53d1d5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317E51-D69A-4045-84D2-3B3C78D2468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FF7CD91-CDAE-49C2-9189-5634AB6CBCE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0CC4D69-834E-476A-AF71-BD7E98A88093}">
  <ds:schemaRefs>
    <ds:schemaRef ds:uri="http://schemas.microsoft.com/office/2006/documentManagement/types"/>
    <ds:schemaRef ds:uri="http://schemas.openxmlformats.org/package/2006/metadata/core-properties"/>
    <ds:schemaRef ds:uri="3ab34907-cfea-4875-a9e3-dcc53d1d57a8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VNG</Template>
  <TotalTime>29</TotalTime>
  <Words>585</Words>
  <Application>Microsoft Office PowerPoint</Application>
  <PresentationFormat>Breedbeeld</PresentationFormat>
  <Paragraphs>68</Paragraphs>
  <Slides>8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Wingdings</vt:lpstr>
      <vt:lpstr>VNG_Basis - kopie</vt:lpstr>
      <vt:lpstr>VNG Titels</vt:lpstr>
      <vt:lpstr>Werk maken van werk voor mensen met een afstand tot de arbeidsmarkt</vt:lpstr>
      <vt:lpstr>  Wat eraan vooraf ging</vt:lpstr>
      <vt:lpstr>Wat behelst het breed offensief</vt:lpstr>
      <vt:lpstr>Hoe verhoudt het offensief zich tot de decentralisaties?</vt:lpstr>
      <vt:lpstr>Zijn de plannen in het breed offensief proportioneel?</vt:lpstr>
      <vt:lpstr>Welke rol moeten gemeenten / VNG nu pakken?</vt:lpstr>
      <vt:lpstr>In gesprek met elkaar</vt:lpstr>
      <vt:lpstr>Meer informatie</vt:lpstr>
    </vt:vector>
  </TitlesOfParts>
  <Company>Valid WPS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 maken van werk voor mensen met een afstand tot de arbeidsmarkt</dc:title>
  <dc:creator>Wendy van der Burg</dc:creator>
  <cp:keywords>All Places</cp:keywords>
  <cp:lastModifiedBy>pres-neon</cp:lastModifiedBy>
  <cp:revision>5</cp:revision>
  <cp:lastPrinted>2016-11-29T12:08:35Z</cp:lastPrinted>
  <dcterms:created xsi:type="dcterms:W3CDTF">2018-11-28T15:46:15Z</dcterms:created>
  <dcterms:modified xsi:type="dcterms:W3CDTF">2018-11-30T11:18:13Z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0x010100FAEDFEC8FA99AA4699DB4A53DD5949A9</vt:lpwstr>
  </property>
  <property fmtid="{D5CDD505-2E9C-101B-9397-08002B2CF9AE}" pid="3" name="TaxKeyword">
    <vt:lpwstr>93;#All Places|ac33864e-a65c-4503-a184-ef05ebb44bd4</vt:lpwstr>
  </property>
  <property fmtid="{D5CDD505-2E9C-101B-9397-08002B2CF9AE}" pid="4" name="TaxCatchAll">
    <vt:lpwstr>93;#All Places</vt:lpwstr>
  </property>
  <property fmtid="{D5CDD505-2E9C-101B-9397-08002B2CF9AE}" pid="5" name="TaxKeywordTaxHTField">
    <vt:lpwstr>All Places|ac33864e-a65c-4503-a184-ef05ebb44bd4</vt:lpwstr>
  </property>
  <property fmtid="{D5CDD505-2E9C-101B-9397-08002B2CF9AE}" pid="6" name="_dlc_DocIdItemGuid">
    <vt:lpwstr>d706eccd-5cf9-4a0c-bb57-7c49eacdc668</vt:lpwstr>
  </property>
</Properties>
</file>