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5" r:id="rId2"/>
  </p:sldMasterIdLst>
  <p:notesMasterIdLst>
    <p:notesMasterId r:id="rId16"/>
  </p:notesMasterIdLst>
  <p:handoutMasterIdLst>
    <p:handoutMasterId r:id="rId17"/>
  </p:handoutMasterIdLst>
  <p:sldIdLst>
    <p:sldId id="265" r:id="rId3"/>
    <p:sldId id="263" r:id="rId4"/>
    <p:sldId id="266" r:id="rId5"/>
    <p:sldId id="271" r:id="rId6"/>
    <p:sldId id="272" r:id="rId7"/>
    <p:sldId id="273" r:id="rId8"/>
    <p:sldId id="267" r:id="rId9"/>
    <p:sldId id="277" r:id="rId10"/>
    <p:sldId id="268" r:id="rId11"/>
    <p:sldId id="269" r:id="rId12"/>
    <p:sldId id="278" r:id="rId13"/>
    <p:sldId id="279" r:id="rId14"/>
    <p:sldId id="270" r:id="rId15"/>
  </p:sldIdLst>
  <p:sldSz cx="12192000" cy="6858000"/>
  <p:notesSz cx="6858000" cy="9144000"/>
  <p:defaultTextStyle>
    <a:defPPr>
      <a:defRPr lang="nl-NL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75">
          <p15:clr>
            <a:srgbClr val="A4A3A4"/>
          </p15:clr>
        </p15:guide>
        <p15:guide id="3" pos="7219">
          <p15:clr>
            <a:srgbClr val="A4A3A4"/>
          </p15:clr>
        </p15:guide>
        <p15:guide id="4" pos="461">
          <p15:clr>
            <a:srgbClr val="A4A3A4"/>
          </p15:clr>
        </p15:guide>
        <p15:guide id="5" pos="665">
          <p15:clr>
            <a:srgbClr val="A4A3A4"/>
          </p15:clr>
        </p15:guide>
        <p15:guide id="6" pos="47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F"/>
    <a:srgbClr val="008542"/>
    <a:srgbClr val="002C64"/>
    <a:srgbClr val="00A9F3"/>
    <a:srgbClr val="33AADC"/>
    <a:srgbClr val="3DB7E4"/>
    <a:srgbClr val="F0AB00"/>
    <a:srgbClr val="8E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5" autoAdjust="0"/>
    <p:restoredTop sz="94372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1074" y="84"/>
      </p:cViewPr>
      <p:guideLst>
        <p:guide orient="horz" pos="2160"/>
        <p:guide orient="horz" pos="1775"/>
        <p:guide pos="7219"/>
        <p:guide pos="461"/>
        <p:guide pos="665"/>
        <p:guide pos="4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8DE55F7-5A9E-4E82-9572-15880D9FD41B}" type="datetimeFigureOut">
              <a:rPr lang="nl-NL" altLang="en-US">
                <a:latin typeface="Arial" panose="020B0604020202020204" pitchFamily="34" charset="0"/>
              </a:rPr>
              <a:pPr>
                <a:defRPr/>
              </a:pPr>
              <a:t>29-11-2018</a:t>
            </a:fld>
            <a:endParaRPr lang="nl-NL" altLang="en-US" dirty="0">
              <a:latin typeface="Arial" panose="020B0604020202020204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3E511EB-5E98-41EC-A5CC-3E924CDB0D1F}" type="slidenum">
              <a:rPr lang="nl-NL" altLang="en-US">
                <a:latin typeface="Arial" panose="020B0604020202020204" pitchFamily="34" charset="0"/>
              </a:rPr>
              <a:pPr>
                <a:defRPr/>
              </a:pPr>
              <a:t>‹nr.›</a:t>
            </a:fld>
            <a:endParaRPr lang="nl-NL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65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14AD0C-3FEA-464F-89FE-81A160C48B0E}" type="datetimeFigureOut">
              <a:rPr lang="nl-NL" altLang="en-US" smtClean="0"/>
              <a:pPr>
                <a:defRPr/>
              </a:pPr>
              <a:t>29-11-2018</a:t>
            </a:fld>
            <a:endParaRPr lang="nl-NL" altLang="en-US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 smtClean="0"/>
              <a:t>Klik om de tekststijl van het model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D2E484-1166-4FB0-ABA9-3E53EA5631CA}" type="slidenum">
              <a:rPr lang="nl-NL" altLang="en-US" smtClean="0"/>
              <a:pPr>
                <a:defRPr/>
              </a:pPr>
              <a:t>‹nr.›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2563121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E39E7-EC1D-45AB-B55F-26292D22F4BB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0573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anchorCtr="1"/>
          <a:lstStyle>
            <a:lvl1pPr algn="l">
              <a:defRPr sz="1000" b="0" i="0" baseline="0">
                <a:solidFill>
                  <a:srgbClr val="002C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15A64D-D12D-4BB0-A948-BF1C335CBFA8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7C978C3-00E1-40D4-B38B-F132817E09E5}" type="datetime2">
              <a:rPr lang="nl-NL" smtClean="0"/>
              <a:t>donderdag 29 november 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343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anchorCtr="1"/>
          <a:lstStyle>
            <a:lvl1pPr algn="l">
              <a:defRPr sz="1000" b="0" i="0">
                <a:solidFill>
                  <a:srgbClr val="002C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F82467-280F-4085-B5CD-455ECB263A16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80C5CAD4-BBDB-465B-951D-CE12539FD9BC}" type="datetime2">
              <a:rPr lang="nl-NL" smtClean="0"/>
              <a:t>donderdag 29 november 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81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anchorCtr="1"/>
          <a:lstStyle>
            <a:lvl1pPr algn="l">
              <a:defRPr sz="1000" b="0" i="0">
                <a:solidFill>
                  <a:srgbClr val="002C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0B683A-7824-4A64-B33E-EEB6E14CB5F3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35724DF3-B6B2-420D-A6FE-AF45549D19CF}" type="datetime2">
              <a:rPr lang="nl-NL" smtClean="0"/>
              <a:t>donderdag 29 november 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187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anchorCtr="1"/>
          <a:lstStyle>
            <a:lvl1pPr algn="l">
              <a:defRPr sz="1000" b="0" i="0">
                <a:solidFill>
                  <a:srgbClr val="002C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9997A7-A465-4EE3-AE33-F60D4B6A7300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F6352198-91D1-47B5-8891-F6C3EA5F8E8F}" type="datetime2">
              <a:rPr lang="nl-NL" smtClean="0"/>
              <a:t>donderdag 29 november 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973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 anchorCtr="1"/>
          <a:lstStyle>
            <a:lvl1pPr algn="l">
              <a:defRPr sz="1000" b="0" i="0">
                <a:solidFill>
                  <a:srgbClr val="002C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A97A7A-7712-44AF-BF85-9C6CEE6EC44A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15E38100-8AB5-4A9E-990D-41D50FD61899}" type="datetime2">
              <a:rPr lang="nl-NL" smtClean="0"/>
              <a:t>donderdag 29 november 2018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62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71AEA88-A3C9-4F03-AD95-2A6F214C1714}" type="datetime2">
              <a:rPr lang="nl-NL" smtClean="0"/>
              <a:t>donderdag 29 november 2018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anchorCtr="1"/>
          <a:lstStyle>
            <a:lvl1pPr algn="l"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220899-C1FB-4059-ABA0-56EF92516660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6490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777C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endParaRPr lang="en-US" altLang="nl-NL"/>
          </a:p>
        </p:txBody>
      </p:sp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6669617" y="2097088"/>
            <a:ext cx="4874683" cy="122396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nl-NL" noProof="0" smtClean="0"/>
              <a:t>Klik om de stijl te bewerken</a:t>
            </a:r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6669617" y="3568702"/>
            <a:ext cx="4874683" cy="1516063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altLang="nl-NL" noProof="0" smtClean="0"/>
              <a:t>Klik om de ondertitelstijl van het model te bewerken</a:t>
            </a:r>
          </a:p>
        </p:txBody>
      </p:sp>
      <p:sp>
        <p:nvSpPr>
          <p:cNvPr id="3076" name="sDateTime"/>
          <p:cNvSpPr>
            <a:spLocks noGrp="1" noChangeArrowheads="1"/>
          </p:cNvSpPr>
          <p:nvPr>
            <p:ph type="dt" sz="half" idx="2"/>
          </p:nvPr>
        </p:nvSpPr>
        <p:spPr>
          <a:xfrm>
            <a:off x="6669617" y="5157788"/>
            <a:ext cx="4874683" cy="431800"/>
          </a:xfrm>
        </p:spPr>
        <p:txBody>
          <a:bodyPr/>
          <a:lstStyle>
            <a:lvl1pPr>
              <a:defRPr sz="1900"/>
            </a:lvl1pPr>
          </a:lstStyle>
          <a:p>
            <a:r>
              <a:rPr lang="nl-NL" altLang="nl-NL" dirty="0" smtClean="0"/>
              <a:t>11-04-2017 | Dr. Otto Raspe</a:t>
            </a:r>
            <a:endParaRPr lang="nl-NL" alt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60" y="0"/>
            <a:ext cx="6144960" cy="6858000"/>
          </a:xfrm>
          <a:prstGeom prst="rect">
            <a:avLst/>
          </a:prstGeom>
        </p:spPr>
      </p:pic>
      <p:pic>
        <p:nvPicPr>
          <p:cNvPr id="3135" name="Picture 63" descr="ROe_PL_Logo_Powerpoint_di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7" y="-11113"/>
            <a:ext cx="9505056" cy="200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8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7810" y="2130425"/>
            <a:ext cx="6122190" cy="14700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grpSp>
        <p:nvGrpSpPr>
          <p:cNvPr id="7" name="Groeperen 1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8" name="Uitstel 2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dirty="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9702800 w 12672"/>
              <a:gd name="T1" fmla="*/ 1619250 h 2116"/>
              <a:gd name="T2" fmla="*/ 0 w 12672"/>
              <a:gd name="T3" fmla="*/ 1619250 h 2116"/>
              <a:gd name="T4" fmla="*/ 0 w 12672"/>
              <a:gd name="T5" fmla="*/ 0 h 2116"/>
              <a:gd name="T6" fmla="*/ 8082604 w 12672"/>
              <a:gd name="T7" fmla="*/ 0 h 2116"/>
              <a:gd name="T8" fmla="*/ 8166064 w 12672"/>
              <a:gd name="T9" fmla="*/ 2296 h 2116"/>
              <a:gd name="T10" fmla="*/ 8248758 w 12672"/>
              <a:gd name="T11" fmla="*/ 8418 h 2116"/>
              <a:gd name="T12" fmla="*/ 8329155 w 12672"/>
              <a:gd name="T13" fmla="*/ 19131 h 2116"/>
              <a:gd name="T14" fmla="*/ 8409553 w 12672"/>
              <a:gd name="T15" fmla="*/ 33671 h 2116"/>
              <a:gd name="T16" fmla="*/ 8487653 w 12672"/>
              <a:gd name="T17" fmla="*/ 51271 h 2116"/>
              <a:gd name="T18" fmla="*/ 8564222 w 12672"/>
              <a:gd name="T19" fmla="*/ 72698 h 2116"/>
              <a:gd name="T20" fmla="*/ 8640025 w 12672"/>
              <a:gd name="T21" fmla="*/ 98716 h 2116"/>
              <a:gd name="T22" fmla="*/ 8712765 w 12672"/>
              <a:gd name="T23" fmla="*/ 127030 h 2116"/>
              <a:gd name="T24" fmla="*/ 8785506 w 12672"/>
              <a:gd name="T25" fmla="*/ 159170 h 2116"/>
              <a:gd name="T26" fmla="*/ 8854418 w 12672"/>
              <a:gd name="T27" fmla="*/ 195136 h 2116"/>
              <a:gd name="T28" fmla="*/ 8922564 w 12672"/>
              <a:gd name="T29" fmla="*/ 234929 h 2116"/>
              <a:gd name="T30" fmla="*/ 8988413 w 12672"/>
              <a:gd name="T31" fmla="*/ 276252 h 2116"/>
              <a:gd name="T32" fmla="*/ 9052731 w 12672"/>
              <a:gd name="T33" fmla="*/ 321401 h 2116"/>
              <a:gd name="T34" fmla="*/ 9113220 w 12672"/>
              <a:gd name="T35" fmla="*/ 370377 h 2116"/>
              <a:gd name="T36" fmla="*/ 9172944 w 12672"/>
              <a:gd name="T37" fmla="*/ 420117 h 2116"/>
              <a:gd name="T38" fmla="*/ 9228839 w 12672"/>
              <a:gd name="T39" fmla="*/ 473684 h 2116"/>
              <a:gd name="T40" fmla="*/ 9282437 w 12672"/>
              <a:gd name="T41" fmla="*/ 531077 h 2116"/>
              <a:gd name="T42" fmla="*/ 9333738 w 12672"/>
              <a:gd name="T43" fmla="*/ 589236 h 2116"/>
              <a:gd name="T44" fmla="*/ 9381211 w 12672"/>
              <a:gd name="T45" fmla="*/ 650455 h 2116"/>
              <a:gd name="T46" fmla="*/ 9426387 w 12672"/>
              <a:gd name="T47" fmla="*/ 714735 h 2116"/>
              <a:gd name="T48" fmla="*/ 9468499 w 12672"/>
              <a:gd name="T49" fmla="*/ 779781 h 2116"/>
              <a:gd name="T50" fmla="*/ 9507550 w 12672"/>
              <a:gd name="T51" fmla="*/ 847887 h 2116"/>
              <a:gd name="T52" fmla="*/ 9543537 w 12672"/>
              <a:gd name="T53" fmla="*/ 918289 h 2116"/>
              <a:gd name="T54" fmla="*/ 9575696 w 12672"/>
              <a:gd name="T55" fmla="*/ 989457 h 2116"/>
              <a:gd name="T56" fmla="*/ 9604792 w 12672"/>
              <a:gd name="T57" fmla="*/ 1062920 h 2116"/>
              <a:gd name="T58" fmla="*/ 9630060 w 12672"/>
              <a:gd name="T59" fmla="*/ 1137913 h 2116"/>
              <a:gd name="T60" fmla="*/ 9651499 w 12672"/>
              <a:gd name="T61" fmla="*/ 1214438 h 2116"/>
              <a:gd name="T62" fmla="*/ 9670641 w 12672"/>
              <a:gd name="T63" fmla="*/ 1293257 h 2116"/>
              <a:gd name="T64" fmla="*/ 9685189 w 12672"/>
              <a:gd name="T65" fmla="*/ 1372842 h 2116"/>
              <a:gd name="T66" fmla="*/ 9694377 w 12672"/>
              <a:gd name="T67" fmla="*/ 1453958 h 2116"/>
              <a:gd name="T68" fmla="*/ 9700503 w 12672"/>
              <a:gd name="T69" fmla="*/ 1535839 h 2116"/>
              <a:gd name="T70" fmla="*/ 9702800 w 12672"/>
              <a:gd name="T71" fmla="*/ 1619250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77810" y="3959940"/>
            <a:ext cx="6144312" cy="12241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55688" y="6485691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 altLang="en-US" dirty="0" smtClean="0">
                <a:cs typeface="Arial" pitchFamily="34" charset="0"/>
              </a:rPr>
              <a:t>© Vereniging van Nederlandse Gemeenten  | </a:t>
            </a:r>
            <a:fld id="{1F3E3B00-C037-481E-8A9D-9938A4E4877F}" type="datetime2">
              <a:rPr lang="nl-NL" smtClean="0"/>
              <a:pPr>
                <a:defRPr/>
              </a:pPr>
              <a:t>donderdag 29 november 2018</a:t>
            </a:fld>
            <a:endParaRPr lang="nl-NL" dirty="0"/>
          </a:p>
        </p:txBody>
      </p:sp>
      <p:pic>
        <p:nvPicPr>
          <p:cNvPr id="14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94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 userDrawn="1"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 userDrawn="1"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075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Titelstijl van model bewerken</a:t>
            </a:r>
          </a:p>
        </p:txBody>
      </p:sp>
      <p:sp>
        <p:nvSpPr>
          <p:cNvPr id="3076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 smtClean="0"/>
              <a:t>Klik om de tekststijl van het model te bewerken</a:t>
            </a:r>
          </a:p>
          <a:p>
            <a:pPr lvl="1"/>
            <a:r>
              <a:rPr lang="nl-NL" altLang="en-US" dirty="0" smtClean="0"/>
              <a:t>Tweede niveau</a:t>
            </a:r>
          </a:p>
          <a:p>
            <a:pPr lvl="2"/>
            <a:r>
              <a:rPr lang="nl-NL" altLang="en-US" dirty="0" smtClean="0"/>
              <a:t>Derde niveau</a:t>
            </a:r>
          </a:p>
          <a:p>
            <a:pPr lvl="3"/>
            <a:r>
              <a:rPr lang="nl-NL" altLang="en-US" dirty="0" smtClean="0"/>
              <a:t>Vierde niveau</a:t>
            </a:r>
          </a:p>
          <a:p>
            <a:pPr lvl="4"/>
            <a:r>
              <a:rPr lang="nl-NL" altLang="en-US" dirty="0" smtClean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759450" y="6480175"/>
            <a:ext cx="3600450" cy="3778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 defTabSz="914317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rgbClr val="002C6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031413" y="6480175"/>
            <a:ext cx="2160587" cy="377825"/>
          </a:xfrm>
          <a:prstGeom prst="rect">
            <a:avLst/>
          </a:prstGeom>
        </p:spPr>
        <p:txBody>
          <a:bodyPr vert="horz" wrap="square" lIns="0" tIns="0" rIns="180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002C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36ACD9D-28C6-420A-9976-E22B3B3DFB97}" type="slidenum">
              <a:rPr lang="nl-NL" altLang="en-US"/>
              <a:pPr>
                <a:defRPr/>
              </a:pPr>
              <a:t>‹nr.›</a:t>
            </a:fld>
            <a:endParaRPr lang="nl-NL" altLang="en-US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79500" y="6480175"/>
            <a:ext cx="3600450" cy="3778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914317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C060CFB3-D74A-440B-8E22-D7FDEC00D36F}" type="datetime2">
              <a:rPr lang="nl-NL" smtClean="0"/>
              <a:t>donderdag 29 november 2018</a:t>
            </a:fld>
            <a:endParaRPr lang="nl-NL" dirty="0"/>
          </a:p>
        </p:txBody>
      </p:sp>
      <p:pic>
        <p:nvPicPr>
          <p:cNvPr id="3080" name="Afbeelding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27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0" fontAlgn="base" hangingPunct="0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0" fontAlgn="base" hangingPunct="0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pitchFamily="34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0" fontAlgn="base" hangingPunct="0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0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ct val="20000"/>
        </a:spcBef>
        <a:buClr>
          <a:schemeClr val="bg2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90000"/>
        </a:lnSpc>
        <a:spcBef>
          <a:spcPct val="20000"/>
        </a:spcBef>
        <a:buClr>
          <a:schemeClr val="bg2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lnSpc>
          <a:spcPct val="90000"/>
        </a:lnSpc>
        <a:spcBef>
          <a:spcPct val="20000"/>
        </a:spcBef>
        <a:buClr>
          <a:schemeClr val="bg2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lnSpc>
          <a:spcPct val="90000"/>
        </a:lnSpc>
        <a:spcBef>
          <a:spcPct val="20000"/>
        </a:spcBef>
        <a:buClr>
          <a:schemeClr val="bg2"/>
        </a:buClr>
        <a:buSzPct val="80000"/>
        <a:buFont typeface="Arial" panose="020B0604020202020204" pitchFamily="34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lnSpc>
          <a:spcPct val="90000"/>
        </a:lnSpc>
        <a:spcBef>
          <a:spcPct val="20000"/>
        </a:spcBef>
        <a:buClr>
          <a:schemeClr val="bg2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2ahUKEwiynqDUvvbeAhUIb1AKHdizBaQQjRx6BAgBEAU&amp;url=https://gemeentebestuur.haarlem.nl/informatie-over/college-van-b-en-w/&amp;psig=AOvVaw16M2mUOKhtQEstQt4j7iu4&amp;ust=154347391586700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s://www.google.com/url?sa=i&amp;rct=j&amp;q=&amp;esrc=s&amp;source=images&amp;cd=&amp;cad=rja&amp;uact=8&amp;ved=2ahUKEwip2rOYv_beAhUCI1AKHQsRBLQQjRx6BAgBEAU&amp;url=https://www.amsterdam.nl/bestuur-organisatie/gemeenteraad/nieuws-gemeenteraad/2018/femke-halsema/&amp;psig=AOvVaw1y9-Xovvb7hBqLCACt1dsS&amp;ust=154347401454928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Stedelijke regio’s als motoren van economische groei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8238" y="3677838"/>
            <a:ext cx="3690981" cy="1224118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Otto </a:t>
            </a:r>
            <a:r>
              <a:rPr lang="en-US" dirty="0" err="1" smtClean="0">
                <a:solidFill>
                  <a:schemeClr val="bg1"/>
                </a:solidFill>
              </a:rPr>
              <a:t>Raspe</a:t>
            </a:r>
            <a:endParaRPr lang="en-US" dirty="0" smtClean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Pieter Meekels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Denis Crompvoets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en-US" dirty="0" smtClean="0">
                <a:cs typeface="Arial" pitchFamily="34" charset="0"/>
              </a:rPr>
              <a:t>© Vereniging van Nederlandse Gemeenten  | </a:t>
            </a:r>
            <a:r>
              <a:rPr lang="nl-NL" dirty="0" smtClean="0"/>
              <a:t>vrijdag  30 november 2018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5A64D-D12D-4BB0-A948-BF1C335CBFA8}" type="slidenum">
              <a:rPr lang="nl-NL" altLang="en-US" smtClean="0"/>
              <a:pPr>
                <a:defRPr/>
              </a:pPr>
              <a:t>10</a:t>
            </a:fld>
            <a:endParaRPr lang="nl-NL" altLang="en-US"/>
          </a:p>
        </p:txBody>
      </p:sp>
      <p:grpSp>
        <p:nvGrpSpPr>
          <p:cNvPr id="4" name="Groep 3"/>
          <p:cNvGrpSpPr/>
          <p:nvPr/>
        </p:nvGrpSpPr>
        <p:grpSpPr>
          <a:xfrm>
            <a:off x="6132660" y="552893"/>
            <a:ext cx="5955902" cy="4714436"/>
            <a:chOff x="3311729" y="0"/>
            <a:chExt cx="5832271" cy="5143500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729" y="0"/>
              <a:ext cx="5832271" cy="5143500"/>
            </a:xfrm>
            <a:prstGeom prst="rect">
              <a:avLst/>
            </a:prstGeom>
          </p:spPr>
        </p:pic>
        <p:sp>
          <p:nvSpPr>
            <p:cNvPr id="7" name="Rechthoek 6"/>
            <p:cNvSpPr/>
            <p:nvPr/>
          </p:nvSpPr>
          <p:spPr>
            <a:xfrm>
              <a:off x="3419872" y="195486"/>
              <a:ext cx="43204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8460432" y="4948014"/>
              <a:ext cx="648072" cy="1954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Tekstvak 8"/>
          <p:cNvSpPr txBox="1"/>
          <p:nvPr/>
        </p:nvSpPr>
        <p:spPr>
          <a:xfrm>
            <a:off x="647699" y="1043788"/>
            <a:ext cx="52643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Is beleid gericht op totaal (innovatie)systeem</a:t>
            </a:r>
          </a:p>
          <a:p>
            <a:pPr marL="741363" lvl="1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Ondernemerschap-, cluster- en kennis- en innovatiebeleid</a:t>
            </a:r>
          </a:p>
          <a:p>
            <a:pPr marL="741363" lvl="1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Geen ‘</a:t>
            </a:r>
            <a:r>
              <a:rPr lang="nl-NL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picking</a:t>
            </a:r>
            <a:r>
              <a:rPr lang="nl-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winners’ beleid, maar backing </a:t>
            </a:r>
            <a:r>
              <a:rPr lang="nl-NL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challengers</a:t>
            </a:r>
            <a:r>
              <a:rPr lang="nl-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’, </a:t>
            </a:r>
            <a:r>
              <a:rPr lang="nl-NL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transformative-activities</a:t>
            </a:r>
            <a:r>
              <a:rPr lang="nl-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en diversificatie, tijdig en </a:t>
            </a:r>
            <a:r>
              <a:rPr lang="nl-NL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bottum</a:t>
            </a:r>
            <a:r>
              <a:rPr lang="nl-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-up </a:t>
            </a:r>
            <a:endParaRPr lang="nl-NL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47699" y="3833065"/>
            <a:ext cx="5264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Beleidsmix</a:t>
            </a:r>
          </a:p>
          <a:p>
            <a:pPr marL="741363" lvl="1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Beleid gericht op het versterken van de economische structuur bestaat óók uit beleid op menselijk kapitaal, woon- en leefomgevingsbeleid en fysiek beleid</a:t>
            </a:r>
          </a:p>
        </p:txBody>
      </p:sp>
      <p:sp>
        <p:nvSpPr>
          <p:cNvPr id="11" name="Rechthoek 10"/>
          <p:cNvSpPr/>
          <p:nvPr/>
        </p:nvSpPr>
        <p:spPr>
          <a:xfrm>
            <a:off x="3082566" y="5961284"/>
            <a:ext cx="3496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DISCUSSIEBLOK 1</a:t>
            </a:r>
            <a:endParaRPr lang="nl-NL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5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5A64D-D12D-4BB0-A948-BF1C335CBFA8}" type="slidenum">
              <a:rPr lang="nl-NL" altLang="en-US" smtClean="0"/>
              <a:pPr>
                <a:defRPr/>
              </a:pPr>
              <a:t>11</a:t>
            </a:fld>
            <a:endParaRPr lang="nl-NL" altLang="en-US"/>
          </a:p>
        </p:txBody>
      </p:sp>
      <p:grpSp>
        <p:nvGrpSpPr>
          <p:cNvPr id="4" name="Groep 3"/>
          <p:cNvGrpSpPr/>
          <p:nvPr/>
        </p:nvGrpSpPr>
        <p:grpSpPr>
          <a:xfrm>
            <a:off x="6132660" y="552893"/>
            <a:ext cx="5955902" cy="4714436"/>
            <a:chOff x="3311729" y="0"/>
            <a:chExt cx="5832271" cy="5143500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729" y="0"/>
              <a:ext cx="5832271" cy="5143500"/>
            </a:xfrm>
            <a:prstGeom prst="rect">
              <a:avLst/>
            </a:prstGeom>
          </p:spPr>
        </p:pic>
        <p:sp>
          <p:nvSpPr>
            <p:cNvPr id="7" name="Rechthoek 6"/>
            <p:cNvSpPr/>
            <p:nvPr/>
          </p:nvSpPr>
          <p:spPr>
            <a:xfrm>
              <a:off x="3419872" y="195486"/>
              <a:ext cx="43204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8460432" y="4948014"/>
              <a:ext cx="648072" cy="1954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hthoek 10"/>
          <p:cNvSpPr/>
          <p:nvPr/>
        </p:nvSpPr>
        <p:spPr>
          <a:xfrm>
            <a:off x="3082566" y="5961284"/>
            <a:ext cx="3496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DISCUSSIEBLOK 2</a:t>
            </a:r>
            <a:endParaRPr lang="nl-NL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77146" y="1274392"/>
            <a:ext cx="52108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Maakt beleid keuzes</a:t>
            </a:r>
          </a:p>
          <a:p>
            <a:pPr marL="741363" lvl="1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Beleidsdomeinen worden gestroomlijnd richting bepaalde economische doelen of doelgroepen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77146" y="2815573"/>
            <a:ext cx="521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Zijn sterke en meebewegende instituties belangrijk</a:t>
            </a:r>
            <a:endParaRPr lang="nl-NL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5A64D-D12D-4BB0-A948-BF1C335CBFA8}" type="slidenum">
              <a:rPr lang="nl-NL" altLang="en-US" smtClean="0"/>
              <a:pPr>
                <a:defRPr/>
              </a:pPr>
              <a:t>12</a:t>
            </a:fld>
            <a:endParaRPr lang="nl-NL" altLang="en-US"/>
          </a:p>
        </p:txBody>
      </p:sp>
      <p:grpSp>
        <p:nvGrpSpPr>
          <p:cNvPr id="4" name="Groep 3"/>
          <p:cNvGrpSpPr/>
          <p:nvPr/>
        </p:nvGrpSpPr>
        <p:grpSpPr>
          <a:xfrm>
            <a:off x="6132660" y="552893"/>
            <a:ext cx="5955902" cy="4714436"/>
            <a:chOff x="3311729" y="0"/>
            <a:chExt cx="5832271" cy="5143500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729" y="0"/>
              <a:ext cx="5832271" cy="5143500"/>
            </a:xfrm>
            <a:prstGeom prst="rect">
              <a:avLst/>
            </a:prstGeom>
          </p:spPr>
        </p:pic>
        <p:sp>
          <p:nvSpPr>
            <p:cNvPr id="7" name="Rechthoek 6"/>
            <p:cNvSpPr/>
            <p:nvPr/>
          </p:nvSpPr>
          <p:spPr>
            <a:xfrm>
              <a:off x="3419872" y="195486"/>
              <a:ext cx="43204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8460432" y="4948014"/>
              <a:ext cx="648072" cy="1954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hthoek 10"/>
          <p:cNvSpPr/>
          <p:nvPr/>
        </p:nvSpPr>
        <p:spPr>
          <a:xfrm>
            <a:off x="3082566" y="5961284"/>
            <a:ext cx="3496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DISCUSSIEBLOK 3</a:t>
            </a:r>
            <a:endParaRPr lang="nl-NL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77146" y="1455146"/>
            <a:ext cx="52108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Wat betekent inzicht voor:</a:t>
            </a:r>
          </a:p>
          <a:p>
            <a:endParaRPr lang="nl-NL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741363" lvl="1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Regiogemeenten, steden, provincies </a:t>
            </a:r>
          </a:p>
          <a:p>
            <a:pPr lvl="1" indent="0"/>
            <a:endParaRPr lang="nl-NL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741363" lvl="1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Samenwerking tussen rijk en regio’s</a:t>
            </a:r>
          </a:p>
        </p:txBody>
      </p:sp>
    </p:spTree>
    <p:extLst>
      <p:ext uri="{BB962C8B-B14F-4D97-AF65-F5344CB8AC3E}">
        <p14:creationId xmlns:p14="http://schemas.microsoft.com/office/powerpoint/2010/main" val="40316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5A64D-D12D-4BB0-A948-BF1C335CBFA8}" type="slidenum">
              <a:rPr lang="nl-NL" altLang="en-US" smtClean="0"/>
              <a:pPr>
                <a:defRPr/>
              </a:pPr>
              <a:t>13</a:t>
            </a:fld>
            <a:endParaRPr lang="nl-NL" altLang="en-US"/>
          </a:p>
        </p:txBody>
      </p:sp>
      <p:sp>
        <p:nvSpPr>
          <p:cNvPr id="4" name="Rechthoek 3"/>
          <p:cNvSpPr/>
          <p:nvPr/>
        </p:nvSpPr>
        <p:spPr>
          <a:xfrm>
            <a:off x="3605756" y="5961284"/>
            <a:ext cx="2449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afsluiting</a:t>
            </a:r>
            <a:endParaRPr lang="nl-NL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62" y="955795"/>
            <a:ext cx="9048300" cy="228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55862" y="186354"/>
            <a:ext cx="82809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INTERBESTUURLIJK PROGRAMMA</a:t>
            </a:r>
            <a:endParaRPr lang="nl-NL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997842" y="1733107"/>
            <a:ext cx="914400" cy="30940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4631084" y="3239011"/>
            <a:ext cx="3170171" cy="2694250"/>
            <a:chOff x="3311729" y="0"/>
            <a:chExt cx="5832271" cy="5143500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729" y="0"/>
              <a:ext cx="5832271" cy="5143500"/>
            </a:xfrm>
            <a:prstGeom prst="rect">
              <a:avLst/>
            </a:prstGeom>
          </p:spPr>
        </p:pic>
        <p:sp>
          <p:nvSpPr>
            <p:cNvPr id="10" name="Rechthoek 9"/>
            <p:cNvSpPr/>
            <p:nvPr/>
          </p:nvSpPr>
          <p:spPr>
            <a:xfrm>
              <a:off x="3419872" y="195486"/>
              <a:ext cx="43204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8460432" y="4948014"/>
              <a:ext cx="648072" cy="1954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8925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c1701\AppData\Local\Microsoft\Windows\Temporary Internet Files\Content.Outlook\HXXTJ9GC\Kaart 40 regi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86" y="892827"/>
            <a:ext cx="4227041" cy="496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5A64D-D12D-4BB0-A948-BF1C335CBFA8}" type="slidenum">
              <a:rPr lang="nl-NL" altLang="en-US" smtClean="0"/>
              <a:pPr>
                <a:defRPr/>
              </a:pPr>
              <a:t>2</a:t>
            </a:fld>
            <a:endParaRPr lang="nl-NL" altLang="en-US"/>
          </a:p>
        </p:txBody>
      </p:sp>
      <p:grpSp>
        <p:nvGrpSpPr>
          <p:cNvPr id="10" name="Groep 9"/>
          <p:cNvGrpSpPr/>
          <p:nvPr/>
        </p:nvGrpSpPr>
        <p:grpSpPr>
          <a:xfrm>
            <a:off x="5741580" y="978195"/>
            <a:ext cx="3689499" cy="1446028"/>
            <a:chOff x="5582080" y="978195"/>
            <a:chExt cx="3849000" cy="1446028"/>
          </a:xfrm>
        </p:grpSpPr>
        <p:sp>
          <p:nvSpPr>
            <p:cNvPr id="8" name="Rechthoek 7"/>
            <p:cNvSpPr/>
            <p:nvPr/>
          </p:nvSpPr>
          <p:spPr>
            <a:xfrm>
              <a:off x="5582080" y="978195"/>
              <a:ext cx="3211046" cy="14460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7857462" y="2054891"/>
              <a:ext cx="1573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NOORD</a:t>
              </a:r>
              <a:endParaRPr lang="nl-NL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3554800" y="3944679"/>
            <a:ext cx="4759863" cy="1804586"/>
            <a:chOff x="5582080" y="978195"/>
            <a:chExt cx="4125463" cy="1446028"/>
          </a:xfrm>
        </p:grpSpPr>
        <p:sp>
          <p:nvSpPr>
            <p:cNvPr id="12" name="Rechthoek 11"/>
            <p:cNvSpPr/>
            <p:nvPr/>
          </p:nvSpPr>
          <p:spPr>
            <a:xfrm>
              <a:off x="5582080" y="978195"/>
              <a:ext cx="3211046" cy="14460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8133925" y="2054891"/>
              <a:ext cx="1573618" cy="295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ZUID</a:t>
              </a:r>
              <a:endParaRPr lang="nl-NL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5741581" y="2505739"/>
            <a:ext cx="3832186" cy="1385332"/>
            <a:chOff x="5582080" y="978195"/>
            <a:chExt cx="3997855" cy="1468092"/>
          </a:xfrm>
        </p:grpSpPr>
        <p:sp>
          <p:nvSpPr>
            <p:cNvPr id="15" name="Rechthoek 14"/>
            <p:cNvSpPr/>
            <p:nvPr/>
          </p:nvSpPr>
          <p:spPr>
            <a:xfrm>
              <a:off x="5582080" y="978195"/>
              <a:ext cx="3211046" cy="14460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8006317" y="2054891"/>
              <a:ext cx="1573618" cy="391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OOST</a:t>
              </a:r>
              <a:endParaRPr lang="nl-NL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3852332" y="978194"/>
            <a:ext cx="1794071" cy="2884231"/>
            <a:chOff x="5582080" y="974261"/>
            <a:chExt cx="3211046" cy="1449962"/>
          </a:xfrm>
        </p:grpSpPr>
        <p:sp>
          <p:nvSpPr>
            <p:cNvPr id="18" name="Rechthoek 17"/>
            <p:cNvSpPr/>
            <p:nvPr/>
          </p:nvSpPr>
          <p:spPr>
            <a:xfrm>
              <a:off x="5582080" y="978195"/>
              <a:ext cx="3211046" cy="14460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5582080" y="974261"/>
              <a:ext cx="1573619" cy="185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WEST</a:t>
              </a:r>
              <a:endParaRPr lang="nl-NL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chthoek 1"/>
          <p:cNvSpPr/>
          <p:nvPr/>
        </p:nvSpPr>
        <p:spPr>
          <a:xfrm>
            <a:off x="652668" y="5993183"/>
            <a:ext cx="8356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 welk landsdeel ligt uw gemeente?</a:t>
            </a:r>
            <a:endParaRPr lang="nl-NL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5A64D-D12D-4BB0-A948-BF1C335CBFA8}" type="slidenum">
              <a:rPr lang="nl-NL" altLang="en-US" smtClean="0"/>
              <a:pPr>
                <a:defRPr/>
              </a:pPr>
              <a:t>3</a:t>
            </a:fld>
            <a:endParaRPr lang="nl-NL" altLang="en-US"/>
          </a:p>
        </p:txBody>
      </p:sp>
      <p:sp>
        <p:nvSpPr>
          <p:cNvPr id="20" name="Tekstvak 19"/>
          <p:cNvSpPr txBox="1"/>
          <p:nvPr/>
        </p:nvSpPr>
        <p:spPr>
          <a:xfrm>
            <a:off x="970891" y="3458623"/>
            <a:ext cx="38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F5F"/>
                </a:solidFill>
              </a:rPr>
              <a:t>WIE IS RAADSLID?</a:t>
            </a:r>
            <a:endParaRPr lang="nl-NL" sz="2800" b="1" dirty="0">
              <a:solidFill>
                <a:srgbClr val="002F5F"/>
              </a:solidFill>
            </a:endParaRPr>
          </a:p>
        </p:txBody>
      </p:sp>
      <p:pic>
        <p:nvPicPr>
          <p:cNvPr id="1026" name="Picture 2" descr="Afbeeldingsresultaat voor COLLEGE b EN 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24" y="1258110"/>
            <a:ext cx="3232409" cy="215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GEMEENTERAA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91" y="1299817"/>
            <a:ext cx="3813760" cy="21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vak 20"/>
          <p:cNvSpPr txBox="1"/>
          <p:nvPr/>
        </p:nvSpPr>
        <p:spPr>
          <a:xfrm>
            <a:off x="6046424" y="3458623"/>
            <a:ext cx="38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F5F"/>
                </a:solidFill>
              </a:rPr>
              <a:t>WIE IS WETHOUDER?</a:t>
            </a:r>
            <a:endParaRPr lang="nl-NL" sz="2800" b="1" dirty="0">
              <a:solidFill>
                <a:srgbClr val="002F5F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6046420" y="4066904"/>
            <a:ext cx="5681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F5F"/>
                </a:solidFill>
              </a:rPr>
              <a:t>MINDER DAN 60.000 INWONERS?</a:t>
            </a:r>
            <a:endParaRPr lang="nl-NL" sz="2800" b="1" dirty="0">
              <a:solidFill>
                <a:srgbClr val="002F5F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046424" y="4735838"/>
            <a:ext cx="665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F5F"/>
                </a:solidFill>
              </a:rPr>
              <a:t>ECONOMIE IN PORTEFEUILLE?</a:t>
            </a:r>
            <a:endParaRPr lang="nl-NL" sz="2800" b="1" dirty="0">
              <a:solidFill>
                <a:srgbClr val="002F5F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46424" y="5482364"/>
            <a:ext cx="665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F5F"/>
                </a:solidFill>
              </a:rPr>
              <a:t>WOONKLIMAAT IN PORTEFEUILLE?</a:t>
            </a:r>
            <a:endParaRPr lang="nl-NL" sz="2800" b="1" dirty="0">
              <a:solidFill>
                <a:srgbClr val="002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3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5A64D-D12D-4BB0-A948-BF1C335CBFA8}" type="slidenum">
              <a:rPr lang="nl-NL" altLang="en-US" smtClean="0"/>
              <a:pPr>
                <a:defRPr/>
              </a:pPr>
              <a:t>4</a:t>
            </a:fld>
            <a:endParaRPr lang="nl-NL" altLang="en-US"/>
          </a:p>
        </p:txBody>
      </p:sp>
      <p:sp>
        <p:nvSpPr>
          <p:cNvPr id="4" name="Rechthoek 3"/>
          <p:cNvSpPr/>
          <p:nvPr/>
        </p:nvSpPr>
        <p:spPr>
          <a:xfrm>
            <a:off x="3778689" y="268367"/>
            <a:ext cx="4286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programma</a:t>
            </a:r>
            <a:endParaRPr lang="nl-N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029930" y="2053881"/>
            <a:ext cx="81985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Otto </a:t>
            </a:r>
            <a:r>
              <a:rPr 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Raspe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912813" lvl="1" indent="-457200">
              <a:buFont typeface="Wingdings" panose="05000000000000000000" pitchFamily="2" charset="2"/>
              <a:buChar char="Ø"/>
            </a:pPr>
            <a:r>
              <a:rPr lang="nl-NL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inzicht in het succes van een regio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Pieter Meekels </a:t>
            </a:r>
          </a:p>
          <a:p>
            <a:pPr marL="912813" lvl="1" indent="-457200">
              <a:buFont typeface="Wingdings" panose="05000000000000000000" pitchFamily="2" charset="2"/>
              <a:buChar char="Ø"/>
            </a:pPr>
            <a:r>
              <a:rPr lang="nl-NL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Beeld VNG, IPO, Rijk in Interbestuurlijk programma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Drie discussieblokken </a:t>
            </a:r>
          </a:p>
          <a:p>
            <a:pPr marL="912813" lvl="1" indent="-457200">
              <a:buFont typeface="Wingdings" panose="05000000000000000000" pitchFamily="2" charset="2"/>
              <a:buChar char="Ø"/>
            </a:pPr>
            <a:r>
              <a:rPr lang="nl-NL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verdieping op inzicht in succesvolle regio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nl-NL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DateTime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nl-NL" altLang="nl-NL" dirty="0" smtClean="0"/>
          </a:p>
          <a:p>
            <a:r>
              <a:rPr lang="nl-NL" altLang="nl-NL" dirty="0" smtClean="0"/>
              <a:t>Dr. Otto Raspe</a:t>
            </a:r>
            <a:endParaRPr lang="nl-NL" altLang="nl-NL" dirty="0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47702" y="6405563"/>
            <a:ext cx="480484" cy="144463"/>
          </a:xfrm>
        </p:spPr>
        <p:txBody>
          <a:bodyPr/>
          <a:lstStyle/>
          <a:p>
            <a:fld id="{3CFBED82-48D2-4FFC-BDD5-6D3F7CD66F60}" type="slidenum">
              <a:rPr lang="nl-NL" altLang="nl-NL"/>
              <a:pPr/>
              <a:t>5</a:t>
            </a:fld>
            <a:endParaRPr lang="nl-NL" altLang="nl-NL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69617" y="2397059"/>
            <a:ext cx="4874683" cy="1223963"/>
          </a:xfrm>
        </p:spPr>
        <p:txBody>
          <a:bodyPr/>
          <a:lstStyle/>
          <a:p>
            <a:r>
              <a:rPr lang="nl-NL" dirty="0"/>
              <a:t>Stedelijke regio’s als motoren van economische groei</a:t>
            </a:r>
            <a:endParaRPr lang="en-US" altLang="nl-NL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69617" y="3929162"/>
            <a:ext cx="4874683" cy="1516063"/>
          </a:xfrm>
        </p:spPr>
        <p:txBody>
          <a:bodyPr/>
          <a:lstStyle/>
          <a:p>
            <a:r>
              <a:rPr lang="nl-NL" sz="1900" dirty="0"/>
              <a:t>VNG </a:t>
            </a:r>
            <a:r>
              <a:rPr lang="nl-NL" sz="1900" dirty="0" err="1"/>
              <a:t>Bestuurdersdag</a:t>
            </a:r>
            <a:endParaRPr lang="nl-NL" sz="1900" dirty="0"/>
          </a:p>
          <a:p>
            <a:endParaRPr lang="nl-NL" sz="1900" dirty="0"/>
          </a:p>
          <a:p>
            <a:r>
              <a:rPr lang="nl-NL" sz="1900" dirty="0"/>
              <a:t>Utrecht, vrijdag 30 november 2018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395" y="6093296"/>
            <a:ext cx="507239" cy="45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0172996" y="6021288"/>
            <a:ext cx="2592288" cy="10002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altLang="nl-NL" sz="1900" dirty="0">
                <a:solidFill>
                  <a:schemeClr val="bg1"/>
                </a:solidFill>
              </a:rPr>
              <a:t>@</a:t>
            </a:r>
            <a:r>
              <a:rPr lang="nl-NL" altLang="nl-NL" sz="1900" dirty="0" err="1">
                <a:solidFill>
                  <a:schemeClr val="bg1"/>
                </a:solidFill>
              </a:rPr>
              <a:t>ottoraspe</a:t>
            </a:r>
            <a:endParaRPr lang="nl-NL" altLang="nl-NL" sz="1900" dirty="0">
              <a:solidFill>
                <a:schemeClr val="bg1"/>
              </a:solidFill>
            </a:endParaRPr>
          </a:p>
          <a:p>
            <a:r>
              <a:rPr lang="nl-NL" altLang="nl-NL" sz="1900" dirty="0">
                <a:solidFill>
                  <a:schemeClr val="bg1"/>
                </a:solidFill>
              </a:rPr>
              <a:t>@leefomgeving</a:t>
            </a:r>
          </a:p>
          <a:p>
            <a:endParaRPr lang="nl-NL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117" y="-38333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5944" y="200191"/>
            <a:ext cx="5327981" cy="444500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en-US" sz="2700" dirty="0" err="1"/>
              <a:t>Nieuwe</a:t>
            </a:r>
            <a:r>
              <a:rPr lang="en-US" sz="2700" dirty="0"/>
              <a:t> </a:t>
            </a:r>
            <a:r>
              <a:rPr lang="en-US" sz="2700" dirty="0" err="1"/>
              <a:t>geografie</a:t>
            </a:r>
            <a:r>
              <a:rPr lang="en-US" sz="2700" dirty="0"/>
              <a:t> van </a:t>
            </a:r>
            <a:r>
              <a:rPr lang="en-US" sz="2700" dirty="0" err="1"/>
              <a:t>banen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altLang="nl-NL" dirty="0" smtClean="0"/>
              <a:t>11-04-2017 | Dr. Otto Raspe</a:t>
            </a:r>
            <a:endParaRPr lang="nl-NL" alt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9400-DBD9-404F-9A68-6E938608F758}" type="slidenum">
              <a:rPr lang="nl-NL" altLang="nl-NL"/>
              <a:pPr/>
              <a:t>6</a:t>
            </a:fld>
            <a:endParaRPr lang="nl-NL" alt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47" y="29568"/>
            <a:ext cx="6498000" cy="683264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5" y="740702"/>
            <a:ext cx="1934944" cy="2941113"/>
          </a:xfrm>
          <a:prstGeom prst="rect">
            <a:avLst/>
          </a:prstGeom>
        </p:spPr>
      </p:pic>
      <p:pic>
        <p:nvPicPr>
          <p:cNvPr id="10" name="Afbeelding 9" descr="Geograpgy-Jacket-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4776" y="740702"/>
            <a:ext cx="1956821" cy="2941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" y="3964685"/>
            <a:ext cx="1898788" cy="286821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77" y="3957059"/>
            <a:ext cx="1945935" cy="294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5A64D-D12D-4BB0-A948-BF1C335CBFA8}" type="slidenum">
              <a:rPr lang="nl-NL" altLang="en-US" smtClean="0"/>
              <a:pPr>
                <a:defRPr/>
              </a:pPr>
              <a:t>7</a:t>
            </a:fld>
            <a:endParaRPr lang="nl-NL" altLang="en-US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83976" y="1284289"/>
            <a:ext cx="4031661" cy="444500"/>
          </a:xfrm>
        </p:spPr>
        <p:txBody>
          <a:bodyPr/>
          <a:lstStyle/>
          <a:p>
            <a:r>
              <a:rPr lang="nl-NL" dirty="0" smtClean="0"/>
              <a:t>Waarom groeien steden?</a:t>
            </a:r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4591596" y="-548680"/>
            <a:ext cx="7776361" cy="6858000"/>
            <a:chOff x="3311729" y="0"/>
            <a:chExt cx="5832271" cy="5143500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729" y="0"/>
              <a:ext cx="5832271" cy="5143500"/>
            </a:xfrm>
            <a:prstGeom prst="rect">
              <a:avLst/>
            </a:prstGeom>
          </p:spPr>
        </p:pic>
        <p:sp>
          <p:nvSpPr>
            <p:cNvPr id="9" name="Rechthoek 8"/>
            <p:cNvSpPr/>
            <p:nvPr/>
          </p:nvSpPr>
          <p:spPr>
            <a:xfrm>
              <a:off x="3419872" y="195486"/>
              <a:ext cx="43204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8460432" y="4948014"/>
              <a:ext cx="648072" cy="1954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163634" y="3830274"/>
            <a:ext cx="4977557" cy="1698655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8 raderen die de motor aanjagen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25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10031413" y="6480175"/>
            <a:ext cx="2160587" cy="377825"/>
          </a:xfrm>
        </p:spPr>
        <p:txBody>
          <a:bodyPr/>
          <a:lstStyle/>
          <a:p>
            <a:pPr>
              <a:defRPr/>
            </a:pPr>
            <a:fld id="{8215A64D-D12D-4BB0-A948-BF1C335CBFA8}" type="slidenum">
              <a:rPr lang="nl-NL" altLang="en-US" smtClean="0"/>
              <a:pPr>
                <a:defRPr/>
              </a:pPr>
              <a:t>8</a:t>
            </a:fld>
            <a:endParaRPr lang="nl-NL" altLang="en-US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16963" y="2177424"/>
            <a:ext cx="5400136" cy="444500"/>
          </a:xfrm>
        </p:spPr>
        <p:txBody>
          <a:bodyPr/>
          <a:lstStyle/>
          <a:p>
            <a:r>
              <a:rPr lang="nl-NL" dirty="0" smtClean="0"/>
              <a:t>Waarom groeien steden?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75" y="19997"/>
            <a:ext cx="7003314" cy="6176246"/>
          </a:xfrm>
          <a:prstGeom prst="rect">
            <a:avLst/>
          </a:prstGeom>
        </p:spPr>
      </p:pic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383976" y="3830274"/>
            <a:ext cx="6226251" cy="1698655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r>
              <a:rPr lang="nl-NL" b="1" dirty="0"/>
              <a:t>o</a:t>
            </a:r>
            <a:r>
              <a:rPr lang="nl-NL" b="1" dirty="0" smtClean="0"/>
              <a:t>nderlinge verbanden tussen raderen</a:t>
            </a:r>
          </a:p>
          <a:p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5055375" y="233916"/>
            <a:ext cx="781899" cy="244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11276790" y="5955238"/>
            <a:ext cx="781899" cy="244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7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15A64D-D12D-4BB0-A948-BF1C335CBFA8}" type="slidenum">
              <a:rPr lang="nl-NL" altLang="en-US" smtClean="0"/>
              <a:pPr>
                <a:defRPr/>
              </a:pPr>
              <a:t>9</a:t>
            </a:fld>
            <a:endParaRPr lang="nl-NL" altLang="en-US"/>
          </a:p>
        </p:txBody>
      </p:sp>
      <p:sp>
        <p:nvSpPr>
          <p:cNvPr id="2" name="Tekstvak 1"/>
          <p:cNvSpPr txBox="1"/>
          <p:nvPr/>
        </p:nvSpPr>
        <p:spPr>
          <a:xfrm>
            <a:off x="647699" y="1453680"/>
            <a:ext cx="111863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Is beleid gericht op totaal (innovatie)systeem</a:t>
            </a:r>
          </a:p>
          <a:p>
            <a:pPr marL="741363" lvl="1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Ondernemerschap-, cluster- en kennis- en innovatiebeleid</a:t>
            </a:r>
          </a:p>
          <a:p>
            <a:pPr marL="741363" lvl="1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Geen ‘</a:t>
            </a:r>
            <a:r>
              <a:rPr lang="nl-NL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picking</a:t>
            </a:r>
            <a:r>
              <a:rPr lang="nl-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winners’ beleid, maar backing </a:t>
            </a:r>
            <a:r>
              <a:rPr lang="nl-NL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challengers</a:t>
            </a:r>
            <a:r>
              <a:rPr lang="nl-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’, </a:t>
            </a:r>
            <a:r>
              <a:rPr lang="nl-NL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transformative-activities</a:t>
            </a:r>
            <a:r>
              <a:rPr lang="nl-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en diversificatie, tijdig en </a:t>
            </a:r>
            <a:r>
              <a:rPr lang="nl-NL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bottum</a:t>
            </a:r>
            <a:r>
              <a:rPr lang="nl-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-up </a:t>
            </a:r>
            <a:endParaRPr lang="nl-NL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47699" y="2746342"/>
            <a:ext cx="11186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Beleidsmix</a:t>
            </a:r>
          </a:p>
          <a:p>
            <a:pPr marL="741363" lvl="1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Beleid gericht op het versterken van de economische structuur bestaat óók uit beleid op menselijk kapitaal, woon- en leefomgevingsbeleid en fysiek beleid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26434" y="3975062"/>
            <a:ext cx="11186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Maakt beleid keuzes</a:t>
            </a:r>
          </a:p>
          <a:p>
            <a:pPr marL="741363" lvl="1" indent="-285750"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Beleidsdomeinen worden gestroomlijnd richting bepaalde economische doelen of doelgroepen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47699" y="4830641"/>
            <a:ext cx="11186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Zijn sterke en meebewegende instituties belangrijk</a:t>
            </a:r>
            <a:endParaRPr lang="nl-NL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47697" y="5565841"/>
            <a:ext cx="11186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Spelen ook toevallige, ongeplande gebeurtenissen een rol</a:t>
            </a:r>
            <a:endParaRPr lang="nl-NL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882511" y="268367"/>
            <a:ext cx="95460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 economisch succesvolle steden:</a:t>
            </a:r>
            <a:endParaRPr lang="nl-NL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5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VNG">
  <a:themeElements>
    <a:clrScheme name="VNG">
      <a:dk1>
        <a:sysClr val="windowText" lastClr="000000"/>
      </a:dk1>
      <a:lt1>
        <a:sysClr val="window" lastClr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D5E8FF"/>
      </a:accent6>
      <a:hlink>
        <a:srgbClr val="5ECEFF"/>
      </a:hlink>
      <a:folHlink>
        <a:srgbClr val="5ECEFF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NG Titels">
  <a:themeElements>
    <a:clrScheme name="VNG">
      <a:dk1>
        <a:sysClr val="windowText" lastClr="000000"/>
      </a:dk1>
      <a:lt1>
        <a:sysClr val="window" lastClr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D5E8FF"/>
      </a:accent6>
      <a:hlink>
        <a:srgbClr val="5ECEFF"/>
      </a:hlink>
      <a:folHlink>
        <a:srgbClr val="5ECEFF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24532</TotalTime>
  <Words>333</Words>
  <Application>Microsoft Office PowerPoint</Application>
  <PresentationFormat>Breedbeeld</PresentationFormat>
  <Paragraphs>83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VNG</vt:lpstr>
      <vt:lpstr>VNG Titels</vt:lpstr>
      <vt:lpstr>Stedelijke regio’s als motoren van economische groei</vt:lpstr>
      <vt:lpstr>PowerPoint-presentatie</vt:lpstr>
      <vt:lpstr>PowerPoint-presentatie</vt:lpstr>
      <vt:lpstr>PowerPoint-presentatie</vt:lpstr>
      <vt:lpstr>Stedelijke regio’s als motoren van economische groei</vt:lpstr>
      <vt:lpstr>Nieuwe geografie van banen</vt:lpstr>
      <vt:lpstr>Waarom groeien steden?</vt:lpstr>
      <vt:lpstr>Waarom groeien steden?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Bart Peters</dc:creator>
  <cp:keywords>All Places</cp:keywords>
  <cp:lastModifiedBy>Kim van Schaik</cp:lastModifiedBy>
  <cp:revision>592</cp:revision>
  <cp:lastPrinted>2016-11-29T12:08:35Z</cp:lastPrinted>
  <dcterms:created xsi:type="dcterms:W3CDTF">2016-12-09T12:59:56Z</dcterms:created>
  <dcterms:modified xsi:type="dcterms:W3CDTF">2018-11-29T10:25:28Z</dcterms:modified>
</cp:coreProperties>
</file>