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25" r:id="rId2"/>
  </p:sldMasterIdLst>
  <p:notesMasterIdLst>
    <p:notesMasterId r:id="rId21"/>
  </p:notesMasterIdLst>
  <p:handoutMasterIdLst>
    <p:handoutMasterId r:id="rId22"/>
  </p:handoutMasterIdLst>
  <p:sldIdLst>
    <p:sldId id="355" r:id="rId3"/>
    <p:sldId id="343" r:id="rId4"/>
    <p:sldId id="332" r:id="rId5"/>
    <p:sldId id="345" r:id="rId6"/>
    <p:sldId id="333" r:id="rId7"/>
    <p:sldId id="351" r:id="rId8"/>
    <p:sldId id="352" r:id="rId9"/>
    <p:sldId id="353" r:id="rId10"/>
    <p:sldId id="354" r:id="rId11"/>
    <p:sldId id="360" r:id="rId12"/>
    <p:sldId id="361" r:id="rId13"/>
    <p:sldId id="356" r:id="rId14"/>
    <p:sldId id="357" r:id="rId15"/>
    <p:sldId id="358" r:id="rId16"/>
    <p:sldId id="359" r:id="rId17"/>
    <p:sldId id="362" r:id="rId18"/>
    <p:sldId id="363" r:id="rId19"/>
    <p:sldId id="298" r:id="rId20"/>
  </p:sldIdLst>
  <p:sldSz cx="12192000" cy="6858000"/>
  <p:notesSz cx="6742113" cy="9872663"/>
  <p:defaultTextStyle>
    <a:defPPr>
      <a:defRPr lang="nl-NL"/>
    </a:defPPr>
    <a:lvl1pPr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56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28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00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72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775">
          <p15:clr>
            <a:srgbClr val="A4A3A4"/>
          </p15:clr>
        </p15:guide>
        <p15:guide id="3" pos="7219">
          <p15:clr>
            <a:srgbClr val="A4A3A4"/>
          </p15:clr>
        </p15:guide>
        <p15:guide id="4" pos="461">
          <p15:clr>
            <a:srgbClr val="A4A3A4"/>
          </p15:clr>
        </p15:guide>
        <p15:guide id="5" pos="665">
          <p15:clr>
            <a:srgbClr val="A4A3A4"/>
          </p15:clr>
        </p15:guide>
        <p15:guide id="6" pos="47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2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van der Harst" initials="MvdH" lastIdx="1" clrIdx="0">
    <p:extLst>
      <p:ext uri="{19B8F6BF-5375-455C-9EA6-DF929625EA0E}">
        <p15:presenceInfo xmlns:p15="http://schemas.microsoft.com/office/powerpoint/2012/main" userId="S-1-5-21-950237698-2481722370-409971911-3714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6202"/>
    <a:srgbClr val="00A9F3"/>
    <a:srgbClr val="33AADC"/>
    <a:srgbClr val="008542"/>
    <a:srgbClr val="002C64"/>
    <a:srgbClr val="002F5F"/>
    <a:srgbClr val="3DB7E4"/>
    <a:srgbClr val="F0AB00"/>
    <a:srgbClr val="8EBA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24" autoAdjust="0"/>
    <p:restoredTop sz="83599" autoAdjust="0"/>
  </p:normalViewPr>
  <p:slideViewPr>
    <p:cSldViewPr snapToGrid="0" snapToObjects="1" showGuides="1">
      <p:cViewPr varScale="1">
        <p:scale>
          <a:sx n="77" d="100"/>
          <a:sy n="77" d="100"/>
        </p:scale>
        <p:origin x="912" y="84"/>
      </p:cViewPr>
      <p:guideLst>
        <p:guide orient="horz" pos="2160"/>
        <p:guide orient="horz" pos="1775"/>
        <p:guide pos="7219"/>
        <p:guide pos="461"/>
        <p:guide pos="665"/>
        <p:guide pos="47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90" d="100"/>
        <a:sy n="9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98" d="100"/>
          <a:sy n="98" d="100"/>
        </p:scale>
        <p:origin x="-3516" y="-96"/>
      </p:cViewPr>
      <p:guideLst>
        <p:guide orient="horz" pos="3110"/>
        <p:guide pos="21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34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18971" y="0"/>
            <a:ext cx="2921582" cy="49534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8DE55F7-5A9E-4E82-9572-15880D9FD41B}" type="datetimeFigureOut">
              <a:rPr lang="nl-NL" altLang="en-US">
                <a:latin typeface="Arial" panose="020B0604020202020204" pitchFamily="34" charset="0"/>
              </a:rPr>
              <a:pPr>
                <a:defRPr/>
              </a:pPr>
              <a:t>29-11-2018</a:t>
            </a:fld>
            <a:endParaRPr lang="nl-NL" altLang="en-US" dirty="0">
              <a:latin typeface="Arial" panose="020B0604020202020204" pitchFamily="34" charset="0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21582" cy="49534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18971" y="9377317"/>
            <a:ext cx="2921582" cy="49534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B3E511EB-5E98-41EC-A5CC-3E924CDB0D1F}" type="slidenum">
              <a:rPr lang="nl-NL" altLang="en-US">
                <a:latin typeface="Arial" panose="020B0604020202020204" pitchFamily="34" charset="0"/>
              </a:rPr>
              <a:pPr>
                <a:defRPr/>
              </a:pPr>
              <a:t>‹nr.›</a:t>
            </a:fld>
            <a:endParaRPr lang="nl-NL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6654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34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534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D14AD0C-3FEA-464F-89FE-81A160C48B0E}" type="datetimeFigureOut">
              <a:rPr lang="nl-NL" altLang="en-US" smtClean="0"/>
              <a:pPr>
                <a:defRPr/>
              </a:pPr>
              <a:t>29-11-2018</a:t>
            </a:fld>
            <a:endParaRPr lang="nl-NL" altLang="en-US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22963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4212" y="4751219"/>
            <a:ext cx="539369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 dirty="0" smtClean="0"/>
              <a:t>Klik om de tekststijl van het model te bewerken</a:t>
            </a:r>
          </a:p>
          <a:p>
            <a:pPr lvl="1"/>
            <a:r>
              <a:rPr lang="nl-NL" noProof="0" dirty="0" smtClean="0"/>
              <a:t>Tweede niveau</a:t>
            </a:r>
          </a:p>
          <a:p>
            <a:pPr lvl="2"/>
            <a:r>
              <a:rPr lang="nl-NL" noProof="0" dirty="0" smtClean="0"/>
              <a:t>Derde niveau</a:t>
            </a:r>
          </a:p>
          <a:p>
            <a:pPr lvl="3"/>
            <a:r>
              <a:rPr lang="nl-NL" noProof="0" dirty="0" smtClean="0"/>
              <a:t>Vierde niveau</a:t>
            </a:r>
          </a:p>
          <a:p>
            <a:pPr lvl="4"/>
            <a:r>
              <a:rPr lang="nl-NL" noProof="0" dirty="0" smtClean="0"/>
              <a:t>Vijfde niveau</a:t>
            </a:r>
            <a:endParaRPr lang="nl-NL" noProof="0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21582" cy="49534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18971" y="9377317"/>
            <a:ext cx="2921582" cy="49534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2D2E484-1166-4FB0-ABA9-3E53EA5631CA}" type="slidenum">
              <a:rPr lang="nl-NL" altLang="en-US" smtClean="0"/>
              <a:pPr>
                <a:defRPr/>
              </a:pPr>
              <a:t>‹nr.›</a:t>
            </a:fld>
            <a:endParaRPr lang="nl-NL" altLang="en-US" dirty="0"/>
          </a:p>
        </p:txBody>
      </p:sp>
    </p:spTree>
    <p:extLst>
      <p:ext uri="{BB962C8B-B14F-4D97-AF65-F5344CB8AC3E}">
        <p14:creationId xmlns:p14="http://schemas.microsoft.com/office/powerpoint/2010/main" val="25631218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5795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53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13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71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D2E484-1166-4FB0-ABA9-3E53EA5631CA}" type="slidenum">
              <a:rPr lang="nl-NL" altLang="en-US" smtClean="0"/>
              <a:pPr>
                <a:defRPr/>
              </a:pPr>
              <a:t>2</a:t>
            </a:fld>
            <a:endParaRPr lang="nl-NL" altLang="en-US" dirty="0"/>
          </a:p>
        </p:txBody>
      </p:sp>
    </p:spTree>
    <p:extLst>
      <p:ext uri="{BB962C8B-B14F-4D97-AF65-F5344CB8AC3E}">
        <p14:creationId xmlns:p14="http://schemas.microsoft.com/office/powerpoint/2010/main" val="3622870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D2E484-1166-4FB0-ABA9-3E53EA5631CA}" type="slidenum">
              <a:rPr lang="nl-NL" altLang="en-US" smtClean="0"/>
              <a:pPr>
                <a:defRPr/>
              </a:pPr>
              <a:t>4</a:t>
            </a:fld>
            <a:endParaRPr lang="nl-NL" altLang="en-US" dirty="0"/>
          </a:p>
        </p:txBody>
      </p:sp>
    </p:spTree>
    <p:extLst>
      <p:ext uri="{BB962C8B-B14F-4D97-AF65-F5344CB8AC3E}">
        <p14:creationId xmlns:p14="http://schemas.microsoft.com/office/powerpoint/2010/main" val="3368114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Op</a:t>
            </a:r>
            <a:r>
              <a:rPr lang="nl-NL" baseline="0" dirty="0" smtClean="0"/>
              <a:t> het moment zijn er al tientallen gemeenten aangesloten bij de campagne, hier een kleine greep uit de deelnemers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720B-A57D-9C40-A75B-79A2C5AF5111}" type="slidenum">
              <a:rPr lang="nl-NL" altLang="en-US" smtClean="0"/>
              <a:pPr/>
              <a:t>11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375751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D2E484-1166-4FB0-ABA9-3E53EA5631CA}" type="slidenum">
              <a:rPr lang="nl-NL" altLang="en-US" smtClean="0"/>
              <a:pPr>
                <a:defRPr/>
              </a:pPr>
              <a:t>18</a:t>
            </a:fld>
            <a:endParaRPr lang="nl-NL" altLang="en-US" dirty="0"/>
          </a:p>
        </p:txBody>
      </p:sp>
    </p:spTree>
    <p:extLst>
      <p:ext uri="{BB962C8B-B14F-4D97-AF65-F5344CB8AC3E}">
        <p14:creationId xmlns:p14="http://schemas.microsoft.com/office/powerpoint/2010/main" val="4104463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: titel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000" y="1080000"/>
            <a:ext cx="10033200" cy="720000"/>
          </a:xfrm>
        </p:spPr>
        <p:txBody>
          <a:bodyPr>
            <a:noAutofit/>
          </a:bodyPr>
          <a:lstStyle>
            <a:lvl1pPr>
              <a:defRPr sz="3200">
                <a:solidFill>
                  <a:srgbClr val="00A9F3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68288" indent="-268288"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anchorCtr="1"/>
          <a:lstStyle>
            <a:lvl1pPr algn="l">
              <a:defRPr sz="1000" b="0" i="0" baseline="0">
                <a:solidFill>
                  <a:srgbClr val="002C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15A64D-D12D-4BB0-A948-BF1C335CBFA8}" type="slidenum">
              <a:rPr lang="nl-NL" altLang="en-US"/>
              <a:pPr>
                <a:defRPr/>
              </a:pPr>
              <a:t>‹nr.›</a:t>
            </a:fld>
            <a:endParaRPr lang="nl-NL" altLang="en-US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algn="l">
              <a:defRPr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53431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dia: titel met tekst 2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000" y="1080000"/>
            <a:ext cx="10033200" cy="72000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80000" y="1800000"/>
            <a:ext cx="4860000" cy="4500000"/>
          </a:xfrm>
        </p:spPr>
        <p:txBody>
          <a:bodyPr>
            <a:noAutofit/>
          </a:bodyPr>
          <a:lstStyle>
            <a:lvl1pPr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idx="10"/>
          </p:nvPr>
        </p:nvSpPr>
        <p:spPr>
          <a:xfrm>
            <a:off x="6252000" y="1800000"/>
            <a:ext cx="4860000" cy="4500000"/>
          </a:xfrm>
        </p:spPr>
        <p:txBody>
          <a:bodyPr>
            <a:noAutofit/>
          </a:bodyPr>
          <a:lstStyle>
            <a:lvl1pPr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anchorCtr="1"/>
          <a:lstStyle>
            <a:lvl1pPr algn="l">
              <a:defRPr sz="1000" b="0" i="0">
                <a:solidFill>
                  <a:srgbClr val="002C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8F82467-280F-4085-B5CD-455ECB263A16}" type="slidenum">
              <a:rPr lang="nl-NL" altLang="en-US"/>
              <a:pPr>
                <a:defRPr/>
              </a:pPr>
              <a:t>‹nr.›</a:t>
            </a:fld>
            <a:endParaRPr lang="nl-NL" altLang="en-US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algn="l">
              <a:defRPr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812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tit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0000" y="1080000"/>
            <a:ext cx="10033200" cy="72000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anchorCtr="1"/>
          <a:lstStyle>
            <a:lvl1pPr algn="l">
              <a:defRPr sz="1000" b="0" i="0">
                <a:solidFill>
                  <a:srgbClr val="002C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0B683A-7824-4A64-B33E-EEB6E14CB5F3}" type="slidenum">
              <a:rPr lang="nl-NL" altLang="en-US"/>
              <a:pPr>
                <a:defRPr/>
              </a:pPr>
              <a:t>‹nr.›</a:t>
            </a:fld>
            <a:endParaRPr lang="nl-NL" altLang="en-US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algn="l">
              <a:defRPr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1879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80000" y="1080000"/>
            <a:ext cx="10033200" cy="5220000"/>
          </a:xfrm>
        </p:spPr>
        <p:txBody>
          <a:bodyPr>
            <a:noAutofit/>
          </a:bodyPr>
          <a:lstStyle>
            <a:lvl1pPr>
              <a:buClr>
                <a:srgbClr val="00A9F3"/>
              </a:buClr>
              <a:defRPr/>
            </a:lvl1pPr>
            <a:lvl2pPr>
              <a:buClr>
                <a:srgbClr val="00A9F3"/>
              </a:buClr>
              <a:defRPr/>
            </a:lvl2pPr>
            <a:lvl3pPr>
              <a:buClr>
                <a:srgbClr val="00A9F3"/>
              </a:buClr>
              <a:defRPr/>
            </a:lvl3pPr>
            <a:lvl4pPr>
              <a:buClr>
                <a:srgbClr val="00A9F3"/>
              </a:buClr>
              <a:defRPr/>
            </a:lvl4pPr>
            <a:lvl5pPr>
              <a:buClr>
                <a:srgbClr val="00A9F3"/>
              </a:buClr>
              <a:defRPr/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anchorCtr="1"/>
          <a:lstStyle>
            <a:lvl1pPr algn="l">
              <a:defRPr sz="1000" b="0" i="0">
                <a:solidFill>
                  <a:srgbClr val="002C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9997A7-A465-4EE3-AE33-F60D4B6A7300}" type="slidenum">
              <a:rPr lang="nl-NL" altLang="en-US"/>
              <a:pPr>
                <a:defRPr/>
              </a:pPr>
              <a:t>‹nr.›</a:t>
            </a:fld>
            <a:endParaRPr lang="nl-NL" altLang="en-US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algn="l">
              <a:defRPr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59735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anchorCtr="1"/>
          <a:lstStyle>
            <a:lvl1pPr algn="l">
              <a:defRPr sz="1000" b="0" i="0">
                <a:solidFill>
                  <a:srgbClr val="002C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3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A97A7A-7712-44AF-BF85-9C6CEE6EC44A}" type="slidenum">
              <a:rPr lang="nl-NL" altLang="en-US"/>
              <a:pPr>
                <a:defRPr/>
              </a:pPr>
              <a:t>‹nr.›</a:t>
            </a:fld>
            <a:endParaRPr lang="nl-NL" alt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algn="l">
              <a:defRPr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62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: aflopend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0"/>
            <a:ext cx="21494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anchorCtr="1"/>
          <a:lstStyle>
            <a:lvl1pPr algn="l">
              <a:defRPr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6220899-C1FB-4059-ABA0-56EF92516660}" type="slidenum">
              <a:rPr lang="nl-NL" altLang="en-US"/>
              <a:pPr>
                <a:defRPr/>
              </a:pPr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64909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fbeelding met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4000" y="624001"/>
            <a:ext cx="10944000" cy="5520000"/>
          </a:xfrm>
          <a:solidFill>
            <a:schemeClr val="bg1">
              <a:lumMod val="85000"/>
            </a:schemeClr>
          </a:solidFill>
        </p:spPr>
        <p:txBody>
          <a:bodyPr lIns="1800000" tIns="360000" rIns="1800000" anchor="t"/>
          <a:lstStyle>
            <a:lvl1pPr marL="0" indent="0" algn="ctr">
              <a:lnSpc>
                <a:spcPts val="2667"/>
              </a:lnSpc>
              <a:spcBef>
                <a:spcPts val="0"/>
              </a:spcBef>
              <a:buNone/>
              <a:defRPr sz="21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nl-NL" dirty="0"/>
              <a:t>Sleep de afbeelding naar de tijdelijke aanduiding of klik op het pictogram als u een afbeelding wilt toevoegen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580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: Internat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eperen 1"/>
          <p:cNvGrpSpPr>
            <a:grpSpLocks/>
          </p:cNvGrpSpPr>
          <p:nvPr userDrawn="1"/>
        </p:nvGrpSpPr>
        <p:grpSpPr bwMode="auto">
          <a:xfrm>
            <a:off x="7356476" y="1871663"/>
            <a:ext cx="4845262" cy="4319587"/>
            <a:chOff x="7229502" y="1800000"/>
            <a:chExt cx="4844496" cy="4320000"/>
          </a:xfrm>
          <a:solidFill>
            <a:schemeClr val="tx2"/>
          </a:solidFill>
        </p:grpSpPr>
        <p:sp>
          <p:nvSpPr>
            <p:cNvPr id="14" name="Uitstel 2"/>
            <p:cNvSpPr/>
            <p:nvPr/>
          </p:nvSpPr>
          <p:spPr>
            <a:xfrm rot="10800000">
              <a:off x="7229502" y="1800000"/>
              <a:ext cx="4320493" cy="4320000"/>
            </a:xfrm>
            <a:prstGeom prst="flowChartDelay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dirty="0" smtClean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Rechthoek 14"/>
            <p:cNvSpPr/>
            <p:nvPr/>
          </p:nvSpPr>
          <p:spPr>
            <a:xfrm>
              <a:off x="11497827" y="1800000"/>
              <a:ext cx="576171" cy="432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dirty="0" smtClean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2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71438"/>
            <a:ext cx="3571875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troomdiagram: Uitstel 10"/>
          <p:cNvSpPr/>
          <p:nvPr userDrawn="1"/>
        </p:nvSpPr>
        <p:spPr>
          <a:xfrm rot="16200000">
            <a:off x="6659562" y="4157663"/>
            <a:ext cx="1800225" cy="3600450"/>
          </a:xfrm>
          <a:custGeom>
            <a:avLst/>
            <a:gdLst>
              <a:gd name="connsiteX0" fmla="*/ 0 w 1936865"/>
              <a:gd name="connsiteY0" fmla="*/ 0 h 1936865"/>
              <a:gd name="connsiteX1" fmla="*/ 968433 w 1936865"/>
              <a:gd name="connsiteY1" fmla="*/ 0 h 1936865"/>
              <a:gd name="connsiteX2" fmla="*/ 1936866 w 1936865"/>
              <a:gd name="connsiteY2" fmla="*/ 968433 h 1936865"/>
              <a:gd name="connsiteX3" fmla="*/ 968433 w 1936865"/>
              <a:gd name="connsiteY3" fmla="*/ 1936866 h 1936865"/>
              <a:gd name="connsiteX4" fmla="*/ 0 w 1936865"/>
              <a:gd name="connsiteY4" fmla="*/ 1936865 h 1936865"/>
              <a:gd name="connsiteX5" fmla="*/ 0 w 1936865"/>
              <a:gd name="connsiteY5" fmla="*/ 0 h 1936865"/>
              <a:gd name="connsiteX0" fmla="*/ 0 w 1936866"/>
              <a:gd name="connsiteY0" fmla="*/ 1936865 h 1936866"/>
              <a:gd name="connsiteX1" fmla="*/ 968433 w 1936866"/>
              <a:gd name="connsiteY1" fmla="*/ 0 h 1936866"/>
              <a:gd name="connsiteX2" fmla="*/ 1936866 w 1936866"/>
              <a:gd name="connsiteY2" fmla="*/ 968433 h 1936866"/>
              <a:gd name="connsiteX3" fmla="*/ 968433 w 1936866"/>
              <a:gd name="connsiteY3" fmla="*/ 1936866 h 1936866"/>
              <a:gd name="connsiteX4" fmla="*/ 0 w 1936866"/>
              <a:gd name="connsiteY4" fmla="*/ 1936865 h 1936866"/>
              <a:gd name="connsiteX0" fmla="*/ 0 w 968433"/>
              <a:gd name="connsiteY0" fmla="*/ 1936866 h 1936866"/>
              <a:gd name="connsiteX1" fmla="*/ 0 w 968433"/>
              <a:gd name="connsiteY1" fmla="*/ 0 h 1936866"/>
              <a:gd name="connsiteX2" fmla="*/ 968433 w 968433"/>
              <a:gd name="connsiteY2" fmla="*/ 968433 h 1936866"/>
              <a:gd name="connsiteX3" fmla="*/ 0 w 968433"/>
              <a:gd name="connsiteY3" fmla="*/ 1936866 h 193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8433" h="1936866">
                <a:moveTo>
                  <a:pt x="0" y="1936866"/>
                </a:moveTo>
                <a:lnTo>
                  <a:pt x="0" y="0"/>
                </a:lnTo>
                <a:cubicBezTo>
                  <a:pt x="534851" y="0"/>
                  <a:pt x="968433" y="433582"/>
                  <a:pt x="968433" y="968433"/>
                </a:cubicBezTo>
                <a:cubicBezTo>
                  <a:pt x="968433" y="1503284"/>
                  <a:pt x="534851" y="1936866"/>
                  <a:pt x="0" y="193686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77810" y="2130425"/>
            <a:ext cx="6122190" cy="14700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4800" b="1">
                <a:solidFill>
                  <a:schemeClr val="bg2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077810" y="3959940"/>
            <a:ext cx="4386819" cy="12241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 noChangeAspect="1"/>
          </p:cNvSpPr>
          <p:nvPr>
            <p:ph type="dt" sz="half" idx="10"/>
          </p:nvPr>
        </p:nvSpPr>
        <p:spPr>
          <a:xfrm>
            <a:off x="1055688" y="6485691"/>
            <a:ext cx="4070350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0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98111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/>
          <p:cNvGrpSpPr/>
          <p:nvPr userDrawn="1"/>
        </p:nvGrpSpPr>
        <p:grpSpPr>
          <a:xfrm>
            <a:off x="-7374" y="6415994"/>
            <a:ext cx="4949825" cy="449261"/>
            <a:chOff x="0" y="6408737"/>
            <a:chExt cx="4949825" cy="449261"/>
          </a:xfrm>
          <a:solidFill>
            <a:schemeClr val="bg2"/>
          </a:solidFill>
        </p:grpSpPr>
        <p:sp>
          <p:nvSpPr>
            <p:cNvPr id="13" name="Freeform 5"/>
            <p:cNvSpPr>
              <a:spLocks noChangeAspect="1"/>
            </p:cNvSpPr>
            <p:nvPr userDrawn="1"/>
          </p:nvSpPr>
          <p:spPr bwMode="auto">
            <a:xfrm>
              <a:off x="0" y="6408737"/>
              <a:ext cx="2692044" cy="449261"/>
            </a:xfrm>
            <a:custGeom>
              <a:avLst/>
              <a:gdLst>
                <a:gd name="T0" fmla="*/ 9702800 w 12672"/>
                <a:gd name="T1" fmla="*/ 1619250 h 2116"/>
                <a:gd name="T2" fmla="*/ 0 w 12672"/>
                <a:gd name="T3" fmla="*/ 1619250 h 2116"/>
                <a:gd name="T4" fmla="*/ 0 w 12672"/>
                <a:gd name="T5" fmla="*/ 0 h 2116"/>
                <a:gd name="T6" fmla="*/ 8082604 w 12672"/>
                <a:gd name="T7" fmla="*/ 0 h 2116"/>
                <a:gd name="T8" fmla="*/ 8166064 w 12672"/>
                <a:gd name="T9" fmla="*/ 2296 h 2116"/>
                <a:gd name="T10" fmla="*/ 8248758 w 12672"/>
                <a:gd name="T11" fmla="*/ 8418 h 2116"/>
                <a:gd name="T12" fmla="*/ 8329155 w 12672"/>
                <a:gd name="T13" fmla="*/ 19131 h 2116"/>
                <a:gd name="T14" fmla="*/ 8409553 w 12672"/>
                <a:gd name="T15" fmla="*/ 33671 h 2116"/>
                <a:gd name="T16" fmla="*/ 8487653 w 12672"/>
                <a:gd name="T17" fmla="*/ 51271 h 2116"/>
                <a:gd name="T18" fmla="*/ 8564222 w 12672"/>
                <a:gd name="T19" fmla="*/ 72698 h 2116"/>
                <a:gd name="T20" fmla="*/ 8640025 w 12672"/>
                <a:gd name="T21" fmla="*/ 98716 h 2116"/>
                <a:gd name="T22" fmla="*/ 8712765 w 12672"/>
                <a:gd name="T23" fmla="*/ 127030 h 2116"/>
                <a:gd name="T24" fmla="*/ 8785506 w 12672"/>
                <a:gd name="T25" fmla="*/ 159170 h 2116"/>
                <a:gd name="T26" fmla="*/ 8854418 w 12672"/>
                <a:gd name="T27" fmla="*/ 195136 h 2116"/>
                <a:gd name="T28" fmla="*/ 8922564 w 12672"/>
                <a:gd name="T29" fmla="*/ 234929 h 2116"/>
                <a:gd name="T30" fmla="*/ 8988413 w 12672"/>
                <a:gd name="T31" fmla="*/ 276252 h 2116"/>
                <a:gd name="T32" fmla="*/ 9052731 w 12672"/>
                <a:gd name="T33" fmla="*/ 321401 h 2116"/>
                <a:gd name="T34" fmla="*/ 9113220 w 12672"/>
                <a:gd name="T35" fmla="*/ 370377 h 2116"/>
                <a:gd name="T36" fmla="*/ 9172944 w 12672"/>
                <a:gd name="T37" fmla="*/ 420117 h 2116"/>
                <a:gd name="T38" fmla="*/ 9228839 w 12672"/>
                <a:gd name="T39" fmla="*/ 473684 h 2116"/>
                <a:gd name="T40" fmla="*/ 9282437 w 12672"/>
                <a:gd name="T41" fmla="*/ 531077 h 2116"/>
                <a:gd name="T42" fmla="*/ 9333738 w 12672"/>
                <a:gd name="T43" fmla="*/ 589236 h 2116"/>
                <a:gd name="T44" fmla="*/ 9381211 w 12672"/>
                <a:gd name="T45" fmla="*/ 650455 h 2116"/>
                <a:gd name="T46" fmla="*/ 9426387 w 12672"/>
                <a:gd name="T47" fmla="*/ 714735 h 2116"/>
                <a:gd name="T48" fmla="*/ 9468499 w 12672"/>
                <a:gd name="T49" fmla="*/ 779781 h 2116"/>
                <a:gd name="T50" fmla="*/ 9507550 w 12672"/>
                <a:gd name="T51" fmla="*/ 847887 h 2116"/>
                <a:gd name="T52" fmla="*/ 9543537 w 12672"/>
                <a:gd name="T53" fmla="*/ 918289 h 2116"/>
                <a:gd name="T54" fmla="*/ 9575696 w 12672"/>
                <a:gd name="T55" fmla="*/ 989457 h 2116"/>
                <a:gd name="T56" fmla="*/ 9604792 w 12672"/>
                <a:gd name="T57" fmla="*/ 1062920 h 2116"/>
                <a:gd name="T58" fmla="*/ 9630060 w 12672"/>
                <a:gd name="T59" fmla="*/ 1137913 h 2116"/>
                <a:gd name="T60" fmla="*/ 9651499 w 12672"/>
                <a:gd name="T61" fmla="*/ 1214438 h 2116"/>
                <a:gd name="T62" fmla="*/ 9670641 w 12672"/>
                <a:gd name="T63" fmla="*/ 1293257 h 2116"/>
                <a:gd name="T64" fmla="*/ 9685189 w 12672"/>
                <a:gd name="T65" fmla="*/ 1372842 h 2116"/>
                <a:gd name="T66" fmla="*/ 9694377 w 12672"/>
                <a:gd name="T67" fmla="*/ 1453958 h 2116"/>
                <a:gd name="T68" fmla="*/ 9700503 w 12672"/>
                <a:gd name="T69" fmla="*/ 1535839 h 2116"/>
                <a:gd name="T70" fmla="*/ 9702800 w 12672"/>
                <a:gd name="T71" fmla="*/ 1619250 h 2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672" h="2116">
                  <a:moveTo>
                    <a:pt x="12672" y="2116"/>
                  </a:moveTo>
                  <a:lnTo>
                    <a:pt x="12672" y="2116"/>
                  </a:lnTo>
                  <a:lnTo>
                    <a:pt x="0" y="2116"/>
                  </a:lnTo>
                  <a:lnTo>
                    <a:pt x="0" y="0"/>
                  </a:lnTo>
                  <a:lnTo>
                    <a:pt x="10556" y="0"/>
                  </a:lnTo>
                  <a:lnTo>
                    <a:pt x="10611" y="0"/>
                  </a:lnTo>
                  <a:lnTo>
                    <a:pt x="10665" y="3"/>
                  </a:lnTo>
                  <a:lnTo>
                    <a:pt x="10720" y="6"/>
                  </a:lnTo>
                  <a:lnTo>
                    <a:pt x="10773" y="11"/>
                  </a:lnTo>
                  <a:lnTo>
                    <a:pt x="10825" y="17"/>
                  </a:lnTo>
                  <a:lnTo>
                    <a:pt x="10878" y="25"/>
                  </a:lnTo>
                  <a:lnTo>
                    <a:pt x="10931" y="33"/>
                  </a:lnTo>
                  <a:lnTo>
                    <a:pt x="10983" y="44"/>
                  </a:lnTo>
                  <a:lnTo>
                    <a:pt x="11034" y="54"/>
                  </a:lnTo>
                  <a:lnTo>
                    <a:pt x="11085" y="67"/>
                  </a:lnTo>
                  <a:lnTo>
                    <a:pt x="11135" y="81"/>
                  </a:lnTo>
                  <a:lnTo>
                    <a:pt x="11185" y="95"/>
                  </a:lnTo>
                  <a:lnTo>
                    <a:pt x="11235" y="110"/>
                  </a:lnTo>
                  <a:lnTo>
                    <a:pt x="11284" y="129"/>
                  </a:lnTo>
                  <a:lnTo>
                    <a:pt x="11333" y="146"/>
                  </a:lnTo>
                  <a:lnTo>
                    <a:pt x="11379" y="166"/>
                  </a:lnTo>
                  <a:lnTo>
                    <a:pt x="11428" y="187"/>
                  </a:lnTo>
                  <a:lnTo>
                    <a:pt x="11474" y="208"/>
                  </a:lnTo>
                  <a:lnTo>
                    <a:pt x="11519" y="232"/>
                  </a:lnTo>
                  <a:lnTo>
                    <a:pt x="11564" y="255"/>
                  </a:lnTo>
                  <a:lnTo>
                    <a:pt x="11610" y="280"/>
                  </a:lnTo>
                  <a:lnTo>
                    <a:pt x="11653" y="307"/>
                  </a:lnTo>
                  <a:lnTo>
                    <a:pt x="11697" y="333"/>
                  </a:lnTo>
                  <a:lnTo>
                    <a:pt x="11739" y="361"/>
                  </a:lnTo>
                  <a:lnTo>
                    <a:pt x="11781" y="391"/>
                  </a:lnTo>
                  <a:lnTo>
                    <a:pt x="11823" y="420"/>
                  </a:lnTo>
                  <a:lnTo>
                    <a:pt x="11863" y="451"/>
                  </a:lnTo>
                  <a:lnTo>
                    <a:pt x="11902" y="484"/>
                  </a:lnTo>
                  <a:lnTo>
                    <a:pt x="11941" y="517"/>
                  </a:lnTo>
                  <a:lnTo>
                    <a:pt x="11980" y="549"/>
                  </a:lnTo>
                  <a:lnTo>
                    <a:pt x="12016" y="585"/>
                  </a:lnTo>
                  <a:lnTo>
                    <a:pt x="12053" y="619"/>
                  </a:lnTo>
                  <a:lnTo>
                    <a:pt x="12089" y="657"/>
                  </a:lnTo>
                  <a:lnTo>
                    <a:pt x="12123" y="694"/>
                  </a:lnTo>
                  <a:lnTo>
                    <a:pt x="12157" y="731"/>
                  </a:lnTo>
                  <a:lnTo>
                    <a:pt x="12190" y="770"/>
                  </a:lnTo>
                  <a:lnTo>
                    <a:pt x="12221" y="809"/>
                  </a:lnTo>
                  <a:lnTo>
                    <a:pt x="12252" y="850"/>
                  </a:lnTo>
                  <a:lnTo>
                    <a:pt x="12282" y="892"/>
                  </a:lnTo>
                  <a:lnTo>
                    <a:pt x="12311" y="934"/>
                  </a:lnTo>
                  <a:lnTo>
                    <a:pt x="12339" y="976"/>
                  </a:lnTo>
                  <a:lnTo>
                    <a:pt x="12366" y="1019"/>
                  </a:lnTo>
                  <a:lnTo>
                    <a:pt x="12392" y="1063"/>
                  </a:lnTo>
                  <a:lnTo>
                    <a:pt x="12417" y="1108"/>
                  </a:lnTo>
                  <a:lnTo>
                    <a:pt x="12440" y="1153"/>
                  </a:lnTo>
                  <a:lnTo>
                    <a:pt x="12464" y="1200"/>
                  </a:lnTo>
                  <a:lnTo>
                    <a:pt x="12485" y="1245"/>
                  </a:lnTo>
                  <a:lnTo>
                    <a:pt x="12506" y="1293"/>
                  </a:lnTo>
                  <a:lnTo>
                    <a:pt x="12526" y="1341"/>
                  </a:lnTo>
                  <a:lnTo>
                    <a:pt x="12544" y="1389"/>
                  </a:lnTo>
                  <a:lnTo>
                    <a:pt x="12562" y="1438"/>
                  </a:lnTo>
                  <a:lnTo>
                    <a:pt x="12577" y="1487"/>
                  </a:lnTo>
                  <a:lnTo>
                    <a:pt x="12593" y="1537"/>
                  </a:lnTo>
                  <a:lnTo>
                    <a:pt x="12605" y="1587"/>
                  </a:lnTo>
                  <a:lnTo>
                    <a:pt x="12618" y="1638"/>
                  </a:lnTo>
                  <a:lnTo>
                    <a:pt x="12630" y="1690"/>
                  </a:lnTo>
                  <a:lnTo>
                    <a:pt x="12639" y="1741"/>
                  </a:lnTo>
                  <a:lnTo>
                    <a:pt x="12649" y="1794"/>
                  </a:lnTo>
                  <a:lnTo>
                    <a:pt x="12655" y="1847"/>
                  </a:lnTo>
                  <a:lnTo>
                    <a:pt x="12661" y="1900"/>
                  </a:lnTo>
                  <a:lnTo>
                    <a:pt x="12666" y="1954"/>
                  </a:lnTo>
                  <a:lnTo>
                    <a:pt x="12669" y="2007"/>
                  </a:lnTo>
                  <a:lnTo>
                    <a:pt x="12672" y="2062"/>
                  </a:lnTo>
                  <a:lnTo>
                    <a:pt x="12672" y="21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2" name="Freeform 5"/>
            <p:cNvSpPr>
              <a:spLocks noChangeAspect="1"/>
            </p:cNvSpPr>
            <p:nvPr userDrawn="1"/>
          </p:nvSpPr>
          <p:spPr bwMode="auto">
            <a:xfrm>
              <a:off x="2257781" y="6408737"/>
              <a:ext cx="2692044" cy="449261"/>
            </a:xfrm>
            <a:custGeom>
              <a:avLst/>
              <a:gdLst>
                <a:gd name="T0" fmla="*/ 9702800 w 12672"/>
                <a:gd name="T1" fmla="*/ 1619250 h 2116"/>
                <a:gd name="T2" fmla="*/ 0 w 12672"/>
                <a:gd name="T3" fmla="*/ 1619250 h 2116"/>
                <a:gd name="T4" fmla="*/ 0 w 12672"/>
                <a:gd name="T5" fmla="*/ 0 h 2116"/>
                <a:gd name="T6" fmla="*/ 8082604 w 12672"/>
                <a:gd name="T7" fmla="*/ 0 h 2116"/>
                <a:gd name="T8" fmla="*/ 8166064 w 12672"/>
                <a:gd name="T9" fmla="*/ 2296 h 2116"/>
                <a:gd name="T10" fmla="*/ 8248758 w 12672"/>
                <a:gd name="T11" fmla="*/ 8418 h 2116"/>
                <a:gd name="T12" fmla="*/ 8329155 w 12672"/>
                <a:gd name="T13" fmla="*/ 19131 h 2116"/>
                <a:gd name="T14" fmla="*/ 8409553 w 12672"/>
                <a:gd name="T15" fmla="*/ 33671 h 2116"/>
                <a:gd name="T16" fmla="*/ 8487653 w 12672"/>
                <a:gd name="T17" fmla="*/ 51271 h 2116"/>
                <a:gd name="T18" fmla="*/ 8564222 w 12672"/>
                <a:gd name="T19" fmla="*/ 72698 h 2116"/>
                <a:gd name="T20" fmla="*/ 8640025 w 12672"/>
                <a:gd name="T21" fmla="*/ 98716 h 2116"/>
                <a:gd name="T22" fmla="*/ 8712765 w 12672"/>
                <a:gd name="T23" fmla="*/ 127030 h 2116"/>
                <a:gd name="T24" fmla="*/ 8785506 w 12672"/>
                <a:gd name="T25" fmla="*/ 159170 h 2116"/>
                <a:gd name="T26" fmla="*/ 8854418 w 12672"/>
                <a:gd name="T27" fmla="*/ 195136 h 2116"/>
                <a:gd name="T28" fmla="*/ 8922564 w 12672"/>
                <a:gd name="T29" fmla="*/ 234929 h 2116"/>
                <a:gd name="T30" fmla="*/ 8988413 w 12672"/>
                <a:gd name="T31" fmla="*/ 276252 h 2116"/>
                <a:gd name="T32" fmla="*/ 9052731 w 12672"/>
                <a:gd name="T33" fmla="*/ 321401 h 2116"/>
                <a:gd name="T34" fmla="*/ 9113220 w 12672"/>
                <a:gd name="T35" fmla="*/ 370377 h 2116"/>
                <a:gd name="T36" fmla="*/ 9172944 w 12672"/>
                <a:gd name="T37" fmla="*/ 420117 h 2116"/>
                <a:gd name="T38" fmla="*/ 9228839 w 12672"/>
                <a:gd name="T39" fmla="*/ 473684 h 2116"/>
                <a:gd name="T40" fmla="*/ 9282437 w 12672"/>
                <a:gd name="T41" fmla="*/ 531077 h 2116"/>
                <a:gd name="T42" fmla="*/ 9333738 w 12672"/>
                <a:gd name="T43" fmla="*/ 589236 h 2116"/>
                <a:gd name="T44" fmla="*/ 9381211 w 12672"/>
                <a:gd name="T45" fmla="*/ 650455 h 2116"/>
                <a:gd name="T46" fmla="*/ 9426387 w 12672"/>
                <a:gd name="T47" fmla="*/ 714735 h 2116"/>
                <a:gd name="T48" fmla="*/ 9468499 w 12672"/>
                <a:gd name="T49" fmla="*/ 779781 h 2116"/>
                <a:gd name="T50" fmla="*/ 9507550 w 12672"/>
                <a:gd name="T51" fmla="*/ 847887 h 2116"/>
                <a:gd name="T52" fmla="*/ 9543537 w 12672"/>
                <a:gd name="T53" fmla="*/ 918289 h 2116"/>
                <a:gd name="T54" fmla="*/ 9575696 w 12672"/>
                <a:gd name="T55" fmla="*/ 989457 h 2116"/>
                <a:gd name="T56" fmla="*/ 9604792 w 12672"/>
                <a:gd name="T57" fmla="*/ 1062920 h 2116"/>
                <a:gd name="T58" fmla="*/ 9630060 w 12672"/>
                <a:gd name="T59" fmla="*/ 1137913 h 2116"/>
                <a:gd name="T60" fmla="*/ 9651499 w 12672"/>
                <a:gd name="T61" fmla="*/ 1214438 h 2116"/>
                <a:gd name="T62" fmla="*/ 9670641 w 12672"/>
                <a:gd name="T63" fmla="*/ 1293257 h 2116"/>
                <a:gd name="T64" fmla="*/ 9685189 w 12672"/>
                <a:gd name="T65" fmla="*/ 1372842 h 2116"/>
                <a:gd name="T66" fmla="*/ 9694377 w 12672"/>
                <a:gd name="T67" fmla="*/ 1453958 h 2116"/>
                <a:gd name="T68" fmla="*/ 9700503 w 12672"/>
                <a:gd name="T69" fmla="*/ 1535839 h 2116"/>
                <a:gd name="T70" fmla="*/ 9702800 w 12672"/>
                <a:gd name="T71" fmla="*/ 1619250 h 211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2672" h="2116">
                  <a:moveTo>
                    <a:pt x="12672" y="2116"/>
                  </a:moveTo>
                  <a:lnTo>
                    <a:pt x="12672" y="2116"/>
                  </a:lnTo>
                  <a:lnTo>
                    <a:pt x="0" y="2116"/>
                  </a:lnTo>
                  <a:lnTo>
                    <a:pt x="0" y="0"/>
                  </a:lnTo>
                  <a:lnTo>
                    <a:pt x="10556" y="0"/>
                  </a:lnTo>
                  <a:lnTo>
                    <a:pt x="10611" y="0"/>
                  </a:lnTo>
                  <a:lnTo>
                    <a:pt x="10665" y="3"/>
                  </a:lnTo>
                  <a:lnTo>
                    <a:pt x="10720" y="6"/>
                  </a:lnTo>
                  <a:lnTo>
                    <a:pt x="10773" y="11"/>
                  </a:lnTo>
                  <a:lnTo>
                    <a:pt x="10825" y="17"/>
                  </a:lnTo>
                  <a:lnTo>
                    <a:pt x="10878" y="25"/>
                  </a:lnTo>
                  <a:lnTo>
                    <a:pt x="10931" y="33"/>
                  </a:lnTo>
                  <a:lnTo>
                    <a:pt x="10983" y="44"/>
                  </a:lnTo>
                  <a:lnTo>
                    <a:pt x="11034" y="54"/>
                  </a:lnTo>
                  <a:lnTo>
                    <a:pt x="11085" y="67"/>
                  </a:lnTo>
                  <a:lnTo>
                    <a:pt x="11135" y="81"/>
                  </a:lnTo>
                  <a:lnTo>
                    <a:pt x="11185" y="95"/>
                  </a:lnTo>
                  <a:lnTo>
                    <a:pt x="11235" y="110"/>
                  </a:lnTo>
                  <a:lnTo>
                    <a:pt x="11284" y="129"/>
                  </a:lnTo>
                  <a:lnTo>
                    <a:pt x="11333" y="146"/>
                  </a:lnTo>
                  <a:lnTo>
                    <a:pt x="11379" y="166"/>
                  </a:lnTo>
                  <a:lnTo>
                    <a:pt x="11428" y="187"/>
                  </a:lnTo>
                  <a:lnTo>
                    <a:pt x="11474" y="208"/>
                  </a:lnTo>
                  <a:lnTo>
                    <a:pt x="11519" y="232"/>
                  </a:lnTo>
                  <a:lnTo>
                    <a:pt x="11564" y="255"/>
                  </a:lnTo>
                  <a:lnTo>
                    <a:pt x="11610" y="280"/>
                  </a:lnTo>
                  <a:lnTo>
                    <a:pt x="11653" y="307"/>
                  </a:lnTo>
                  <a:lnTo>
                    <a:pt x="11697" y="333"/>
                  </a:lnTo>
                  <a:lnTo>
                    <a:pt x="11739" y="361"/>
                  </a:lnTo>
                  <a:lnTo>
                    <a:pt x="11781" y="391"/>
                  </a:lnTo>
                  <a:lnTo>
                    <a:pt x="11823" y="420"/>
                  </a:lnTo>
                  <a:lnTo>
                    <a:pt x="11863" y="451"/>
                  </a:lnTo>
                  <a:lnTo>
                    <a:pt x="11902" y="484"/>
                  </a:lnTo>
                  <a:lnTo>
                    <a:pt x="11941" y="517"/>
                  </a:lnTo>
                  <a:lnTo>
                    <a:pt x="11980" y="549"/>
                  </a:lnTo>
                  <a:lnTo>
                    <a:pt x="12016" y="585"/>
                  </a:lnTo>
                  <a:lnTo>
                    <a:pt x="12053" y="619"/>
                  </a:lnTo>
                  <a:lnTo>
                    <a:pt x="12089" y="657"/>
                  </a:lnTo>
                  <a:lnTo>
                    <a:pt x="12123" y="694"/>
                  </a:lnTo>
                  <a:lnTo>
                    <a:pt x="12157" y="731"/>
                  </a:lnTo>
                  <a:lnTo>
                    <a:pt x="12190" y="770"/>
                  </a:lnTo>
                  <a:lnTo>
                    <a:pt x="12221" y="809"/>
                  </a:lnTo>
                  <a:lnTo>
                    <a:pt x="12252" y="850"/>
                  </a:lnTo>
                  <a:lnTo>
                    <a:pt x="12282" y="892"/>
                  </a:lnTo>
                  <a:lnTo>
                    <a:pt x="12311" y="934"/>
                  </a:lnTo>
                  <a:lnTo>
                    <a:pt x="12339" y="976"/>
                  </a:lnTo>
                  <a:lnTo>
                    <a:pt x="12366" y="1019"/>
                  </a:lnTo>
                  <a:lnTo>
                    <a:pt x="12392" y="1063"/>
                  </a:lnTo>
                  <a:lnTo>
                    <a:pt x="12417" y="1108"/>
                  </a:lnTo>
                  <a:lnTo>
                    <a:pt x="12440" y="1153"/>
                  </a:lnTo>
                  <a:lnTo>
                    <a:pt x="12464" y="1200"/>
                  </a:lnTo>
                  <a:lnTo>
                    <a:pt x="12485" y="1245"/>
                  </a:lnTo>
                  <a:lnTo>
                    <a:pt x="12506" y="1293"/>
                  </a:lnTo>
                  <a:lnTo>
                    <a:pt x="12526" y="1341"/>
                  </a:lnTo>
                  <a:lnTo>
                    <a:pt x="12544" y="1389"/>
                  </a:lnTo>
                  <a:lnTo>
                    <a:pt x="12562" y="1438"/>
                  </a:lnTo>
                  <a:lnTo>
                    <a:pt x="12577" y="1487"/>
                  </a:lnTo>
                  <a:lnTo>
                    <a:pt x="12593" y="1537"/>
                  </a:lnTo>
                  <a:lnTo>
                    <a:pt x="12605" y="1587"/>
                  </a:lnTo>
                  <a:lnTo>
                    <a:pt x="12618" y="1638"/>
                  </a:lnTo>
                  <a:lnTo>
                    <a:pt x="12630" y="1690"/>
                  </a:lnTo>
                  <a:lnTo>
                    <a:pt x="12639" y="1741"/>
                  </a:lnTo>
                  <a:lnTo>
                    <a:pt x="12649" y="1794"/>
                  </a:lnTo>
                  <a:lnTo>
                    <a:pt x="12655" y="1847"/>
                  </a:lnTo>
                  <a:lnTo>
                    <a:pt x="12661" y="1900"/>
                  </a:lnTo>
                  <a:lnTo>
                    <a:pt x="12666" y="1954"/>
                  </a:lnTo>
                  <a:lnTo>
                    <a:pt x="12669" y="2007"/>
                  </a:lnTo>
                  <a:lnTo>
                    <a:pt x="12672" y="2062"/>
                  </a:lnTo>
                  <a:lnTo>
                    <a:pt x="12672" y="21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3075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1079500" y="1079500"/>
            <a:ext cx="10033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 dirty="0" smtClean="0"/>
              <a:t>Titelstijl van model bewerken</a:t>
            </a:r>
          </a:p>
        </p:txBody>
      </p:sp>
      <p:sp>
        <p:nvSpPr>
          <p:cNvPr id="3076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1079500" y="1800225"/>
            <a:ext cx="10033000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 dirty="0" smtClean="0"/>
              <a:t>Klik om de tekststijl van het model te bewerken</a:t>
            </a:r>
          </a:p>
          <a:p>
            <a:pPr lvl="1"/>
            <a:r>
              <a:rPr lang="nl-NL" altLang="en-US" dirty="0" smtClean="0"/>
              <a:t>Tweede niveau</a:t>
            </a:r>
          </a:p>
          <a:p>
            <a:pPr lvl="2"/>
            <a:r>
              <a:rPr lang="nl-NL" altLang="en-US" dirty="0" smtClean="0"/>
              <a:t>Derde niveau</a:t>
            </a:r>
          </a:p>
          <a:p>
            <a:pPr lvl="3"/>
            <a:r>
              <a:rPr lang="nl-NL" altLang="en-US" dirty="0" smtClean="0"/>
              <a:t>Vierde niveau</a:t>
            </a:r>
          </a:p>
          <a:p>
            <a:pPr lvl="4"/>
            <a:r>
              <a:rPr lang="nl-NL" altLang="en-US" dirty="0" smtClean="0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759450" y="6480175"/>
            <a:ext cx="3600450" cy="3778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 defTabSz="914317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rgbClr val="002C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031413" y="6480175"/>
            <a:ext cx="2160587" cy="377825"/>
          </a:xfrm>
          <a:prstGeom prst="rect">
            <a:avLst/>
          </a:prstGeom>
        </p:spPr>
        <p:txBody>
          <a:bodyPr vert="horz" wrap="square" lIns="0" tIns="0" rIns="18000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002C6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36ACD9D-28C6-420A-9976-E22B3B3DFB97}" type="slidenum">
              <a:rPr lang="nl-NL" altLang="en-US"/>
              <a:pPr>
                <a:defRPr/>
              </a:pPr>
              <a:t>‹nr.›</a:t>
            </a:fld>
            <a:endParaRPr lang="nl-NL" altLang="en-US" dirty="0"/>
          </a:p>
        </p:txBody>
      </p:sp>
      <p:sp>
        <p:nvSpPr>
          <p:cNvPr id="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079500" y="6480175"/>
            <a:ext cx="3600450" cy="3778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defTabSz="914317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 dirty="0"/>
          </a:p>
        </p:txBody>
      </p:sp>
      <p:pic>
        <p:nvPicPr>
          <p:cNvPr id="11" name="Afbeelding 5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74" y="-14290"/>
            <a:ext cx="2176484" cy="124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30" r:id="rId7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de-DE" sz="3200" b="1" kern="1200">
          <a:solidFill>
            <a:srgbClr val="00A9F3"/>
          </a:solidFill>
          <a:latin typeface="Arial" charset="0"/>
          <a:ea typeface="Arial" charset="0"/>
          <a:cs typeface="Arial" charset="0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A9F3"/>
          </a:solidFill>
          <a:latin typeface="Arial" pitchFamily="34" charset="0"/>
          <a:cs typeface="Arial" pitchFamily="34" charset="0"/>
        </a:defRPr>
      </a:lvl9pPr>
    </p:titleStyle>
    <p:bodyStyle>
      <a:lvl1pPr marL="268288" indent="-268288" algn="l" defTabSz="912813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Clr>
          <a:srgbClr val="00A9F3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39750" indent="-269875" algn="l" defTabSz="912813" rtl="0" eaLnBrk="0" fontAlgn="base" hangingPunct="0">
        <a:lnSpc>
          <a:spcPct val="90000"/>
        </a:lnSpc>
        <a:spcBef>
          <a:spcPts val="438"/>
        </a:spcBef>
        <a:spcAft>
          <a:spcPct val="0"/>
        </a:spcAft>
        <a:buClr>
          <a:srgbClr val="00A9F3"/>
        </a:buClr>
        <a:buSzPct val="80000"/>
        <a:buFont typeface="Arial" pitchFamily="34" charset="0"/>
        <a:buChar char="•"/>
        <a:defRPr sz="2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09625" indent="-269875" algn="l" defTabSz="912813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Clr>
          <a:srgbClr val="00A9F3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079500" indent="-269875" algn="l" defTabSz="912813" rtl="0" eaLnBrk="0" fontAlgn="base" hangingPunct="0">
        <a:lnSpc>
          <a:spcPct val="90000"/>
        </a:lnSpc>
        <a:spcBef>
          <a:spcPts val="363"/>
        </a:spcBef>
        <a:spcAft>
          <a:spcPct val="0"/>
        </a:spcAft>
        <a:buClr>
          <a:srgbClr val="00A9F3"/>
        </a:buClr>
        <a:buSzPct val="80000"/>
        <a:buFont typeface="Arial" pitchFamily="34" charset="0"/>
        <a:buChar char="•"/>
        <a:defRPr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349375" indent="-268288" algn="l" defTabSz="912813" rtl="0" eaLnBrk="0" fontAlgn="base" hangingPunct="0">
        <a:lnSpc>
          <a:spcPct val="90000"/>
        </a:lnSpc>
        <a:spcBef>
          <a:spcPts val="325"/>
        </a:spcBef>
        <a:spcAft>
          <a:spcPct val="0"/>
        </a:spcAft>
        <a:buClr>
          <a:srgbClr val="00A9F3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09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90000"/>
        </a:lnSpc>
        <a:spcBef>
          <a:spcPct val="20000"/>
        </a:spcBef>
        <a:buClr>
          <a:schemeClr val="bg2"/>
        </a:buClr>
        <a:buSzPct val="8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73050" algn="l" defTabSz="914400" rtl="0" eaLnBrk="1" latinLnBrk="0" hangingPunct="1">
        <a:lnSpc>
          <a:spcPct val="90000"/>
        </a:lnSpc>
        <a:spcBef>
          <a:spcPct val="20000"/>
        </a:spcBef>
        <a:buClr>
          <a:schemeClr val="bg2"/>
        </a:buClr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5113" algn="l" defTabSz="914400" rtl="0" eaLnBrk="1" latinLnBrk="0" hangingPunct="1">
        <a:lnSpc>
          <a:spcPct val="90000"/>
        </a:lnSpc>
        <a:spcBef>
          <a:spcPct val="20000"/>
        </a:spcBef>
        <a:buClr>
          <a:schemeClr val="bg2"/>
        </a:buClr>
        <a:buSzPct val="8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73050" algn="l" defTabSz="914400" rtl="0" eaLnBrk="1" latinLnBrk="0" hangingPunct="1">
        <a:lnSpc>
          <a:spcPct val="90000"/>
        </a:lnSpc>
        <a:spcBef>
          <a:spcPct val="20000"/>
        </a:spcBef>
        <a:buClr>
          <a:schemeClr val="bg2"/>
        </a:buClr>
        <a:buSzPct val="80000"/>
        <a:buFont typeface="Arial" panose="020B0604020202020204" pitchFamily="34" charset="0"/>
        <a:buChar char="•"/>
        <a:tabLst>
          <a:tab pos="1792288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438" indent="-265113" algn="l" defTabSz="914400" rtl="0" eaLnBrk="1" latinLnBrk="0" hangingPunct="1">
        <a:lnSpc>
          <a:spcPct val="90000"/>
        </a:lnSpc>
        <a:spcBef>
          <a:spcPct val="20000"/>
        </a:spcBef>
        <a:buClr>
          <a:schemeClr val="bg2"/>
        </a:buClr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jp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GlobalGoals@vng.n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://www.vng.nl/gemeenten4globalgoal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77810" y="2924056"/>
            <a:ext cx="6122190" cy="1470025"/>
          </a:xfrm>
        </p:spPr>
        <p:txBody>
          <a:bodyPr/>
          <a:lstStyle/>
          <a:p>
            <a:r>
              <a:rPr lang="nl-NL" dirty="0" smtClean="0"/>
              <a:t>‘</a:t>
            </a:r>
            <a:r>
              <a:rPr lang="nl-NL" dirty="0"/>
              <a:t>De Global Goals: van mondiale agenda naar eigen gemeente’</a:t>
            </a:r>
            <a:endParaRPr lang="en-GB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077810" y="4926098"/>
            <a:ext cx="4684635" cy="1224118"/>
          </a:xfrm>
        </p:spPr>
        <p:txBody>
          <a:bodyPr/>
          <a:lstStyle/>
          <a:p>
            <a:r>
              <a:rPr lang="en-GB" dirty="0"/>
              <a:t>VNG </a:t>
            </a:r>
            <a:r>
              <a:rPr lang="en-GB" dirty="0" err="1" smtClean="0"/>
              <a:t>Bestuurdersdag</a:t>
            </a:r>
            <a:endParaRPr lang="en-GB" dirty="0" smtClean="0"/>
          </a:p>
          <a:p>
            <a:r>
              <a:rPr lang="nl-NL" dirty="0" smtClean="0"/>
              <a:t>30 november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8129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https://vng.nl/files/vng/styles/origineel_max650/public/gemeente_rijswijk_global_goals_foto.jpg?itok=w8_7xN66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75" y="2573958"/>
            <a:ext cx="4647157" cy="2952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600" y="2573958"/>
            <a:ext cx="4987973" cy="2952083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0"/>
          </p:nvPr>
        </p:nvSpPr>
        <p:spPr>
          <a:xfrm>
            <a:off x="6252000" y="2329840"/>
            <a:ext cx="4860000" cy="3196201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Basis voor positief gerichte dialoog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6008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088" y="158101"/>
            <a:ext cx="3552825" cy="107632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2" y="1862190"/>
            <a:ext cx="3552825" cy="107632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901" y="131214"/>
            <a:ext cx="3552825" cy="107632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586" y="2025291"/>
            <a:ext cx="3552825" cy="107632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464" y="817786"/>
            <a:ext cx="3552825" cy="107632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764" y="987813"/>
            <a:ext cx="3552825" cy="1076325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1" y="3066199"/>
            <a:ext cx="3552825" cy="1076325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126" y="3052000"/>
            <a:ext cx="3552825" cy="1076325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25" y="4136752"/>
            <a:ext cx="3552825" cy="1076325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289" y="5213077"/>
            <a:ext cx="3552825" cy="1076325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93" y="5630715"/>
            <a:ext cx="3552825" cy="1076325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545" y="2678956"/>
            <a:ext cx="4938919" cy="134174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95" y="4313301"/>
            <a:ext cx="3551214" cy="1079514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696" y="5310188"/>
            <a:ext cx="3390411" cy="103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6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Rheden4GlobalGoals 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37809" y="2307913"/>
            <a:ext cx="6470522" cy="3203735"/>
          </a:xfrm>
        </p:spPr>
        <p:txBody>
          <a:bodyPr/>
          <a:lstStyle/>
          <a:p>
            <a:r>
              <a:rPr lang="nl-NL" dirty="0" smtClean="0"/>
              <a:t>Kennismaking met Global Goals</a:t>
            </a:r>
          </a:p>
          <a:p>
            <a:r>
              <a:rPr lang="nl-NL" dirty="0" smtClean="0"/>
              <a:t>Meest Veelbelovende Global Goals gemeente 2018</a:t>
            </a:r>
          </a:p>
          <a:p>
            <a:pPr marL="0" indent="0">
              <a:buNone/>
            </a:pPr>
            <a:endParaRPr lang="nl-NL" dirty="0" smtClean="0"/>
          </a:p>
          <a:p>
            <a:endParaRPr lang="nl-NL" dirty="0"/>
          </a:p>
          <a:p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F82467-280F-4085-B5CD-455ECB263A16}" type="slidenum">
              <a:rPr lang="nl-NL" altLang="en-US" smtClean="0"/>
              <a:pPr>
                <a:defRPr/>
              </a:pPr>
              <a:t>12</a:t>
            </a:fld>
            <a:endParaRPr lang="nl-NL" altLang="en-US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pic>
        <p:nvPicPr>
          <p:cNvPr id="1026" name="Picture 2" descr="Afbeeldingsresultaat voor rheden meest veelbelovende global goals gemeen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133" y="1800000"/>
            <a:ext cx="5201775" cy="390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751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Rheden4GlobalGoals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80000" y="1800000"/>
            <a:ext cx="10033200" cy="4500000"/>
          </a:xfrm>
        </p:spPr>
        <p:txBody>
          <a:bodyPr/>
          <a:lstStyle/>
          <a:p>
            <a:r>
              <a:rPr lang="nl-NL" dirty="0" smtClean="0"/>
              <a:t>Gebruik Global Goals binnen </a:t>
            </a:r>
            <a:r>
              <a:rPr lang="nl-NL" b="1" dirty="0" smtClean="0"/>
              <a:t>gemeentelijke </a:t>
            </a:r>
            <a:r>
              <a:rPr lang="nl-NL" b="1" dirty="0" smtClean="0"/>
              <a:t>organisatie:</a:t>
            </a:r>
            <a:endParaRPr lang="nl-NL" b="1" dirty="0" smtClean="0"/>
          </a:p>
          <a:p>
            <a:pPr lvl="1"/>
            <a:r>
              <a:rPr lang="nl-NL" dirty="0" smtClean="0"/>
              <a:t>Gemeentelijke organisatie aan de hand van clusters van Global Goals </a:t>
            </a:r>
            <a:endParaRPr lang="nl-NL" dirty="0"/>
          </a:p>
          <a:p>
            <a:endParaRPr lang="nl-NL" b="1" dirty="0" smtClean="0"/>
          </a:p>
          <a:p>
            <a:r>
              <a:rPr lang="nl-NL" b="1" dirty="0" smtClean="0"/>
              <a:t>En in gemeentelijk </a:t>
            </a:r>
            <a:r>
              <a:rPr lang="nl-NL" b="1" dirty="0" smtClean="0"/>
              <a:t>beleid:</a:t>
            </a:r>
            <a:br>
              <a:rPr lang="nl-NL" b="1" dirty="0" smtClean="0"/>
            </a:br>
            <a:endParaRPr lang="en-GB" b="1" dirty="0"/>
          </a:p>
          <a:p>
            <a:r>
              <a:rPr lang="nl-NL" dirty="0" smtClean="0"/>
              <a:t>Coalitieakkoord 2018-2022, 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“</a:t>
            </a:r>
            <a:r>
              <a:rPr lang="nl-NL" dirty="0" smtClean="0"/>
              <a:t>Rheden geeft energie”</a:t>
            </a:r>
          </a:p>
          <a:p>
            <a:r>
              <a:rPr lang="nl-NL" dirty="0" smtClean="0"/>
              <a:t>Programmabegroting 2019 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aan </a:t>
            </a:r>
            <a:r>
              <a:rPr lang="nl-NL" dirty="0" smtClean="0"/>
              <a:t>de hand van Global Goals 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F82467-280F-4085-B5CD-455ECB263A16}" type="slidenum">
              <a:rPr lang="nl-NL" altLang="en-US" smtClean="0"/>
              <a:pPr>
                <a:defRPr/>
              </a:pPr>
              <a:t>13</a:t>
            </a:fld>
            <a:endParaRPr lang="nl-NL" altLang="en-US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l="17569" t="14978" r="17500" b="5205"/>
          <a:stretch/>
        </p:blipFill>
        <p:spPr>
          <a:xfrm>
            <a:off x="6422230" y="2868460"/>
            <a:ext cx="5769769" cy="398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96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/>
          <a:srcRect l="20054" t="14782" r="17174" b="4638"/>
          <a:stretch/>
        </p:blipFill>
        <p:spPr>
          <a:xfrm>
            <a:off x="2524539" y="0"/>
            <a:ext cx="9667461" cy="6980662"/>
          </a:xfrm>
          <a:prstGeom prst="rect">
            <a:avLst/>
          </a:prstGeom>
        </p:spPr>
      </p:pic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F82467-280F-4085-B5CD-455ECB263A16}" type="slidenum">
              <a:rPr lang="nl-NL" altLang="en-US" smtClean="0"/>
              <a:pPr>
                <a:defRPr/>
              </a:pPr>
              <a:t>14</a:t>
            </a:fld>
            <a:endParaRPr lang="nl-NL" altLang="en-US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34658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9500" y="1080000"/>
            <a:ext cx="10033200" cy="720000"/>
          </a:xfrm>
        </p:spPr>
        <p:txBody>
          <a:bodyPr/>
          <a:lstStyle/>
          <a:p>
            <a:r>
              <a:rPr lang="nl-NL" dirty="0" smtClean="0"/>
              <a:t>Rheden4GlobalGoals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9999" y="1800000"/>
            <a:ext cx="10218477" cy="4500000"/>
          </a:xfrm>
        </p:spPr>
        <p:txBody>
          <a:bodyPr/>
          <a:lstStyle/>
          <a:p>
            <a:r>
              <a:rPr lang="nl-NL" dirty="0" smtClean="0"/>
              <a:t>De Global Goals: een agenda waarmee Rheden ook de </a:t>
            </a:r>
            <a:r>
              <a:rPr lang="nl-NL" b="1" dirty="0" smtClean="0"/>
              <a:t>samenwerking met partners </a:t>
            </a:r>
            <a:r>
              <a:rPr lang="nl-NL" dirty="0" smtClean="0"/>
              <a:t>opzoekt</a:t>
            </a:r>
            <a:br>
              <a:rPr lang="nl-NL" dirty="0" smtClean="0"/>
            </a:br>
            <a:endParaRPr lang="nl-NL" dirty="0" smtClean="0"/>
          </a:p>
          <a:p>
            <a:r>
              <a:rPr lang="nl-NL" dirty="0" smtClean="0"/>
              <a:t>Bijvoorbeeld:</a:t>
            </a:r>
          </a:p>
          <a:p>
            <a:pPr lvl="1"/>
            <a:r>
              <a:rPr lang="nl-NL" dirty="0" smtClean="0"/>
              <a:t>Hogeschool van Hall </a:t>
            </a:r>
            <a:r>
              <a:rPr lang="nl-NL" dirty="0" err="1" smtClean="0"/>
              <a:t>Larenstein</a:t>
            </a:r>
            <a:endParaRPr lang="nl-NL" dirty="0" smtClean="0"/>
          </a:p>
          <a:p>
            <a:pPr lvl="1"/>
            <a:r>
              <a:rPr lang="nl-NL" dirty="0" smtClean="0"/>
              <a:t>Schooldag van de Duurzaamheid</a:t>
            </a:r>
          </a:p>
          <a:p>
            <a:pPr lvl="1"/>
            <a:r>
              <a:rPr lang="nl-NL" dirty="0" smtClean="0"/>
              <a:t>Lokale ondernemers </a:t>
            </a:r>
          </a:p>
          <a:p>
            <a:endParaRPr lang="nl-NL" dirty="0" smtClean="0"/>
          </a:p>
          <a:p>
            <a:endParaRPr lang="nl-NL" dirty="0"/>
          </a:p>
          <a:p>
            <a:r>
              <a:rPr lang="nl-NL" b="1" dirty="0" smtClean="0"/>
              <a:t>Vervolgstappen voor Rheden</a:t>
            </a:r>
            <a:endParaRPr lang="en-GB" b="1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F82467-280F-4085-B5CD-455ECB263A16}" type="slidenum">
              <a:rPr lang="nl-NL" altLang="en-US" smtClean="0"/>
              <a:pPr>
                <a:defRPr/>
              </a:pPr>
              <a:t>15</a:t>
            </a:fld>
            <a:endParaRPr lang="nl-NL" altLang="en-US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7929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Gemeenten vertellen: vraaggesprek met het publiek </a:t>
            </a:r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F82467-280F-4085-B5CD-455ECB263A16}" type="slidenum">
              <a:rPr lang="nl-NL" altLang="en-US" smtClean="0"/>
              <a:pPr>
                <a:defRPr/>
              </a:pPr>
              <a:t>16</a:t>
            </a:fld>
            <a:endParaRPr lang="nl-NL" altLang="en-US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pic>
        <p:nvPicPr>
          <p:cNvPr id="9" name="Tijdelijke aanduiding voor inhoud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801" y="1800225"/>
            <a:ext cx="8676398" cy="45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37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Afsluiting </a:t>
            </a:r>
            <a:endParaRPr lang="en-GB" dirty="0"/>
          </a:p>
        </p:txBody>
      </p:sp>
      <p:pic>
        <p:nvPicPr>
          <p:cNvPr id="4" name="Jan van Zanen video hlpf18 h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2349" y="1687492"/>
            <a:ext cx="7288060" cy="4099534"/>
          </a:xfrm>
        </p:spPr>
      </p:pic>
      <p:sp>
        <p:nvSpPr>
          <p:cNvPr id="5" name="Tekstvak 4"/>
          <p:cNvSpPr txBox="1"/>
          <p:nvPr/>
        </p:nvSpPr>
        <p:spPr>
          <a:xfrm>
            <a:off x="1782349" y="5912285"/>
            <a:ext cx="72880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i="1" dirty="0" smtClean="0">
                <a:latin typeface="+mj-lt"/>
              </a:rPr>
              <a:t>Jan van Zanen, High Level </a:t>
            </a:r>
            <a:r>
              <a:rPr lang="nl-NL" sz="1500" i="1" dirty="0" err="1" smtClean="0">
                <a:latin typeface="+mj-lt"/>
              </a:rPr>
              <a:t>Political</a:t>
            </a:r>
            <a:r>
              <a:rPr lang="nl-NL" sz="1500" i="1" dirty="0" smtClean="0">
                <a:latin typeface="+mj-lt"/>
              </a:rPr>
              <a:t> Forum Global Goals, New York 2018</a:t>
            </a:r>
            <a:endParaRPr lang="en-GB" sz="15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5017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 smtClean="0"/>
          </a:p>
          <a:p>
            <a:pPr marL="0" indent="0" algn="ctr">
              <a:lnSpc>
                <a:spcPct val="100000"/>
              </a:lnSpc>
              <a:buNone/>
            </a:pPr>
            <a:r>
              <a:rPr lang="nl-NL" sz="3600" dirty="0" smtClean="0">
                <a:hlinkClick r:id="rId3"/>
              </a:rPr>
              <a:t>GlobalGoals@vng.nl</a:t>
            </a:r>
            <a:r>
              <a:rPr lang="nl-NL" sz="3600" dirty="0" smtClean="0"/>
              <a:t>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nl-NL" sz="3600" dirty="0" smtClean="0">
                <a:hlinkClick r:id="rId4"/>
              </a:rPr>
              <a:t>www.vng.nl/gemeenten4globalgoals</a:t>
            </a:r>
            <a:endParaRPr lang="nl-NL" sz="3600" dirty="0" smtClean="0"/>
          </a:p>
          <a:p>
            <a:pPr marL="0" indent="0" algn="ctr">
              <a:lnSpc>
                <a:spcPct val="100000"/>
              </a:lnSpc>
              <a:buNone/>
            </a:pPr>
            <a:endParaRPr lang="nl-NL" sz="4000" dirty="0" smtClean="0"/>
          </a:p>
          <a:p>
            <a:pPr marL="0" indent="0" algn="ctr">
              <a:lnSpc>
                <a:spcPct val="100000"/>
              </a:lnSpc>
              <a:buNone/>
            </a:pPr>
            <a:r>
              <a:rPr lang="nl-NL" sz="3600" dirty="0" smtClean="0"/>
              <a:t>      @G4GlobalGoals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nl-NL" sz="3600" dirty="0" smtClean="0"/>
              <a:t>     Gemeenten4GlobalGoals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7117" y="4552950"/>
            <a:ext cx="886615" cy="830618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4000" dirty="0" smtClean="0"/>
              <a:t>Meer weten? </a:t>
            </a:r>
            <a:endParaRPr lang="en-GB" sz="4000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90B683A-7824-4A64-B33E-EEB6E14CB5F3}" type="slidenum">
              <a:rPr lang="nl-NL" altLang="en-US" smtClean="0"/>
              <a:pPr>
                <a:defRPr/>
              </a:pPr>
              <a:t>18</a:t>
            </a:fld>
            <a:endParaRPr lang="nl-NL" alt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0957" y="5343566"/>
            <a:ext cx="618936" cy="64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2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230"/>
            <a:ext cx="12065830" cy="625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1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Relevantie van gemeenten voor de doelen 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9500" y="2411896"/>
            <a:ext cx="10033000" cy="3888892"/>
          </a:xfrm>
        </p:spPr>
        <p:txBody>
          <a:bodyPr/>
          <a:lstStyle/>
          <a:p>
            <a:r>
              <a:rPr lang="en-GB" dirty="0" smtClean="0"/>
              <a:t>“Many </a:t>
            </a:r>
            <a:r>
              <a:rPr lang="en-GB" dirty="0"/>
              <a:t>of the investments to achieve the </a:t>
            </a:r>
            <a:r>
              <a:rPr lang="en-GB" dirty="0" smtClean="0"/>
              <a:t>SDGs </a:t>
            </a:r>
            <a:r>
              <a:rPr lang="en-GB" dirty="0"/>
              <a:t>will take place at the subnational level and be led by local </a:t>
            </a:r>
            <a:r>
              <a:rPr lang="en-GB" dirty="0" smtClean="0"/>
              <a:t>authorities“ (VN </a:t>
            </a:r>
            <a:r>
              <a:rPr lang="en-GB" dirty="0" err="1" smtClean="0"/>
              <a:t>Secr</a:t>
            </a:r>
            <a:r>
              <a:rPr lang="en-GB" dirty="0" smtClean="0"/>
              <a:t>. Gen.)</a:t>
            </a:r>
          </a:p>
          <a:p>
            <a:endParaRPr lang="nl-NL" dirty="0" smtClean="0"/>
          </a:p>
          <a:p>
            <a:endParaRPr lang="en-GB" dirty="0" smtClean="0"/>
          </a:p>
          <a:p>
            <a:r>
              <a:rPr lang="en-GB" dirty="0" smtClean="0"/>
              <a:t>“It </a:t>
            </a:r>
            <a:r>
              <a:rPr lang="en-GB" dirty="0"/>
              <a:t>is estimated that 65% of the 169 targets underlying the 17 SDGs will not be reached without proper engagement of and coordination with local and regional </a:t>
            </a:r>
            <a:r>
              <a:rPr lang="en-GB" dirty="0" smtClean="0"/>
              <a:t>governments.” (</a:t>
            </a:r>
            <a:r>
              <a:rPr lang="en-GB" dirty="0" err="1" smtClean="0"/>
              <a:t>bron</a:t>
            </a:r>
            <a:r>
              <a:rPr lang="en-GB" dirty="0" smtClean="0"/>
              <a:t>: OESO)</a:t>
            </a:r>
          </a:p>
          <a:p>
            <a:endParaRPr lang="nl-NL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4452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Relevantie van de doelen voor gemeenten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9499" y="1799999"/>
            <a:ext cx="10179903" cy="4500789"/>
          </a:xfrm>
        </p:spPr>
        <p:txBody>
          <a:bodyPr/>
          <a:lstStyle/>
          <a:p>
            <a:r>
              <a:rPr lang="nl-NL" dirty="0" smtClean="0"/>
              <a:t>Aansluiting met taken en </a:t>
            </a:r>
            <a:r>
              <a:rPr lang="nl-NL" b="1" dirty="0" smtClean="0"/>
              <a:t>verantwoordelijkheden gemeenten</a:t>
            </a:r>
          </a:p>
          <a:p>
            <a:pPr lvl="1"/>
            <a:r>
              <a:rPr lang="nl-NL" dirty="0" smtClean="0"/>
              <a:t>participatie</a:t>
            </a:r>
            <a:r>
              <a:rPr lang="nl-NL" dirty="0"/>
              <a:t>, armoede, </a:t>
            </a:r>
            <a:r>
              <a:rPr lang="nl-NL" dirty="0" smtClean="0"/>
              <a:t>toegankelijkheid gebouwen</a:t>
            </a:r>
          </a:p>
          <a:p>
            <a:pPr lvl="1"/>
            <a:r>
              <a:rPr lang="nl-NL" dirty="0"/>
              <a:t>e</a:t>
            </a:r>
            <a:r>
              <a:rPr lang="nl-NL" dirty="0" smtClean="0"/>
              <a:t>nergietransitie, warmtevisie, circulaire </a:t>
            </a:r>
            <a:r>
              <a:rPr lang="nl-NL" dirty="0"/>
              <a:t>economie</a:t>
            </a:r>
          </a:p>
          <a:p>
            <a:pPr lvl="1"/>
            <a:r>
              <a:rPr lang="nl-NL" dirty="0"/>
              <a:t>w</a:t>
            </a:r>
            <a:r>
              <a:rPr lang="nl-NL" dirty="0" smtClean="0"/>
              <a:t>onen</a:t>
            </a:r>
            <a:r>
              <a:rPr lang="nl-NL" dirty="0"/>
              <a:t>,</a:t>
            </a:r>
            <a:r>
              <a:rPr lang="nl-NL" dirty="0" smtClean="0"/>
              <a:t> </a:t>
            </a:r>
            <a:r>
              <a:rPr lang="nl-NL" dirty="0"/>
              <a:t>ruimtelijke inrichting, omgevingsvisie</a:t>
            </a:r>
          </a:p>
          <a:p>
            <a:pPr lvl="1"/>
            <a:r>
              <a:rPr lang="nl-NL" dirty="0" smtClean="0"/>
              <a:t>kwaliteit </a:t>
            </a:r>
            <a:r>
              <a:rPr lang="nl-NL" dirty="0"/>
              <a:t>bestuur, integriteit, betrokkenheid </a:t>
            </a:r>
            <a:r>
              <a:rPr lang="nl-NL" dirty="0" smtClean="0"/>
              <a:t>burgers</a:t>
            </a:r>
          </a:p>
          <a:p>
            <a:pPr marL="269875" lvl="1" indent="0">
              <a:buNone/>
            </a:pPr>
            <a:r>
              <a:rPr lang="nl-NL" b="1" i="1" dirty="0" smtClean="0"/>
              <a:t>Doel 11 zelfs expliciet op gemeentelijk niveau gericht</a:t>
            </a:r>
            <a:endParaRPr lang="nl-NL" b="1" i="1" dirty="0"/>
          </a:p>
          <a:p>
            <a:endParaRPr lang="nl-NL" dirty="0" smtClean="0"/>
          </a:p>
          <a:p>
            <a:r>
              <a:rPr lang="nl-NL" dirty="0" smtClean="0"/>
              <a:t>Referentiekader dat </a:t>
            </a:r>
            <a:r>
              <a:rPr lang="nl-NL" b="1" dirty="0" smtClean="0"/>
              <a:t>samenhang</a:t>
            </a:r>
            <a:r>
              <a:rPr lang="nl-NL" dirty="0" smtClean="0"/>
              <a:t> biedt</a:t>
            </a: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r>
              <a:rPr lang="nl-NL" dirty="0" smtClean="0"/>
              <a:t>Basis voor </a:t>
            </a:r>
            <a:r>
              <a:rPr lang="nl-NL" b="1" dirty="0" smtClean="0"/>
              <a:t>dialoog en samenwerking</a:t>
            </a:r>
          </a:p>
          <a:p>
            <a:pPr lvl="1"/>
            <a:r>
              <a:rPr lang="nl-NL" dirty="0" smtClean="0"/>
              <a:t>Partnerschappen; </a:t>
            </a:r>
            <a:r>
              <a:rPr lang="nl-NL" dirty="0"/>
              <a:t>delen van </a:t>
            </a:r>
            <a:r>
              <a:rPr lang="nl-NL" dirty="0" smtClean="0"/>
              <a:t>kennis, competenties, netwerken</a:t>
            </a:r>
            <a:endParaRPr lang="nl-NL" dirty="0"/>
          </a:p>
          <a:p>
            <a:pPr lvl="1"/>
            <a:r>
              <a:rPr lang="nl-NL" dirty="0" smtClean="0"/>
              <a:t>ieder vanuit eigen mogelijkheden; samen meer realiseren</a:t>
            </a:r>
          </a:p>
          <a:p>
            <a:endParaRPr lang="nl-NL" dirty="0" smtClean="0"/>
          </a:p>
          <a:p>
            <a:pPr marL="0" indent="0">
              <a:buNone/>
            </a:pPr>
            <a:endParaRPr lang="nl-NL" dirty="0" smtClean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5"/>
          <a:stretch/>
        </p:blipFill>
        <p:spPr>
          <a:xfrm>
            <a:off x="9059779" y="2286770"/>
            <a:ext cx="1814079" cy="176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5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 Global </a:t>
            </a:r>
            <a:r>
              <a:rPr lang="nl-NL" dirty="0"/>
              <a:t>Goals </a:t>
            </a:r>
            <a:r>
              <a:rPr lang="nl-NL" dirty="0" smtClean="0"/>
              <a:t>als </a:t>
            </a:r>
            <a:r>
              <a:rPr lang="nl-NL" dirty="0"/>
              <a:t>‘</a:t>
            </a:r>
            <a:r>
              <a:rPr lang="nl-NL" dirty="0" smtClean="0"/>
              <a:t>organiserend principe</a:t>
            </a:r>
            <a:r>
              <a:rPr lang="nl-NL" dirty="0"/>
              <a:t>’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69188" y="1800000"/>
            <a:ext cx="10244012" cy="4647377"/>
          </a:xfrm>
        </p:spPr>
        <p:txBody>
          <a:bodyPr/>
          <a:lstStyle/>
          <a:p>
            <a:r>
              <a:rPr lang="nl-NL" sz="2000" dirty="0"/>
              <a:t>Gemeentelijke </a:t>
            </a:r>
            <a:r>
              <a:rPr lang="nl-NL" sz="2000" b="1" i="1" dirty="0"/>
              <a:t>organisatie ingericht op basis van </a:t>
            </a:r>
            <a:r>
              <a:rPr lang="nl-NL" sz="2000" dirty="0"/>
              <a:t>de </a:t>
            </a:r>
            <a:r>
              <a:rPr lang="nl-NL" sz="2000" dirty="0" smtClean="0"/>
              <a:t>Global Goals (</a:t>
            </a:r>
            <a:r>
              <a:rPr lang="nl-NL" sz="2000" dirty="0" smtClean="0">
                <a:solidFill>
                  <a:schemeClr val="accent6">
                    <a:lumMod val="50000"/>
                  </a:schemeClr>
                </a:solidFill>
              </a:rPr>
              <a:t>o.a. </a:t>
            </a:r>
            <a:r>
              <a:rPr lang="nl-NL" sz="2000" dirty="0">
                <a:solidFill>
                  <a:schemeClr val="accent6">
                    <a:lumMod val="50000"/>
                  </a:schemeClr>
                </a:solidFill>
              </a:rPr>
              <a:t>Rheden</a:t>
            </a:r>
            <a:r>
              <a:rPr lang="nl-NL" sz="2000" dirty="0"/>
              <a:t>)</a:t>
            </a:r>
          </a:p>
          <a:p>
            <a:r>
              <a:rPr lang="nl-NL" sz="2000" dirty="0"/>
              <a:t>Gemeentelijke </a:t>
            </a:r>
            <a:r>
              <a:rPr lang="nl-NL" sz="2000" b="1" i="1" dirty="0"/>
              <a:t>prestaties gemeten </a:t>
            </a:r>
            <a:r>
              <a:rPr lang="nl-NL" sz="2000" dirty="0"/>
              <a:t>a.d.h.v. de Global Goals (o.a. Oss, Utrecht)</a:t>
            </a:r>
          </a:p>
          <a:p>
            <a:r>
              <a:rPr lang="nl-NL" sz="2000" dirty="0" smtClean="0"/>
              <a:t>Gemeentelijke </a:t>
            </a:r>
            <a:r>
              <a:rPr lang="nl-NL" sz="2000" b="1" i="1" dirty="0" smtClean="0"/>
              <a:t>plannen gekoppeld aan</a:t>
            </a:r>
            <a:r>
              <a:rPr lang="nl-NL" sz="2000" dirty="0" smtClean="0"/>
              <a:t> de Global Goals (o.a. Leeuwarden, </a:t>
            </a:r>
            <a:r>
              <a:rPr lang="nl-NL" sz="2000" dirty="0" smtClean="0">
                <a:solidFill>
                  <a:schemeClr val="accent6">
                    <a:lumMod val="50000"/>
                  </a:schemeClr>
                </a:solidFill>
              </a:rPr>
              <a:t>Schiedam</a:t>
            </a:r>
            <a:r>
              <a:rPr lang="nl-NL" sz="2000" dirty="0" smtClean="0"/>
              <a:t>)</a:t>
            </a:r>
          </a:p>
          <a:p>
            <a:endParaRPr lang="nl-NL" dirty="0" smtClean="0"/>
          </a:p>
          <a:p>
            <a:endParaRPr lang="nl-NL" dirty="0" smtClean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1"/>
          <a:stretch/>
        </p:blipFill>
        <p:spPr>
          <a:xfrm>
            <a:off x="1292035" y="2840638"/>
            <a:ext cx="3930385" cy="326218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096" y="2840638"/>
            <a:ext cx="4005003" cy="354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50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5ED73EA-2409-FE48-8CAF-4C2ACD023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Stappen in Schiedam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D81E0911-4013-D249-A003-1E04D7EC6A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err="1"/>
              <a:t>G</a:t>
            </a:r>
            <a:r>
              <a:rPr lang="en-GB" dirty="0" err="1" smtClean="0"/>
              <a:t>estart</a:t>
            </a:r>
            <a:r>
              <a:rPr lang="en-GB" dirty="0" smtClean="0"/>
              <a:t> in 2017, </a:t>
            </a:r>
            <a:r>
              <a:rPr lang="en-GB" dirty="0" err="1" smtClean="0"/>
              <a:t>na</a:t>
            </a:r>
            <a:r>
              <a:rPr lang="en-GB" dirty="0" smtClean="0"/>
              <a:t> </a:t>
            </a:r>
            <a:r>
              <a:rPr lang="en-GB" dirty="0" err="1" smtClean="0"/>
              <a:t>een</a:t>
            </a:r>
            <a:r>
              <a:rPr lang="en-GB" dirty="0" smtClean="0"/>
              <a:t> </a:t>
            </a:r>
            <a:r>
              <a:rPr lang="en-GB" dirty="0" err="1" smtClean="0"/>
              <a:t>presentatie</a:t>
            </a:r>
            <a:r>
              <a:rPr lang="en-GB" dirty="0" smtClean="0"/>
              <a:t> in de G40</a:t>
            </a:r>
            <a:endParaRPr lang="en-GB" dirty="0"/>
          </a:p>
          <a:p>
            <a:r>
              <a:rPr lang="en-GB" dirty="0" err="1" smtClean="0"/>
              <a:t>Geïnventariseerd</a:t>
            </a:r>
            <a:r>
              <a:rPr lang="en-GB" dirty="0" smtClean="0"/>
              <a:t> in de </a:t>
            </a:r>
            <a:r>
              <a:rPr lang="en-GB" dirty="0" err="1" smtClean="0"/>
              <a:t>begroting</a:t>
            </a:r>
            <a:r>
              <a:rPr lang="en-GB" dirty="0" smtClean="0"/>
              <a:t>: </a:t>
            </a:r>
            <a:r>
              <a:rPr lang="en-GB" dirty="0" err="1" smtClean="0"/>
              <a:t>wat</a:t>
            </a:r>
            <a:r>
              <a:rPr lang="en-GB" dirty="0" smtClean="0"/>
              <a:t> </a:t>
            </a:r>
            <a:r>
              <a:rPr lang="en-GB" dirty="0" err="1" smtClean="0"/>
              <a:t>doen</a:t>
            </a:r>
            <a:r>
              <a:rPr lang="en-GB" dirty="0" smtClean="0"/>
              <a:t> we al?</a:t>
            </a:r>
          </a:p>
          <a:p>
            <a:r>
              <a:rPr lang="en-GB" dirty="0" smtClean="0"/>
              <a:t>In het </a:t>
            </a:r>
            <a:r>
              <a:rPr lang="en-GB" dirty="0" err="1" smtClean="0"/>
              <a:t>nieuwe</a:t>
            </a:r>
            <a:r>
              <a:rPr lang="en-GB" dirty="0" smtClean="0"/>
              <a:t> </a:t>
            </a:r>
            <a:r>
              <a:rPr lang="en-GB" dirty="0" err="1" smtClean="0"/>
              <a:t>collegeprogramma</a:t>
            </a:r>
            <a:r>
              <a:rPr lang="en-GB" dirty="0" smtClean="0"/>
              <a:t> (2018-2022) </a:t>
            </a:r>
            <a:r>
              <a:rPr lang="en-GB" dirty="0" err="1" smtClean="0"/>
              <a:t>zijn</a:t>
            </a:r>
            <a:r>
              <a:rPr lang="en-GB" dirty="0" smtClean="0"/>
              <a:t> 14 Global Goals </a:t>
            </a:r>
            <a:r>
              <a:rPr lang="en-GB" dirty="0" err="1" smtClean="0"/>
              <a:t>verwerkt</a:t>
            </a:r>
            <a:endParaRPr lang="en-GB" dirty="0" smtClean="0"/>
          </a:p>
          <a:p>
            <a:r>
              <a:rPr lang="en-GB" dirty="0" err="1" smtClean="0"/>
              <a:t>Vervolgens</a:t>
            </a:r>
            <a:r>
              <a:rPr lang="en-GB" dirty="0" smtClean="0"/>
              <a:t> </a:t>
            </a:r>
            <a:r>
              <a:rPr lang="en-GB" dirty="0" err="1" smtClean="0"/>
              <a:t>opgenomen</a:t>
            </a:r>
            <a:r>
              <a:rPr lang="en-GB" dirty="0" smtClean="0"/>
              <a:t> in de </a:t>
            </a:r>
            <a:r>
              <a:rPr lang="en-GB" dirty="0" err="1" smtClean="0"/>
              <a:t>begroting</a:t>
            </a:r>
            <a:r>
              <a:rPr lang="en-GB" dirty="0" smtClean="0"/>
              <a:t> 2019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22F82EA5-7FF4-664D-B4DB-09FDD3E21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388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" b="615"/>
          <a:stretch>
            <a:fillRect/>
          </a:stretch>
        </p:blipFill>
        <p:spPr>
          <a:xfrm>
            <a:off x="743270" y="796279"/>
            <a:ext cx="10944000" cy="5520000"/>
          </a:xfrm>
        </p:spPr>
      </p:pic>
    </p:spTree>
    <p:extLst>
      <p:ext uri="{BB962C8B-B14F-4D97-AF65-F5344CB8AC3E}">
        <p14:creationId xmlns:p14="http://schemas.microsoft.com/office/powerpoint/2010/main" val="59751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" r="615"/>
          <a:stretch>
            <a:fillRect/>
          </a:stretch>
        </p:blipFill>
        <p:spPr>
          <a:xfrm>
            <a:off x="756521" y="783027"/>
            <a:ext cx="10944000" cy="5520000"/>
          </a:xfrm>
        </p:spPr>
      </p:pic>
    </p:spTree>
    <p:extLst>
      <p:ext uri="{BB962C8B-B14F-4D97-AF65-F5344CB8AC3E}">
        <p14:creationId xmlns:p14="http://schemas.microsoft.com/office/powerpoint/2010/main" val="4846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5ED73EA-2409-FE48-8CAF-4C2ACD023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Vervolgstappen</a:t>
            </a:r>
            <a:r>
              <a:rPr lang="en-GB" dirty="0" smtClean="0"/>
              <a:t> in Schiedam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D81E0911-4013-D249-A003-1E04D7EC6A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err="1" smtClean="0"/>
              <a:t>Begroting</a:t>
            </a:r>
            <a:r>
              <a:rPr lang="en-GB" dirty="0" smtClean="0"/>
              <a:t> 2019 </a:t>
            </a:r>
            <a:r>
              <a:rPr lang="en-GB" dirty="0" err="1" smtClean="0"/>
              <a:t>geldt</a:t>
            </a:r>
            <a:r>
              <a:rPr lang="en-GB" dirty="0" smtClean="0"/>
              <a:t> </a:t>
            </a:r>
            <a:r>
              <a:rPr lang="en-GB" dirty="0" err="1" smtClean="0"/>
              <a:t>als</a:t>
            </a:r>
            <a:r>
              <a:rPr lang="en-GB" dirty="0" smtClean="0"/>
              <a:t> </a:t>
            </a:r>
            <a:r>
              <a:rPr lang="en-GB" dirty="0" err="1" smtClean="0"/>
              <a:t>nul</a:t>
            </a:r>
            <a:r>
              <a:rPr lang="en-GB" dirty="0" smtClean="0"/>
              <a:t>-meting</a:t>
            </a:r>
          </a:p>
          <a:p>
            <a:r>
              <a:rPr lang="en-GB" dirty="0" smtClean="0"/>
              <a:t>In </a:t>
            </a:r>
            <a:r>
              <a:rPr lang="en-GB" dirty="0" err="1" smtClean="0"/>
              <a:t>volgende</a:t>
            </a:r>
            <a:r>
              <a:rPr lang="en-GB" dirty="0" smtClean="0"/>
              <a:t> </a:t>
            </a:r>
            <a:r>
              <a:rPr lang="en-GB" dirty="0" err="1" smtClean="0"/>
              <a:t>begrotingen</a:t>
            </a:r>
            <a:r>
              <a:rPr lang="en-GB" dirty="0" smtClean="0"/>
              <a:t> </a:t>
            </a:r>
            <a:r>
              <a:rPr lang="en-GB" dirty="0" err="1" smtClean="0"/>
              <a:t>melden</a:t>
            </a:r>
            <a:r>
              <a:rPr lang="en-GB" dirty="0" smtClean="0"/>
              <a:t> we de </a:t>
            </a:r>
            <a:r>
              <a:rPr lang="en-GB" dirty="0" err="1" smtClean="0"/>
              <a:t>voortgang</a:t>
            </a:r>
            <a:r>
              <a:rPr lang="en-GB" dirty="0" smtClean="0"/>
              <a:t> op de Global Goals (monitoring)</a:t>
            </a:r>
          </a:p>
          <a:p>
            <a:r>
              <a:rPr lang="en-GB" dirty="0" err="1" smtClean="0"/>
              <a:t>Begroting</a:t>
            </a:r>
            <a:r>
              <a:rPr lang="en-GB" dirty="0" smtClean="0"/>
              <a:t> 2020: </a:t>
            </a:r>
            <a:r>
              <a:rPr lang="en-GB" dirty="0" err="1" smtClean="0"/>
              <a:t>kunnen</a:t>
            </a:r>
            <a:r>
              <a:rPr lang="en-GB" dirty="0" smtClean="0"/>
              <a:t> we de </a:t>
            </a:r>
            <a:r>
              <a:rPr lang="en-GB" dirty="0" err="1" smtClean="0"/>
              <a:t>inzet</a:t>
            </a:r>
            <a:r>
              <a:rPr lang="en-GB" dirty="0" smtClean="0"/>
              <a:t> </a:t>
            </a:r>
            <a:r>
              <a:rPr lang="en-GB" dirty="0" err="1" smtClean="0"/>
              <a:t>versterken</a:t>
            </a:r>
            <a:r>
              <a:rPr lang="en-GB" dirty="0" smtClean="0"/>
              <a:t>?</a:t>
            </a:r>
          </a:p>
          <a:p>
            <a:r>
              <a:rPr lang="en-GB" dirty="0" err="1" smtClean="0"/>
              <a:t>Behoefte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landelijk</a:t>
            </a:r>
            <a:r>
              <a:rPr lang="en-GB" dirty="0" smtClean="0"/>
              <a:t> </a:t>
            </a:r>
            <a:r>
              <a:rPr lang="en-GB" dirty="0" err="1" smtClean="0"/>
              <a:t>monitoringsmodel</a:t>
            </a:r>
            <a:r>
              <a:rPr lang="en-GB" dirty="0" smtClean="0"/>
              <a:t> om </a:t>
            </a:r>
            <a:r>
              <a:rPr lang="en-GB" dirty="0" err="1" smtClean="0"/>
              <a:t>effectiviteit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meten</a:t>
            </a:r>
            <a:endParaRPr lang="en-GB" dirty="0" smtClean="0"/>
          </a:p>
          <a:p>
            <a:r>
              <a:rPr lang="en-GB" dirty="0" err="1" smtClean="0"/>
              <a:t>Aandachtspunt</a:t>
            </a:r>
            <a:r>
              <a:rPr lang="en-GB" dirty="0" smtClean="0"/>
              <a:t>: tot nu is het top down</a:t>
            </a:r>
          </a:p>
          <a:p>
            <a:r>
              <a:rPr lang="en-GB" dirty="0" err="1" smtClean="0"/>
              <a:t>Belanghebbenden</a:t>
            </a:r>
            <a:r>
              <a:rPr lang="en-GB" dirty="0" smtClean="0"/>
              <a:t> in de </a:t>
            </a:r>
            <a:r>
              <a:rPr lang="en-GB" dirty="0" err="1" smtClean="0"/>
              <a:t>stad</a:t>
            </a:r>
            <a:r>
              <a:rPr lang="en-GB" dirty="0" smtClean="0"/>
              <a:t> </a:t>
            </a:r>
            <a:r>
              <a:rPr lang="en-GB" dirty="0" err="1" smtClean="0"/>
              <a:t>betrekken</a:t>
            </a:r>
            <a:r>
              <a:rPr lang="en-GB" dirty="0" smtClean="0"/>
              <a:t>?!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22F82EA5-7FF4-664D-B4DB-09FDD3E21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7228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NG">
  <a:themeElements>
    <a:clrScheme name="VNG">
      <a:dk1>
        <a:sysClr val="windowText" lastClr="000000"/>
      </a:dk1>
      <a:lt1>
        <a:sysClr val="window" lastClr="FFFFFF"/>
      </a:lt1>
      <a:dk2>
        <a:srgbClr val="002C64"/>
      </a:dk2>
      <a:lt2>
        <a:srgbClr val="00A9F3"/>
      </a:lt2>
      <a:accent1>
        <a:srgbClr val="8EBAE5"/>
      </a:accent1>
      <a:accent2>
        <a:srgbClr val="3DB7E4"/>
      </a:accent2>
      <a:accent3>
        <a:srgbClr val="002F5F"/>
      </a:accent3>
      <a:accent4>
        <a:srgbClr val="F0AB00"/>
      </a:accent4>
      <a:accent5>
        <a:srgbClr val="00853C"/>
      </a:accent5>
      <a:accent6>
        <a:srgbClr val="D5E8FF"/>
      </a:accent6>
      <a:hlink>
        <a:srgbClr val="5ECEFF"/>
      </a:hlink>
      <a:folHlink>
        <a:srgbClr val="5ECEFF"/>
      </a:folHlink>
    </a:clrScheme>
    <a:fontScheme name="V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NG Titels">
  <a:themeElements>
    <a:clrScheme name="VNG">
      <a:dk1>
        <a:sysClr val="windowText" lastClr="000000"/>
      </a:dk1>
      <a:lt1>
        <a:sysClr val="window" lastClr="FFFFFF"/>
      </a:lt1>
      <a:dk2>
        <a:srgbClr val="002C64"/>
      </a:dk2>
      <a:lt2>
        <a:srgbClr val="00A9F3"/>
      </a:lt2>
      <a:accent1>
        <a:srgbClr val="8EBAE5"/>
      </a:accent1>
      <a:accent2>
        <a:srgbClr val="3DB7E4"/>
      </a:accent2>
      <a:accent3>
        <a:srgbClr val="002F5F"/>
      </a:accent3>
      <a:accent4>
        <a:srgbClr val="F0AB00"/>
      </a:accent4>
      <a:accent5>
        <a:srgbClr val="00853C"/>
      </a:accent5>
      <a:accent6>
        <a:srgbClr val="D5E8FF"/>
      </a:accent6>
      <a:hlink>
        <a:srgbClr val="5ECEFF"/>
      </a:hlink>
      <a:folHlink>
        <a:srgbClr val="5ECEFF"/>
      </a:folHlink>
    </a:clrScheme>
    <a:fontScheme name="Kantoor - klassie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27512</TotalTime>
  <Words>420</Words>
  <Application>Microsoft Office PowerPoint</Application>
  <PresentationFormat>Breedbeeld</PresentationFormat>
  <Paragraphs>81</Paragraphs>
  <Slides>18</Slides>
  <Notes>4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18</vt:i4>
      </vt:variant>
    </vt:vector>
  </HeadingPairs>
  <TitlesOfParts>
    <vt:vector size="22" baseType="lpstr">
      <vt:lpstr>Arial</vt:lpstr>
      <vt:lpstr>Calibri</vt:lpstr>
      <vt:lpstr>VNG</vt:lpstr>
      <vt:lpstr>VNG Titels</vt:lpstr>
      <vt:lpstr>‘De Global Goals: van mondiale agenda naar eigen gemeente’</vt:lpstr>
      <vt:lpstr>PowerPoint-presentatie</vt:lpstr>
      <vt:lpstr>Relevantie van gemeenten voor de doelen </vt:lpstr>
      <vt:lpstr>Relevantie van de doelen voor gemeenten</vt:lpstr>
      <vt:lpstr>De Global Goals als ‘organiserend principe’</vt:lpstr>
      <vt:lpstr>Stappen in Schiedam</vt:lpstr>
      <vt:lpstr>PowerPoint-presentatie</vt:lpstr>
      <vt:lpstr>PowerPoint-presentatie</vt:lpstr>
      <vt:lpstr>Vervolgstappen in Schiedam</vt:lpstr>
      <vt:lpstr>Basis voor positief gerichte dialoog</vt:lpstr>
      <vt:lpstr>PowerPoint-presentatie</vt:lpstr>
      <vt:lpstr>Rheden4GlobalGoals </vt:lpstr>
      <vt:lpstr>Rheden4GlobalGoals</vt:lpstr>
      <vt:lpstr>PowerPoint-presentatie</vt:lpstr>
      <vt:lpstr>Rheden4GlobalGoals</vt:lpstr>
      <vt:lpstr>Gemeenten vertellen: vraaggesprek met het publiek </vt:lpstr>
      <vt:lpstr>Afsluiting </vt:lpstr>
      <vt:lpstr>Meer weten?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Bart Peters</dc:creator>
  <cp:keywords>All Places</cp:keywords>
  <cp:lastModifiedBy>Eline Vermeer</cp:lastModifiedBy>
  <cp:revision>767</cp:revision>
  <cp:lastPrinted>2017-11-06T10:59:48Z</cp:lastPrinted>
  <dcterms:created xsi:type="dcterms:W3CDTF">2016-12-09T12:59:56Z</dcterms:created>
  <dcterms:modified xsi:type="dcterms:W3CDTF">2018-11-29T12:55:21Z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SynDocOpportunityDesc">
    <vt:lpwstr>
    </vt:lpwstr>
  </property>
  <property fmtid="{D5CDD505-2E9C-101B-9397-08002B2CF9AE}" pid="3" name="eSynDocOpportunityID">
    <vt:lpwstr>
    </vt:lpwstr>
  </property>
  <property fmtid="{D5CDD505-2E9C-101B-9397-08002B2CF9AE}" pid="4" name="eSynDocAttachmentID">
    <vt:lpwstr>{156b861c-55e5-4a78-b96d-408c8ad94910}</vt:lpwstr>
  </property>
  <property fmtid="{D5CDD505-2E9C-101B-9397-08002B2CF9AE}" pid="5" name="eSynDocContactDesc">
    <vt:lpwstr>
    </vt:lpwstr>
  </property>
  <property fmtid="{D5CDD505-2E9C-101B-9397-08002B2CF9AE}" pid="6" name="eSynDocAccountDesc">
    <vt:lpwstr>
    </vt:lpwstr>
  </property>
  <property fmtid="{D5CDD505-2E9C-101B-9397-08002B2CF9AE}" pid="7" name="eSynDocProjectDesc">
    <vt:lpwstr>
    </vt:lpwstr>
  </property>
  <property fmtid="{D5CDD505-2E9C-101B-9397-08002B2CF9AE}" pid="8" name="eSynDocTransactionDesc">
    <vt:lpwstr>
    </vt:lpwstr>
  </property>
  <property fmtid="{D5CDD505-2E9C-101B-9397-08002B2CF9AE}" pid="9" name="eSynDocSerialDesc">
    <vt:lpwstr>
    </vt:lpwstr>
  </property>
  <property fmtid="{D5CDD505-2E9C-101B-9397-08002B2CF9AE}" pid="10" name="eSynDocItemDesc">
    <vt:lpwstr>
    </vt:lpwstr>
  </property>
  <property fmtid="{D5CDD505-2E9C-101B-9397-08002B2CF9AE}" pid="11" name="eSynDocResourceDesc">
    <vt:lpwstr>
    </vt:lpwstr>
  </property>
  <property fmtid="{D5CDD505-2E9C-101B-9397-08002B2CF9AE}" pid="12" name="eSynTransactionEntryKey">
    <vt:lpwstr>
    </vt:lpwstr>
  </property>
  <property fmtid="{D5CDD505-2E9C-101B-9397-08002B2CF9AE}" pid="13" name="eSynDocVersionStartDate">
    <vt:lpwstr>
    </vt:lpwstr>
  </property>
  <property fmtid="{D5CDD505-2E9C-101B-9397-08002B2CF9AE}" pid="14" name="eSynDocVersion">
    <vt:lpwstr>
    </vt:lpwstr>
  </property>
  <property fmtid="{D5CDD505-2E9C-101B-9397-08002B2CF9AE}" pid="15" name="eSynDocAttachFileName">
    <vt:lpwstr>VNG-i-2017.pptx</vt:lpwstr>
  </property>
  <property fmtid="{D5CDD505-2E9C-101B-9397-08002B2CF9AE}" pid="16" name="eSynDocSummary">
    <vt:lpwstr>
    </vt:lpwstr>
  </property>
  <property fmtid="{D5CDD505-2E9C-101B-9397-08002B2CF9AE}" pid="17" name="eSynDocPublish">
    <vt:lpwstr>0</vt:lpwstr>
  </property>
  <property fmtid="{D5CDD505-2E9C-101B-9397-08002B2CF9AE}" pid="18" name="eSynDocTypeID">
    <vt:lpwstr>185</vt:lpwstr>
  </property>
  <property fmtid="{D5CDD505-2E9C-101B-9397-08002B2CF9AE}" pid="19" name="eSynDocSerialNumber">
    <vt:lpwstr>
    </vt:lpwstr>
  </property>
  <property fmtid="{D5CDD505-2E9C-101B-9397-08002B2CF9AE}" pid="20" name="eSynDocSubject">
    <vt:lpwstr>PowerPoint sjabloon nieuwe huisstijl 2017</vt:lpwstr>
  </property>
  <property fmtid="{D5CDD505-2E9C-101B-9397-08002B2CF9AE}" pid="21" name="eSynDocItem">
    <vt:lpwstr>
    </vt:lpwstr>
  </property>
  <property fmtid="{D5CDD505-2E9C-101B-9397-08002B2CF9AE}" pid="22" name="eSynDocAcctContact">
    <vt:lpwstr>
    </vt:lpwstr>
  </property>
  <property fmtid="{D5CDD505-2E9C-101B-9397-08002B2CF9AE}" pid="23" name="eSynDocContactID">
    <vt:lpwstr>
    </vt:lpwstr>
  </property>
  <property fmtid="{D5CDD505-2E9C-101B-9397-08002B2CF9AE}" pid="24" name="eSynDocAccount">
    <vt:lpwstr>
    </vt:lpwstr>
  </property>
  <property fmtid="{D5CDD505-2E9C-101B-9397-08002B2CF9AE}" pid="25" name="eSynDocResource">
    <vt:lpwstr>
    </vt:lpwstr>
  </property>
  <property fmtid="{D5CDD505-2E9C-101B-9397-08002B2CF9AE}" pid="26" name="eSynDocProjectNr">
    <vt:lpwstr>
    </vt:lpwstr>
  </property>
  <property fmtid="{D5CDD505-2E9C-101B-9397-08002B2CF9AE}" pid="27" name="eSynDocSecurity">
    <vt:lpwstr>10</vt:lpwstr>
  </property>
  <property fmtid="{D5CDD505-2E9C-101B-9397-08002B2CF9AE}" pid="28" name="eSynDocAssortment">
    <vt:lpwstr>
    </vt:lpwstr>
  </property>
  <property fmtid="{D5CDD505-2E9C-101B-9397-08002B2CF9AE}" pid="29" name="eSynDocLanguageCode">
    <vt:lpwstr>
    </vt:lpwstr>
  </property>
  <property fmtid="{D5CDD505-2E9C-101B-9397-08002B2CF9AE}" pid="30" name="eSynDocDivisionDesc">
    <vt:lpwstr>VNG International</vt:lpwstr>
  </property>
  <property fmtid="{D5CDD505-2E9C-101B-9397-08002B2CF9AE}" pid="31" name="eSynDocDivision">
    <vt:lpwstr>100</vt:lpwstr>
  </property>
  <property fmtid="{D5CDD505-2E9C-101B-9397-08002B2CF9AE}" pid="32" name="eSynDocParentDocument">
    <vt:lpwstr>
    </vt:lpwstr>
  </property>
  <property fmtid="{D5CDD505-2E9C-101B-9397-08002B2CF9AE}" pid="33" name="eSynDocSubCategory">
    <vt:lpwstr>
    </vt:lpwstr>
  </property>
  <property fmtid="{D5CDD505-2E9C-101B-9397-08002B2CF9AE}" pid="34" name="eSynDocCategoryID">
    <vt:lpwstr>
    </vt:lpwstr>
  </property>
  <property fmtid="{D5CDD505-2E9C-101B-9397-08002B2CF9AE}" pid="35" name="eSynDocGroupDesc">
    <vt:lpwstr>Attachments &amp; notes</vt:lpwstr>
  </property>
  <property fmtid="{D5CDD505-2E9C-101B-9397-08002B2CF9AE}" pid="36" name="eSynDocGroupID">
    <vt:lpwstr>0</vt:lpwstr>
  </property>
  <property fmtid="{D5CDD505-2E9C-101B-9397-08002B2CF9AE}" pid="37" name="eSynDocHID">
    <vt:lpwstr>229414</vt:lpwstr>
  </property>
  <property fmtid="{D5CDD505-2E9C-101B-9397-08002B2CF9AE}" pid="38" name="eSynCleanUp06/02/2017 23:42:48">
    <vt:i4>1</vt:i4>
  </property>
</Properties>
</file>