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25" r:id="rId2"/>
  </p:sldMasterIdLst>
  <p:notesMasterIdLst>
    <p:notesMasterId r:id="rId80"/>
  </p:notesMasterIdLst>
  <p:handoutMasterIdLst>
    <p:handoutMasterId r:id="rId81"/>
  </p:handoutMasterIdLst>
  <p:sldIdLst>
    <p:sldId id="265" r:id="rId3"/>
    <p:sldId id="830" r:id="rId4"/>
    <p:sldId id="442" r:id="rId5"/>
    <p:sldId id="446" r:id="rId6"/>
    <p:sldId id="627" r:id="rId7"/>
    <p:sldId id="628" r:id="rId8"/>
    <p:sldId id="632" r:id="rId9"/>
    <p:sldId id="474" r:id="rId10"/>
    <p:sldId id="770" r:id="rId11"/>
    <p:sldId id="771" r:id="rId12"/>
    <p:sldId id="772" r:id="rId13"/>
    <p:sldId id="434" r:id="rId14"/>
    <p:sldId id="405" r:id="rId15"/>
    <p:sldId id="272" r:id="rId16"/>
    <p:sldId id="276" r:id="rId17"/>
    <p:sldId id="698" r:id="rId18"/>
    <p:sldId id="699" r:id="rId19"/>
    <p:sldId id="697" r:id="rId20"/>
    <p:sldId id="278" r:id="rId21"/>
    <p:sldId id="281" r:id="rId22"/>
    <p:sldId id="400" r:id="rId23"/>
    <p:sldId id="287" r:id="rId24"/>
    <p:sldId id="288" r:id="rId25"/>
    <p:sldId id="289" r:id="rId26"/>
    <p:sldId id="290" r:id="rId27"/>
    <p:sldId id="291" r:id="rId28"/>
    <p:sldId id="293" r:id="rId29"/>
    <p:sldId id="294" r:id="rId30"/>
    <p:sldId id="317" r:id="rId31"/>
    <p:sldId id="318" r:id="rId32"/>
    <p:sldId id="320" r:id="rId33"/>
    <p:sldId id="322" r:id="rId34"/>
    <p:sldId id="323" r:id="rId35"/>
    <p:sldId id="324" r:id="rId36"/>
    <p:sldId id="325" r:id="rId37"/>
    <p:sldId id="326" r:id="rId38"/>
    <p:sldId id="333" r:id="rId39"/>
    <p:sldId id="716" r:id="rId40"/>
    <p:sldId id="717" r:id="rId41"/>
    <p:sldId id="336" r:id="rId42"/>
    <p:sldId id="337" r:id="rId43"/>
    <p:sldId id="338" r:id="rId44"/>
    <p:sldId id="339" r:id="rId45"/>
    <p:sldId id="340" r:id="rId46"/>
    <p:sldId id="341" r:id="rId47"/>
    <p:sldId id="779" r:id="rId48"/>
    <p:sldId id="780" r:id="rId49"/>
    <p:sldId id="781" r:id="rId50"/>
    <p:sldId id="384" r:id="rId51"/>
    <p:sldId id="360" r:id="rId52"/>
    <p:sldId id="428" r:id="rId53"/>
    <p:sldId id="761" r:id="rId54"/>
    <p:sldId id="433" r:id="rId55"/>
    <p:sldId id="744" r:id="rId56"/>
    <p:sldId id="746" r:id="rId57"/>
    <p:sldId id="773" r:id="rId58"/>
    <p:sldId id="774" r:id="rId59"/>
    <p:sldId id="823" r:id="rId60"/>
    <p:sldId id="805" r:id="rId61"/>
    <p:sldId id="788" r:id="rId62"/>
    <p:sldId id="789" r:id="rId63"/>
    <p:sldId id="790" r:id="rId64"/>
    <p:sldId id="815" r:id="rId65"/>
    <p:sldId id="816" r:id="rId66"/>
    <p:sldId id="814" r:id="rId67"/>
    <p:sldId id="818" r:id="rId68"/>
    <p:sldId id="824" r:id="rId69"/>
    <p:sldId id="819" r:id="rId70"/>
    <p:sldId id="820" r:id="rId71"/>
    <p:sldId id="825" r:id="rId72"/>
    <p:sldId id="821" r:id="rId73"/>
    <p:sldId id="826" r:id="rId74"/>
    <p:sldId id="827" r:id="rId75"/>
    <p:sldId id="822" r:id="rId76"/>
    <p:sldId id="828" r:id="rId77"/>
    <p:sldId id="817" r:id="rId78"/>
    <p:sldId id="829" r:id="rId79"/>
  </p:sldIdLst>
  <p:sldSz cx="12192000" cy="6858000"/>
  <p:notesSz cx="6858000" cy="9144000"/>
  <p:defaultTextStyle>
    <a:defPPr>
      <a:defRPr lang="nl-NL"/>
    </a:defPPr>
    <a:lvl1pPr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56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28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00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72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775">
          <p15:clr>
            <a:srgbClr val="A4A3A4"/>
          </p15:clr>
        </p15:guide>
        <p15:guide id="3" pos="7219">
          <p15:clr>
            <a:srgbClr val="A4A3A4"/>
          </p15:clr>
        </p15:guide>
        <p15:guide id="4" pos="461">
          <p15:clr>
            <a:srgbClr val="A4A3A4"/>
          </p15:clr>
        </p15:guide>
        <p15:guide id="5" pos="665">
          <p15:clr>
            <a:srgbClr val="A4A3A4"/>
          </p15:clr>
        </p15:guide>
        <p15:guide id="6" pos="47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42"/>
    <a:srgbClr val="002C64"/>
    <a:srgbClr val="00A9F3"/>
    <a:srgbClr val="33AADC"/>
    <a:srgbClr val="002F5F"/>
    <a:srgbClr val="3DB7E4"/>
    <a:srgbClr val="F0AB00"/>
    <a:srgbClr val="8EBA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15" autoAdjust="0"/>
    <p:restoredTop sz="94372" autoAdjust="0"/>
  </p:normalViewPr>
  <p:slideViewPr>
    <p:cSldViewPr snapToGrid="0" snapToObjects="1" showGuides="1">
      <p:cViewPr varScale="1">
        <p:scale>
          <a:sx n="66" d="100"/>
          <a:sy n="66" d="100"/>
        </p:scale>
        <p:origin x="964" y="56"/>
      </p:cViewPr>
      <p:guideLst>
        <p:guide orient="horz" pos="2160"/>
        <p:guide orient="horz" pos="1775"/>
        <p:guide pos="7219"/>
        <p:guide pos="461"/>
        <p:guide pos="665"/>
        <p:guide pos="47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8" d="100"/>
          <a:sy n="98" d="100"/>
        </p:scale>
        <p:origin x="-351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presProps" Target="presProp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8DE55F7-5A9E-4E82-9572-15880D9FD41B}" type="datetimeFigureOut">
              <a:rPr lang="nl-NL" altLang="en-US">
                <a:latin typeface="Arial" panose="020B0604020202020204" pitchFamily="34" charset="0"/>
              </a:rPr>
              <a:pPr>
                <a:defRPr/>
              </a:pPr>
              <a:t>30-11-2018</a:t>
            </a:fld>
            <a:endParaRPr lang="nl-NL" altLang="en-US" dirty="0">
              <a:latin typeface="Arial" panose="020B0604020202020204" pitchFamily="34" charset="0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3E511EB-5E98-41EC-A5CC-3E924CDB0D1F}" type="slidenum">
              <a:rPr lang="nl-NL" altLang="en-US">
                <a:latin typeface="Arial" panose="020B0604020202020204" pitchFamily="34" charset="0"/>
              </a:rPr>
              <a:pPr>
                <a:defRPr/>
              </a:pPr>
              <a:t>‹nr.›</a:t>
            </a:fld>
            <a:endParaRPr lang="nl-NL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6654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D14AD0C-3FEA-464F-89FE-81A160C48B0E}" type="datetimeFigureOut">
              <a:rPr lang="nl-NL" altLang="en-US" smtClean="0"/>
              <a:pPr>
                <a:defRPr/>
              </a:pPr>
              <a:t>30-11-2018</a:t>
            </a:fld>
            <a:endParaRPr lang="nl-NL" altLang="en-US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dirty="0"/>
              <a:t>Klik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D2E484-1166-4FB0-ABA9-3E53EA5631CA}" type="slidenum">
              <a:rPr lang="nl-NL" altLang="en-US" smtClean="0"/>
              <a:pPr>
                <a:defRPr/>
              </a:pPr>
              <a:t>‹nr.›</a:t>
            </a:fld>
            <a:endParaRPr lang="nl-NL" altLang="en-US" dirty="0"/>
          </a:p>
        </p:txBody>
      </p:sp>
    </p:spTree>
    <p:extLst>
      <p:ext uri="{BB962C8B-B14F-4D97-AF65-F5344CB8AC3E}">
        <p14:creationId xmlns:p14="http://schemas.microsoft.com/office/powerpoint/2010/main" val="25631218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5795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53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3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1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: titel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>
                <a:solidFill>
                  <a:srgbClr val="00A9F3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68288" indent="-268288"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anchorCtr="1"/>
          <a:lstStyle>
            <a:lvl1pPr algn="l">
              <a:defRPr sz="1000" b="0" i="0" baseline="0">
                <a:solidFill>
                  <a:srgbClr val="002C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15A64D-D12D-4BB0-A948-BF1C335CBFA8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l">
              <a:defRPr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67C978C3-00E1-40D4-B38B-F132817E09E5}" type="datetime2">
              <a:rPr lang="nl-NL" smtClean="0"/>
              <a:t>vrijdag 30 november 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3431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: V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7810" y="2130425"/>
            <a:ext cx="6122190" cy="14700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4800" b="1">
                <a:solidFill>
                  <a:schemeClr val="bg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grpSp>
        <p:nvGrpSpPr>
          <p:cNvPr id="7" name="Groeperen 1"/>
          <p:cNvGrpSpPr>
            <a:grpSpLocks/>
          </p:cNvGrpSpPr>
          <p:nvPr userDrawn="1"/>
        </p:nvGrpSpPr>
        <p:grpSpPr bwMode="auto">
          <a:xfrm>
            <a:off x="7356475" y="1871663"/>
            <a:ext cx="4845040" cy="4319587"/>
            <a:chOff x="7222241" y="1800000"/>
            <a:chExt cx="4844271" cy="4320000"/>
          </a:xfrm>
          <a:solidFill>
            <a:schemeClr val="tx2"/>
          </a:solidFill>
        </p:grpSpPr>
        <p:sp>
          <p:nvSpPr>
            <p:cNvPr id="8" name="Uitstel 2"/>
            <p:cNvSpPr/>
            <p:nvPr/>
          </p:nvSpPr>
          <p:spPr>
            <a:xfrm rot="10800000">
              <a:off x="7222241" y="1800000"/>
              <a:ext cx="4320490" cy="4320000"/>
            </a:xfrm>
            <a:prstGeom prst="flowChartDelay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Rechthoek 8"/>
            <p:cNvSpPr/>
            <p:nvPr/>
          </p:nvSpPr>
          <p:spPr>
            <a:xfrm>
              <a:off x="11490341" y="1800000"/>
              <a:ext cx="576171" cy="432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" name="Freeform 5"/>
          <p:cNvSpPr>
            <a:spLocks/>
          </p:cNvSpPr>
          <p:nvPr userDrawn="1"/>
        </p:nvSpPr>
        <p:spPr bwMode="auto">
          <a:xfrm>
            <a:off x="0" y="5238750"/>
            <a:ext cx="9702800" cy="1619250"/>
          </a:xfrm>
          <a:custGeom>
            <a:avLst/>
            <a:gdLst>
              <a:gd name="T0" fmla="*/ 9702800 w 12672"/>
              <a:gd name="T1" fmla="*/ 1619250 h 2116"/>
              <a:gd name="T2" fmla="*/ 0 w 12672"/>
              <a:gd name="T3" fmla="*/ 1619250 h 2116"/>
              <a:gd name="T4" fmla="*/ 0 w 12672"/>
              <a:gd name="T5" fmla="*/ 0 h 2116"/>
              <a:gd name="T6" fmla="*/ 8082604 w 12672"/>
              <a:gd name="T7" fmla="*/ 0 h 2116"/>
              <a:gd name="T8" fmla="*/ 8166064 w 12672"/>
              <a:gd name="T9" fmla="*/ 2296 h 2116"/>
              <a:gd name="T10" fmla="*/ 8248758 w 12672"/>
              <a:gd name="T11" fmla="*/ 8418 h 2116"/>
              <a:gd name="T12" fmla="*/ 8329155 w 12672"/>
              <a:gd name="T13" fmla="*/ 19131 h 2116"/>
              <a:gd name="T14" fmla="*/ 8409553 w 12672"/>
              <a:gd name="T15" fmla="*/ 33671 h 2116"/>
              <a:gd name="T16" fmla="*/ 8487653 w 12672"/>
              <a:gd name="T17" fmla="*/ 51271 h 2116"/>
              <a:gd name="T18" fmla="*/ 8564222 w 12672"/>
              <a:gd name="T19" fmla="*/ 72698 h 2116"/>
              <a:gd name="T20" fmla="*/ 8640025 w 12672"/>
              <a:gd name="T21" fmla="*/ 98716 h 2116"/>
              <a:gd name="T22" fmla="*/ 8712765 w 12672"/>
              <a:gd name="T23" fmla="*/ 127030 h 2116"/>
              <a:gd name="T24" fmla="*/ 8785506 w 12672"/>
              <a:gd name="T25" fmla="*/ 159170 h 2116"/>
              <a:gd name="T26" fmla="*/ 8854418 w 12672"/>
              <a:gd name="T27" fmla="*/ 195136 h 2116"/>
              <a:gd name="T28" fmla="*/ 8922564 w 12672"/>
              <a:gd name="T29" fmla="*/ 234929 h 2116"/>
              <a:gd name="T30" fmla="*/ 8988413 w 12672"/>
              <a:gd name="T31" fmla="*/ 276252 h 2116"/>
              <a:gd name="T32" fmla="*/ 9052731 w 12672"/>
              <a:gd name="T33" fmla="*/ 321401 h 2116"/>
              <a:gd name="T34" fmla="*/ 9113220 w 12672"/>
              <a:gd name="T35" fmla="*/ 370377 h 2116"/>
              <a:gd name="T36" fmla="*/ 9172944 w 12672"/>
              <a:gd name="T37" fmla="*/ 420117 h 2116"/>
              <a:gd name="T38" fmla="*/ 9228839 w 12672"/>
              <a:gd name="T39" fmla="*/ 473684 h 2116"/>
              <a:gd name="T40" fmla="*/ 9282437 w 12672"/>
              <a:gd name="T41" fmla="*/ 531077 h 2116"/>
              <a:gd name="T42" fmla="*/ 9333738 w 12672"/>
              <a:gd name="T43" fmla="*/ 589236 h 2116"/>
              <a:gd name="T44" fmla="*/ 9381211 w 12672"/>
              <a:gd name="T45" fmla="*/ 650455 h 2116"/>
              <a:gd name="T46" fmla="*/ 9426387 w 12672"/>
              <a:gd name="T47" fmla="*/ 714735 h 2116"/>
              <a:gd name="T48" fmla="*/ 9468499 w 12672"/>
              <a:gd name="T49" fmla="*/ 779781 h 2116"/>
              <a:gd name="T50" fmla="*/ 9507550 w 12672"/>
              <a:gd name="T51" fmla="*/ 847887 h 2116"/>
              <a:gd name="T52" fmla="*/ 9543537 w 12672"/>
              <a:gd name="T53" fmla="*/ 918289 h 2116"/>
              <a:gd name="T54" fmla="*/ 9575696 w 12672"/>
              <a:gd name="T55" fmla="*/ 989457 h 2116"/>
              <a:gd name="T56" fmla="*/ 9604792 w 12672"/>
              <a:gd name="T57" fmla="*/ 1062920 h 2116"/>
              <a:gd name="T58" fmla="*/ 9630060 w 12672"/>
              <a:gd name="T59" fmla="*/ 1137913 h 2116"/>
              <a:gd name="T60" fmla="*/ 9651499 w 12672"/>
              <a:gd name="T61" fmla="*/ 1214438 h 2116"/>
              <a:gd name="T62" fmla="*/ 9670641 w 12672"/>
              <a:gd name="T63" fmla="*/ 1293257 h 2116"/>
              <a:gd name="T64" fmla="*/ 9685189 w 12672"/>
              <a:gd name="T65" fmla="*/ 1372842 h 2116"/>
              <a:gd name="T66" fmla="*/ 9694377 w 12672"/>
              <a:gd name="T67" fmla="*/ 1453958 h 2116"/>
              <a:gd name="T68" fmla="*/ 9700503 w 12672"/>
              <a:gd name="T69" fmla="*/ 1535839 h 2116"/>
              <a:gd name="T70" fmla="*/ 9702800 w 12672"/>
              <a:gd name="T71" fmla="*/ 1619250 h 211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2672" h="2116">
                <a:moveTo>
                  <a:pt x="12672" y="2116"/>
                </a:moveTo>
                <a:lnTo>
                  <a:pt x="12672" y="2116"/>
                </a:lnTo>
                <a:lnTo>
                  <a:pt x="0" y="2116"/>
                </a:lnTo>
                <a:lnTo>
                  <a:pt x="0" y="0"/>
                </a:lnTo>
                <a:lnTo>
                  <a:pt x="10556" y="0"/>
                </a:lnTo>
                <a:lnTo>
                  <a:pt x="10611" y="0"/>
                </a:lnTo>
                <a:lnTo>
                  <a:pt x="10665" y="3"/>
                </a:lnTo>
                <a:lnTo>
                  <a:pt x="10720" y="6"/>
                </a:lnTo>
                <a:lnTo>
                  <a:pt x="10773" y="11"/>
                </a:lnTo>
                <a:lnTo>
                  <a:pt x="10825" y="17"/>
                </a:lnTo>
                <a:lnTo>
                  <a:pt x="10878" y="25"/>
                </a:lnTo>
                <a:lnTo>
                  <a:pt x="10931" y="33"/>
                </a:lnTo>
                <a:lnTo>
                  <a:pt x="10983" y="44"/>
                </a:lnTo>
                <a:lnTo>
                  <a:pt x="11034" y="54"/>
                </a:lnTo>
                <a:lnTo>
                  <a:pt x="11085" y="67"/>
                </a:lnTo>
                <a:lnTo>
                  <a:pt x="11135" y="81"/>
                </a:lnTo>
                <a:lnTo>
                  <a:pt x="11185" y="95"/>
                </a:lnTo>
                <a:lnTo>
                  <a:pt x="11235" y="110"/>
                </a:lnTo>
                <a:lnTo>
                  <a:pt x="11284" y="129"/>
                </a:lnTo>
                <a:lnTo>
                  <a:pt x="11333" y="146"/>
                </a:lnTo>
                <a:lnTo>
                  <a:pt x="11379" y="166"/>
                </a:lnTo>
                <a:lnTo>
                  <a:pt x="11428" y="187"/>
                </a:lnTo>
                <a:lnTo>
                  <a:pt x="11474" y="208"/>
                </a:lnTo>
                <a:lnTo>
                  <a:pt x="11519" y="232"/>
                </a:lnTo>
                <a:lnTo>
                  <a:pt x="11564" y="255"/>
                </a:lnTo>
                <a:lnTo>
                  <a:pt x="11610" y="280"/>
                </a:lnTo>
                <a:lnTo>
                  <a:pt x="11653" y="307"/>
                </a:lnTo>
                <a:lnTo>
                  <a:pt x="11697" y="333"/>
                </a:lnTo>
                <a:lnTo>
                  <a:pt x="11739" y="361"/>
                </a:lnTo>
                <a:lnTo>
                  <a:pt x="11781" y="391"/>
                </a:lnTo>
                <a:lnTo>
                  <a:pt x="11823" y="420"/>
                </a:lnTo>
                <a:lnTo>
                  <a:pt x="11863" y="451"/>
                </a:lnTo>
                <a:lnTo>
                  <a:pt x="11902" y="484"/>
                </a:lnTo>
                <a:lnTo>
                  <a:pt x="11941" y="517"/>
                </a:lnTo>
                <a:lnTo>
                  <a:pt x="11980" y="549"/>
                </a:lnTo>
                <a:lnTo>
                  <a:pt x="12016" y="585"/>
                </a:lnTo>
                <a:lnTo>
                  <a:pt x="12053" y="619"/>
                </a:lnTo>
                <a:lnTo>
                  <a:pt x="12089" y="657"/>
                </a:lnTo>
                <a:lnTo>
                  <a:pt x="12123" y="694"/>
                </a:lnTo>
                <a:lnTo>
                  <a:pt x="12157" y="731"/>
                </a:lnTo>
                <a:lnTo>
                  <a:pt x="12190" y="770"/>
                </a:lnTo>
                <a:lnTo>
                  <a:pt x="12221" y="809"/>
                </a:lnTo>
                <a:lnTo>
                  <a:pt x="12252" y="850"/>
                </a:lnTo>
                <a:lnTo>
                  <a:pt x="12282" y="892"/>
                </a:lnTo>
                <a:lnTo>
                  <a:pt x="12311" y="934"/>
                </a:lnTo>
                <a:lnTo>
                  <a:pt x="12339" y="976"/>
                </a:lnTo>
                <a:lnTo>
                  <a:pt x="12366" y="1019"/>
                </a:lnTo>
                <a:lnTo>
                  <a:pt x="12392" y="1063"/>
                </a:lnTo>
                <a:lnTo>
                  <a:pt x="12417" y="1108"/>
                </a:lnTo>
                <a:lnTo>
                  <a:pt x="12440" y="1153"/>
                </a:lnTo>
                <a:lnTo>
                  <a:pt x="12464" y="1200"/>
                </a:lnTo>
                <a:lnTo>
                  <a:pt x="12485" y="1245"/>
                </a:lnTo>
                <a:lnTo>
                  <a:pt x="12506" y="1293"/>
                </a:lnTo>
                <a:lnTo>
                  <a:pt x="12526" y="1341"/>
                </a:lnTo>
                <a:lnTo>
                  <a:pt x="12544" y="1389"/>
                </a:lnTo>
                <a:lnTo>
                  <a:pt x="12562" y="1438"/>
                </a:lnTo>
                <a:lnTo>
                  <a:pt x="12577" y="1487"/>
                </a:lnTo>
                <a:lnTo>
                  <a:pt x="12593" y="1537"/>
                </a:lnTo>
                <a:lnTo>
                  <a:pt x="12605" y="1587"/>
                </a:lnTo>
                <a:lnTo>
                  <a:pt x="12618" y="1638"/>
                </a:lnTo>
                <a:lnTo>
                  <a:pt x="12630" y="1690"/>
                </a:lnTo>
                <a:lnTo>
                  <a:pt x="12639" y="1741"/>
                </a:lnTo>
                <a:lnTo>
                  <a:pt x="12649" y="1794"/>
                </a:lnTo>
                <a:lnTo>
                  <a:pt x="12655" y="1847"/>
                </a:lnTo>
                <a:lnTo>
                  <a:pt x="12661" y="1900"/>
                </a:lnTo>
                <a:lnTo>
                  <a:pt x="12666" y="1954"/>
                </a:lnTo>
                <a:lnTo>
                  <a:pt x="12669" y="2007"/>
                </a:lnTo>
                <a:lnTo>
                  <a:pt x="12672" y="2062"/>
                </a:lnTo>
                <a:lnTo>
                  <a:pt x="12672" y="211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77810" y="3959940"/>
            <a:ext cx="6144312" cy="12241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van het model te bewerken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 noChangeAspect="1"/>
          </p:cNvSpPr>
          <p:nvPr>
            <p:ph type="dt" sz="half" idx="10"/>
          </p:nvPr>
        </p:nvSpPr>
        <p:spPr>
          <a:xfrm>
            <a:off x="1055688" y="6485691"/>
            <a:ext cx="4070350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nl-NL" altLang="en-US" dirty="0">
                <a:cs typeface="Arial" pitchFamily="34" charset="0"/>
              </a:rPr>
              <a:t>© Vereniging van Nederlandse Gemeenten  | </a:t>
            </a:r>
            <a:fld id="{1F3E3B00-C037-481E-8A9D-9938A4E4877F}" type="datetime2">
              <a:rPr lang="nl-NL" smtClean="0"/>
              <a:pPr>
                <a:defRPr/>
              </a:pPr>
              <a:t>vrijdag 30 november 2018</a:t>
            </a:fld>
            <a:endParaRPr lang="nl-NL" dirty="0"/>
          </a:p>
        </p:txBody>
      </p:sp>
      <p:pic>
        <p:nvPicPr>
          <p:cNvPr id="14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71438"/>
            <a:ext cx="3571875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949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: titel met tekst 2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80000" y="1800000"/>
            <a:ext cx="4860000" cy="450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0"/>
          </p:nvPr>
        </p:nvSpPr>
        <p:spPr>
          <a:xfrm>
            <a:off x="6252000" y="1800000"/>
            <a:ext cx="4860000" cy="450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anchorCtr="1"/>
          <a:lstStyle>
            <a:lvl1pPr algn="l">
              <a:defRPr sz="1000" b="0" i="0">
                <a:solidFill>
                  <a:srgbClr val="002C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8F82467-280F-4085-B5CD-455ECB263A16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algn="l">
              <a:defRPr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80C5CAD4-BBDB-465B-951D-CE12539FD9BC}" type="datetime2">
              <a:rPr lang="nl-NL" smtClean="0"/>
              <a:t>vrijdag 30 november 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812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anchorCtr="1"/>
          <a:lstStyle>
            <a:lvl1pPr algn="l">
              <a:defRPr sz="1000" b="0" i="0">
                <a:solidFill>
                  <a:srgbClr val="002C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0B683A-7824-4A64-B33E-EEB6E14CB5F3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l">
              <a:defRPr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35724DF3-B6B2-420D-A6FE-AF45549D19CF}" type="datetime2">
              <a:rPr lang="nl-NL" smtClean="0"/>
              <a:t>vrijdag 30 november 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1879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80000" y="1080000"/>
            <a:ext cx="10033200" cy="522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anchorCtr="1"/>
          <a:lstStyle>
            <a:lvl1pPr algn="l">
              <a:defRPr sz="1000" b="0" i="0">
                <a:solidFill>
                  <a:srgbClr val="002C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9997A7-A465-4EE3-AE33-F60D4B6A7300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l">
              <a:defRPr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F6352198-91D1-47B5-8891-F6C3EA5F8E8F}" type="datetime2">
              <a:rPr lang="nl-NL" smtClean="0"/>
              <a:t>vrijdag 30 november 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9735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anchorCtr="1"/>
          <a:lstStyle>
            <a:lvl1pPr algn="l">
              <a:defRPr sz="1000" b="0" i="0">
                <a:solidFill>
                  <a:srgbClr val="002C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3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A97A7A-7712-44AF-BF85-9C6CEE6EC44A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l">
              <a:defRPr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15E38100-8AB5-4A9E-990D-41D50FD61899}" type="datetime2">
              <a:rPr lang="nl-NL" smtClean="0"/>
              <a:t>vrijdag 30 november 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62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aflopend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0"/>
            <a:ext cx="21494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E71AEA88-A3C9-4F03-AD95-2A6F214C1714}" type="datetime2">
              <a:rPr lang="nl-NL" smtClean="0"/>
              <a:t>vrijdag 30 november 2018</a:t>
            </a:fld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anchorCtr="1"/>
          <a:lstStyle>
            <a:lvl1pPr algn="l">
              <a:defRPr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6220899-C1FB-4059-ABA0-56EF92516660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64909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8599CBD-AFD1-C04E-BD0B-D244C7B2FF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889812"/>
            <a:ext cx="12192000" cy="1470025"/>
          </a:xfrm>
        </p:spPr>
        <p:txBody>
          <a:bodyPr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Arial Bold"/>
                <a:cs typeface="Arial Bold"/>
              </a:defRPr>
            </a:lvl1pPr>
          </a:lstStyle>
          <a:p>
            <a:r>
              <a:rPr lang="en-US" dirty="0" err="1"/>
              <a:t>Titelstijl</a:t>
            </a:r>
            <a:r>
              <a:rPr lang="en-US" dirty="0"/>
              <a:t> van model </a:t>
            </a:r>
            <a:r>
              <a:rPr lang="en-US" dirty="0" err="1"/>
              <a:t>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0" y="2359835"/>
            <a:ext cx="121920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Naam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9212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1EE6B-EC0C-43C4-8632-8CC38ADB49CF}" type="datetimeFigureOut">
              <a:rPr lang="nl-NL" smtClean="0"/>
              <a:t>30-11-2018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8CE66-08F1-4E97-919D-27B23DDB66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327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394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/>
          <p:cNvGrpSpPr/>
          <p:nvPr userDrawn="1"/>
        </p:nvGrpSpPr>
        <p:grpSpPr>
          <a:xfrm>
            <a:off x="-7374" y="6415994"/>
            <a:ext cx="4949825" cy="449261"/>
            <a:chOff x="0" y="6408737"/>
            <a:chExt cx="4949825" cy="449261"/>
          </a:xfrm>
          <a:solidFill>
            <a:schemeClr val="bg2"/>
          </a:solidFill>
        </p:grpSpPr>
        <p:sp>
          <p:nvSpPr>
            <p:cNvPr id="13" name="Freeform 5"/>
            <p:cNvSpPr>
              <a:spLocks noChangeAspect="1"/>
            </p:cNvSpPr>
            <p:nvPr userDrawn="1"/>
          </p:nvSpPr>
          <p:spPr bwMode="auto">
            <a:xfrm>
              <a:off x="0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2" name="Freeform 5"/>
            <p:cNvSpPr>
              <a:spLocks noChangeAspect="1"/>
            </p:cNvSpPr>
            <p:nvPr userDrawn="1"/>
          </p:nvSpPr>
          <p:spPr bwMode="auto">
            <a:xfrm>
              <a:off x="2257781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075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079500" y="1079500"/>
            <a:ext cx="10033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dirty="0"/>
              <a:t>Titelstijl van model bewerken</a:t>
            </a:r>
          </a:p>
        </p:txBody>
      </p:sp>
      <p:sp>
        <p:nvSpPr>
          <p:cNvPr id="3076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079500" y="1800225"/>
            <a:ext cx="1003300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dirty="0"/>
              <a:t>Klik om de tekststijl van het model te bewerken</a:t>
            </a:r>
          </a:p>
          <a:p>
            <a:pPr lvl="1"/>
            <a:r>
              <a:rPr lang="nl-NL" altLang="en-US" dirty="0"/>
              <a:t>Tweede niveau</a:t>
            </a:r>
          </a:p>
          <a:p>
            <a:pPr lvl="2"/>
            <a:r>
              <a:rPr lang="nl-NL" altLang="en-US" dirty="0"/>
              <a:t>Derde niveau</a:t>
            </a:r>
          </a:p>
          <a:p>
            <a:pPr lvl="3"/>
            <a:r>
              <a:rPr lang="nl-NL" altLang="en-US" dirty="0"/>
              <a:t>Vierde niveau</a:t>
            </a:r>
          </a:p>
          <a:p>
            <a:pPr lvl="4"/>
            <a:r>
              <a:rPr lang="nl-NL" altLang="en-US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759450" y="6480175"/>
            <a:ext cx="3600450" cy="377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 defTabSz="914317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rgbClr val="002C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031413" y="6480175"/>
            <a:ext cx="2160587" cy="377825"/>
          </a:xfrm>
          <a:prstGeom prst="rect">
            <a:avLst/>
          </a:prstGeom>
        </p:spPr>
        <p:txBody>
          <a:bodyPr vert="horz" wrap="square" lIns="0" tIns="0" rIns="18000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002C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36ACD9D-28C6-420A-9976-E22B3B3DFB97}" type="slidenum">
              <a:rPr lang="nl-NL" altLang="en-US"/>
              <a:pPr>
                <a:defRPr/>
              </a:pPr>
              <a:t>‹nr.›</a:t>
            </a:fld>
            <a:endParaRPr lang="nl-NL" altLang="en-US" dirty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079500" y="6480175"/>
            <a:ext cx="3600450" cy="3778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defTabSz="914317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C060CFB3-D74A-440B-8E22-D7FDEC00D36F}" type="datetime2">
              <a:rPr lang="nl-NL" smtClean="0"/>
              <a:t>vrijdag 30 november 2018</a:t>
            </a:fld>
            <a:endParaRPr lang="nl-NL" dirty="0"/>
          </a:p>
        </p:txBody>
      </p:sp>
      <p:pic>
        <p:nvPicPr>
          <p:cNvPr id="3080" name="Afbeelding 13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0"/>
            <a:ext cx="21494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27" r:id="rId7"/>
    <p:sldLayoutId id="2147483728" r:id="rId8"/>
    <p:sldLayoutId id="2147483729" r:id="rId9"/>
  </p:sldLayoutIdLst>
  <p:hf hdr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de-DE" sz="3200" b="1" kern="1200">
          <a:solidFill>
            <a:srgbClr val="00A9F3"/>
          </a:solidFill>
          <a:latin typeface="Arial" charset="0"/>
          <a:ea typeface="Arial" charset="0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9pPr>
    </p:titleStyle>
    <p:bodyStyle>
      <a:lvl1pPr marL="268288" indent="-268288" algn="l" defTabSz="912813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Clr>
          <a:srgbClr val="00A9F3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39750" indent="-269875" algn="l" defTabSz="912813" rtl="0" eaLnBrk="0" fontAlgn="base" hangingPunct="0">
        <a:lnSpc>
          <a:spcPct val="90000"/>
        </a:lnSpc>
        <a:spcBef>
          <a:spcPts val="438"/>
        </a:spcBef>
        <a:spcAft>
          <a:spcPct val="0"/>
        </a:spcAft>
        <a:buClr>
          <a:srgbClr val="00A9F3"/>
        </a:buClr>
        <a:buSzPct val="80000"/>
        <a:buFont typeface="Arial" pitchFamily="34" charset="0"/>
        <a:buChar char="•"/>
        <a:defRPr sz="2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09625" indent="-269875" algn="l" defTabSz="912813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Clr>
          <a:srgbClr val="00A9F3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079500" indent="-269875" algn="l" defTabSz="912813" rtl="0" eaLnBrk="0" fontAlgn="base" hangingPunct="0">
        <a:lnSpc>
          <a:spcPct val="90000"/>
        </a:lnSpc>
        <a:spcBef>
          <a:spcPts val="363"/>
        </a:spcBef>
        <a:spcAft>
          <a:spcPct val="0"/>
        </a:spcAft>
        <a:buClr>
          <a:srgbClr val="00A9F3"/>
        </a:buClr>
        <a:buSzPct val="80000"/>
        <a:buFont typeface="Arial" pitchFamily="34" charset="0"/>
        <a:buChar char="•"/>
        <a:defRPr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349375" indent="-268288" algn="l" defTabSz="912813" rtl="0" eaLnBrk="0" fontAlgn="base" hangingPunct="0">
        <a:lnSpc>
          <a:spcPct val="90000"/>
        </a:lnSpc>
        <a:spcBef>
          <a:spcPts val="325"/>
        </a:spcBef>
        <a:spcAft>
          <a:spcPct val="0"/>
        </a:spcAft>
        <a:buClr>
          <a:srgbClr val="00A9F3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0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90000"/>
        </a:lnSpc>
        <a:spcBef>
          <a:spcPct val="20000"/>
        </a:spcBef>
        <a:buClr>
          <a:schemeClr val="bg2"/>
        </a:buClr>
        <a:buSzPct val="8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3050" algn="l" defTabSz="914400" rtl="0" eaLnBrk="1" latinLnBrk="0" hangingPunct="1">
        <a:lnSpc>
          <a:spcPct val="90000"/>
        </a:lnSpc>
        <a:spcBef>
          <a:spcPct val="20000"/>
        </a:spcBef>
        <a:buClr>
          <a:schemeClr val="bg2"/>
        </a:buClr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5113" algn="l" defTabSz="914400" rtl="0" eaLnBrk="1" latinLnBrk="0" hangingPunct="1">
        <a:lnSpc>
          <a:spcPct val="90000"/>
        </a:lnSpc>
        <a:spcBef>
          <a:spcPct val="20000"/>
        </a:spcBef>
        <a:buClr>
          <a:schemeClr val="bg2"/>
        </a:buClr>
        <a:buSzPct val="8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3050" algn="l" defTabSz="914400" rtl="0" eaLnBrk="1" latinLnBrk="0" hangingPunct="1">
        <a:lnSpc>
          <a:spcPct val="90000"/>
        </a:lnSpc>
        <a:spcBef>
          <a:spcPct val="20000"/>
        </a:spcBef>
        <a:buClr>
          <a:schemeClr val="bg2"/>
        </a:buClr>
        <a:buSzPct val="80000"/>
        <a:buFont typeface="Arial" panose="020B0604020202020204" pitchFamily="34" charset="0"/>
        <a:buChar char="•"/>
        <a:tabLst>
          <a:tab pos="1792288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5113" algn="l" defTabSz="914400" rtl="0" eaLnBrk="1" latinLnBrk="0" hangingPunct="1">
        <a:lnSpc>
          <a:spcPct val="90000"/>
        </a:lnSpc>
        <a:spcBef>
          <a:spcPct val="20000"/>
        </a:spcBef>
        <a:buClr>
          <a:schemeClr val="bg2"/>
        </a:buClr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2.png"/><Relationship Id="rId7" Type="http://schemas.openxmlformats.org/officeDocument/2006/relationships/image" Target="../media/image5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7810" y="2130425"/>
            <a:ext cx="6122190" cy="1470025"/>
          </a:xfrm>
        </p:spPr>
        <p:txBody>
          <a:bodyPr/>
          <a:lstStyle/>
          <a:p>
            <a:r>
              <a:rPr lang="nl-NL" dirty="0"/>
              <a:t>Hoe arbeidsmarktfit is uw gemeente?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66749" y="4283213"/>
            <a:ext cx="6144312" cy="1224118"/>
          </a:xfrm>
        </p:spPr>
        <p:txBody>
          <a:bodyPr/>
          <a:lstStyle/>
          <a:p>
            <a:r>
              <a:rPr lang="nl-NL" dirty="0"/>
              <a:t>Ben Rogmans – Arbeidsmarktkansen.nl</a:t>
            </a:r>
          </a:p>
          <a:p>
            <a:r>
              <a:rPr lang="nl-NL" dirty="0"/>
              <a:t>Karin </a:t>
            </a:r>
            <a:r>
              <a:rPr lang="nl-NL" dirty="0" err="1"/>
              <a:t>Sleeking</a:t>
            </a:r>
            <a:r>
              <a:rPr lang="nl-NL" dirty="0"/>
              <a:t> – A+O fonds Gemeenten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altLang="en-US" dirty="0">
                <a:cs typeface="Arial" pitchFamily="34" charset="0"/>
              </a:rPr>
              <a:t>© Vereniging van Nederlandse Gemeenten  | </a:t>
            </a:r>
            <a:r>
              <a:rPr lang="nl-NL" dirty="0"/>
              <a:t>vrijdag 30 november 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39FD13DF-A234-43A1-9262-85BA7F93F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4877" y="-3633777"/>
            <a:ext cx="23568006" cy="132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58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B4F120CB-28E6-4595-BC0B-BA3EB3B3C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723" y="-1641518"/>
            <a:ext cx="17284231" cy="972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49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696403" y="1633406"/>
            <a:ext cx="7772300" cy="78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542" tIns="44270" rIns="88542" bIns="44270"/>
          <a:lstStyle/>
          <a:p>
            <a:r>
              <a:rPr lang="en-US" sz="4000" b="1" dirty="0"/>
              <a:t>2. </a:t>
            </a:r>
            <a:r>
              <a:rPr lang="en-US" sz="4000" b="1" dirty="0" err="1"/>
              <a:t>Disruptie</a:t>
            </a:r>
            <a:r>
              <a:rPr lang="en-US" sz="4000" b="1" dirty="0"/>
              <a:t> is </a:t>
            </a:r>
            <a:r>
              <a:rPr lang="en-US" sz="4000" b="1" dirty="0" err="1"/>
              <a:t>overal</a:t>
            </a:r>
            <a:endParaRPr lang="en-US" sz="4000" b="1" dirty="0"/>
          </a:p>
          <a:p>
            <a:endParaRPr lang="en-US" sz="3200" dirty="0"/>
          </a:p>
          <a:p>
            <a:r>
              <a:rPr lang="en-US" sz="2800" dirty="0" err="1"/>
              <a:t>Misschien</a:t>
            </a:r>
            <a:r>
              <a:rPr lang="en-US" sz="2800" dirty="0"/>
              <a:t> </a:t>
            </a:r>
            <a:r>
              <a:rPr lang="en-US" sz="2800" dirty="0" err="1"/>
              <a:t>heb</a:t>
            </a:r>
            <a:r>
              <a:rPr lang="en-US" sz="2800" dirty="0"/>
              <a:t> je </a:t>
            </a:r>
            <a:r>
              <a:rPr lang="en-US" sz="2800" dirty="0" err="1"/>
              <a:t>wel</a:t>
            </a:r>
            <a:r>
              <a:rPr lang="en-US" sz="2800" dirty="0"/>
              <a:t> </a:t>
            </a:r>
            <a:r>
              <a:rPr lang="en-US" sz="2800" dirty="0" err="1"/>
              <a:t>eens</a:t>
            </a:r>
            <a:r>
              <a:rPr lang="en-US" sz="2800" dirty="0"/>
              <a:t> </a:t>
            </a:r>
            <a:r>
              <a:rPr lang="en-US" sz="2800" dirty="0" err="1"/>
              <a:t>gehoord</a:t>
            </a:r>
            <a:r>
              <a:rPr lang="en-US" sz="2800" dirty="0"/>
              <a:t> van het </a:t>
            </a:r>
            <a:r>
              <a:rPr lang="en-US" sz="2800" dirty="0" err="1"/>
              <a:t>idee</a:t>
            </a:r>
            <a:r>
              <a:rPr lang="en-US" sz="2800" dirty="0"/>
              <a:t> </a:t>
            </a:r>
            <a:r>
              <a:rPr lang="en-US" sz="2800" dirty="0" err="1"/>
              <a:t>dat</a:t>
            </a:r>
            <a:r>
              <a:rPr lang="en-US" sz="2800" dirty="0"/>
              <a:t> </a:t>
            </a:r>
            <a:r>
              <a:rPr lang="en-US" sz="2800" dirty="0" err="1"/>
              <a:t>er</a:t>
            </a:r>
            <a:r>
              <a:rPr lang="en-US" sz="2800" dirty="0"/>
              <a:t> </a:t>
            </a:r>
            <a:r>
              <a:rPr lang="en-US" sz="2800" dirty="0" err="1"/>
              <a:t>een</a:t>
            </a:r>
            <a:r>
              <a:rPr lang="en-US" sz="2800" dirty="0"/>
              <a:t> </a:t>
            </a:r>
            <a:r>
              <a:rPr lang="en-US" sz="2800" b="1" dirty="0" err="1"/>
              <a:t>elektrische</a:t>
            </a:r>
            <a:r>
              <a:rPr lang="en-US" sz="2800" b="1" dirty="0"/>
              <a:t>, </a:t>
            </a:r>
            <a:r>
              <a:rPr lang="en-US" sz="2800" b="1" dirty="0" err="1"/>
              <a:t>zelfrijdende</a:t>
            </a:r>
            <a:r>
              <a:rPr lang="en-US" sz="2800" b="1" dirty="0"/>
              <a:t> auto in </a:t>
            </a:r>
            <a:r>
              <a:rPr lang="en-US" sz="2800" b="1" dirty="0" err="1"/>
              <a:t>deelbezit</a:t>
            </a:r>
            <a:r>
              <a:rPr lang="en-US" sz="2800" b="1" dirty="0"/>
              <a:t> </a:t>
            </a:r>
            <a:r>
              <a:rPr lang="en-US" sz="2800" dirty="0" err="1"/>
              <a:t>komt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Wat</a:t>
            </a:r>
            <a:r>
              <a:rPr lang="en-US" sz="2800" dirty="0"/>
              <a:t> </a:t>
            </a:r>
            <a:r>
              <a:rPr lang="en-US" sz="2800" dirty="0" err="1"/>
              <a:t>zou</a:t>
            </a:r>
            <a:r>
              <a:rPr lang="en-US" sz="2800" dirty="0"/>
              <a:t> </a:t>
            </a:r>
            <a:r>
              <a:rPr lang="en-US" sz="2800" dirty="0" err="1"/>
              <a:t>dat</a:t>
            </a:r>
            <a:r>
              <a:rPr lang="en-US" sz="2800" dirty="0"/>
              <a:t> </a:t>
            </a:r>
            <a:r>
              <a:rPr lang="en-US" sz="2800" dirty="0" err="1"/>
              <a:t>nou</a:t>
            </a:r>
            <a:r>
              <a:rPr lang="en-US" sz="2800" dirty="0"/>
              <a:t> </a:t>
            </a:r>
            <a:r>
              <a:rPr lang="en-US" sz="2800" dirty="0" err="1"/>
              <a:t>voor</a:t>
            </a:r>
            <a:r>
              <a:rPr lang="en-US" sz="2800" dirty="0"/>
              <a:t> </a:t>
            </a:r>
            <a:r>
              <a:rPr lang="en-US" sz="2800" dirty="0" err="1"/>
              <a:t>consequenties</a:t>
            </a:r>
            <a:r>
              <a:rPr lang="en-US" sz="2800" dirty="0"/>
              <a:t> </a:t>
            </a:r>
            <a:r>
              <a:rPr lang="en-US" sz="2800" dirty="0" err="1"/>
              <a:t>hebben</a:t>
            </a:r>
            <a:r>
              <a:rPr lang="en-US" sz="2800" dirty="0"/>
              <a:t> </a:t>
            </a:r>
            <a:r>
              <a:rPr lang="en-US" sz="2800" dirty="0" err="1"/>
              <a:t>voor</a:t>
            </a:r>
            <a:r>
              <a:rPr lang="en-US" sz="2800" dirty="0"/>
              <a:t> </a:t>
            </a:r>
            <a:r>
              <a:rPr lang="en-US" sz="2800" dirty="0" err="1"/>
              <a:t>beroepen</a:t>
            </a:r>
            <a:r>
              <a:rPr lang="en-US" sz="2800" dirty="0"/>
              <a:t> die </a:t>
            </a:r>
            <a:r>
              <a:rPr lang="en-US" sz="2800" dirty="0" err="1"/>
              <a:t>gaan</a:t>
            </a:r>
            <a:r>
              <a:rPr lang="en-US" sz="2800" dirty="0"/>
              <a:t> </a:t>
            </a:r>
            <a:r>
              <a:rPr lang="en-US" sz="2800" dirty="0" err="1"/>
              <a:t>verdwijnen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8076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100" dirty="0">
                <a:solidFill>
                  <a:prstClr val="black"/>
                </a:solidFill>
                <a:ea typeface="+mn-ea"/>
                <a:cs typeface="+mn-cs"/>
              </a:rPr>
              <a:t>En zo kunnen we doorgaan…</a:t>
            </a:r>
            <a:endParaRPr lang="nl-NL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2821118" y="1800968"/>
            <a:ext cx="6363321" cy="3755958"/>
          </a:xfrm>
          <a:prstGeom prst="rect">
            <a:avLst/>
          </a:prstGeom>
        </p:spPr>
        <p:txBody>
          <a:bodyPr vert="horz" lIns="66408" tIns="33204" rIns="66408" bIns="33204" rtlCol="0" anchor="ctr">
            <a:normAutofit fontScale="97500"/>
          </a:bodyPr>
          <a:lstStyle>
            <a:lvl1pPr algn="l" defTabSz="332039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l-NL" sz="3200" dirty="0"/>
              <a:t>Defensie, vuilverwerking, grondstoffen, voedselproductie, televisie, geldautomaten, meubels, de </a:t>
            </a:r>
            <a:r>
              <a:rPr lang="nl-NL" sz="3200" dirty="0" err="1"/>
              <a:t>retail</a:t>
            </a:r>
            <a:r>
              <a:rPr lang="nl-NL" sz="3200" dirty="0"/>
              <a:t>, de journalistiek, makelaars, notarissen, advocaten, pc-fabrikanten…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0320" y="-900112"/>
            <a:ext cx="19502041" cy="1096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85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70" y="-124692"/>
            <a:ext cx="10738911" cy="7093527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ctrTitle"/>
          </p:nvPr>
        </p:nvSpPr>
        <p:spPr>
          <a:xfrm>
            <a:off x="2082800" y="606494"/>
            <a:ext cx="7772400" cy="1225021"/>
          </a:xfrm>
        </p:spPr>
        <p:txBody>
          <a:bodyPr/>
          <a:lstStyle/>
          <a:p>
            <a:r>
              <a:rPr lang="nl-NL" b="1" dirty="0">
                <a:solidFill>
                  <a:schemeClr val="bg1"/>
                </a:solidFill>
              </a:rPr>
              <a:t>Automonteurs</a:t>
            </a:r>
          </a:p>
        </p:txBody>
      </p:sp>
    </p:spTree>
    <p:extLst>
      <p:ext uri="{BB962C8B-B14F-4D97-AF65-F5344CB8AC3E}">
        <p14:creationId xmlns:p14="http://schemas.microsoft.com/office/powerpoint/2010/main" val="2666175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52" y="-180109"/>
            <a:ext cx="12041272" cy="7038109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2006600" y="5211413"/>
            <a:ext cx="7772400" cy="1225021"/>
          </a:xfrm>
        </p:spPr>
        <p:txBody>
          <a:bodyPr/>
          <a:lstStyle/>
          <a:p>
            <a:r>
              <a:rPr lang="nl-NL" b="1" dirty="0"/>
              <a:t>Autoschade herstellers</a:t>
            </a:r>
          </a:p>
        </p:txBody>
      </p:sp>
    </p:spTree>
    <p:extLst>
      <p:ext uri="{BB962C8B-B14F-4D97-AF65-F5344CB8AC3E}">
        <p14:creationId xmlns:p14="http://schemas.microsoft.com/office/powerpoint/2010/main" val="1324175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A687C72-179B-4D51-AA62-7E7CE6927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4D8A54CC-3ED7-4894-9531-42E806BAC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6" name="Picture 2" descr="Afbeeldingsresultaat voor airbag">
            <a:extLst>
              <a:ext uri="{FF2B5EF4-FFF2-40B4-BE49-F238E27FC236}">
                <a16:creationId xmlns:a16="http://schemas.microsoft.com/office/drawing/2014/main" xmlns="" id="{E6007213-6D94-4DE1-9B85-2C8B526BC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87569"/>
            <a:ext cx="9394092" cy="704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29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AED6B6F-84B0-4DD6-B6BB-2E037541B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CC933C5A-56A5-47E6-9003-7ADD74BE7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170" name="Picture 2" descr="Gerelateerde afbeelding">
            <a:extLst>
              <a:ext uri="{FF2B5EF4-FFF2-40B4-BE49-F238E27FC236}">
                <a16:creationId xmlns:a16="http://schemas.microsoft.com/office/drawing/2014/main" xmlns="" id="{DE812C94-802E-4938-B271-D6B6CC42B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315" y="0"/>
            <a:ext cx="96067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92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fbeeldingsresultaat voor kreukelzone">
            <a:extLst>
              <a:ext uri="{FF2B5EF4-FFF2-40B4-BE49-F238E27FC236}">
                <a16:creationId xmlns:a16="http://schemas.microsoft.com/office/drawing/2014/main" xmlns="" id="{877BE911-2039-4440-B510-14698AFDF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6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854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596" y="0"/>
            <a:ext cx="10412569" cy="6954982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ctrTitle"/>
          </p:nvPr>
        </p:nvSpPr>
        <p:spPr>
          <a:xfrm>
            <a:off x="1524000" y="582975"/>
            <a:ext cx="7772400" cy="1225021"/>
          </a:xfrm>
        </p:spPr>
        <p:txBody>
          <a:bodyPr/>
          <a:lstStyle/>
          <a:p>
            <a:r>
              <a:rPr lang="nl-NL" b="1" dirty="0" err="1">
                <a:solidFill>
                  <a:schemeClr val="bg1"/>
                </a:solidFill>
              </a:rPr>
              <a:t>Traumahelicopterpiloten</a:t>
            </a:r>
            <a:endParaRPr lang="nl-N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479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A07FF64-CBB5-49AD-94FF-C24F96269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arbeidsmarkt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8A61D5F9-9369-4811-92C4-3758FE89B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Wereld in </a:t>
            </a:r>
            <a:r>
              <a:rPr lang="nl-NL" dirty="0" err="1"/>
              <a:t>disruptie</a:t>
            </a:r>
            <a:endParaRPr lang="nl-NL" dirty="0"/>
          </a:p>
          <a:p>
            <a:r>
              <a:rPr lang="nl-NL" dirty="0"/>
              <a:t>Arbeidsmarkt in transitie</a:t>
            </a:r>
          </a:p>
          <a:p>
            <a:r>
              <a:rPr lang="nl-NL" dirty="0"/>
              <a:t>Mobiliteit ambtenaren</a:t>
            </a:r>
          </a:p>
          <a:p>
            <a:r>
              <a:rPr lang="nl-NL" dirty="0"/>
              <a:t>Recruitment gemeenten</a:t>
            </a:r>
          </a:p>
          <a:p>
            <a:r>
              <a:rPr lang="nl-NL" dirty="0"/>
              <a:t>Instrumenten A+O fonds gemeenten in 2019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2E54C733-8F4D-4D1E-9774-BDA1127502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4DD7FE74-D025-4768-81A8-ED0E1FB277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15A64D-D12D-4BB0-A948-BF1C335CBFA8}" type="slidenum">
              <a:rPr lang="nl-NL" altLang="en-US" smtClean="0"/>
              <a:pPr>
                <a:defRPr/>
              </a:pPr>
              <a:t>2</a:t>
            </a:fld>
            <a:endParaRPr lang="nl-NL" altLang="en-US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xmlns="" id="{D72182B3-D4BB-410B-B022-311F42E375F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67C978C3-00E1-40D4-B38B-F132817E09E5}" type="datetime2">
              <a:rPr lang="nl-NL" smtClean="0"/>
              <a:t>vrijdag 30 november 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484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347" y="0"/>
            <a:ext cx="11059237" cy="7010400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ctrTitle"/>
          </p:nvPr>
        </p:nvSpPr>
        <p:spPr>
          <a:xfrm>
            <a:off x="1969911" y="606494"/>
            <a:ext cx="7772400" cy="1225021"/>
          </a:xfrm>
        </p:spPr>
        <p:txBody>
          <a:bodyPr/>
          <a:lstStyle/>
          <a:p>
            <a:r>
              <a:rPr lang="nl-NL" b="1" dirty="0"/>
              <a:t>Tankstations</a:t>
            </a:r>
          </a:p>
        </p:txBody>
      </p:sp>
    </p:spTree>
    <p:extLst>
      <p:ext uri="{BB962C8B-B14F-4D97-AF65-F5344CB8AC3E}">
        <p14:creationId xmlns:p14="http://schemas.microsoft.com/office/powerpoint/2010/main" val="3713363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8338" y="1603177"/>
            <a:ext cx="7499350" cy="4218384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7284" y="-3174609"/>
            <a:ext cx="19970704" cy="1123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9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3731" y="0"/>
            <a:ext cx="14003866" cy="6858000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ctrTitle"/>
          </p:nvPr>
        </p:nvSpPr>
        <p:spPr>
          <a:xfrm>
            <a:off x="2209800" y="677045"/>
            <a:ext cx="7772400" cy="1225021"/>
          </a:xfrm>
        </p:spPr>
        <p:txBody>
          <a:bodyPr/>
          <a:lstStyle/>
          <a:p>
            <a:r>
              <a:rPr lang="nl-NL" b="1" dirty="0">
                <a:solidFill>
                  <a:srgbClr val="FFFFFF"/>
                </a:solidFill>
              </a:rPr>
              <a:t>Stoplichtfabrikanten</a:t>
            </a:r>
          </a:p>
        </p:txBody>
      </p:sp>
    </p:spTree>
    <p:extLst>
      <p:ext uri="{BB962C8B-B14F-4D97-AF65-F5344CB8AC3E}">
        <p14:creationId xmlns:p14="http://schemas.microsoft.com/office/powerpoint/2010/main" val="2020088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6490" y="0"/>
            <a:ext cx="12400382" cy="6858000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ctrTitle"/>
          </p:nvPr>
        </p:nvSpPr>
        <p:spPr>
          <a:xfrm>
            <a:off x="2209800" y="582975"/>
            <a:ext cx="7772400" cy="1225021"/>
          </a:xfrm>
        </p:spPr>
        <p:txBody>
          <a:bodyPr/>
          <a:lstStyle/>
          <a:p>
            <a:r>
              <a:rPr lang="nl-NL" b="1" dirty="0">
                <a:solidFill>
                  <a:srgbClr val="FFFFFF"/>
                </a:solidFill>
              </a:rPr>
              <a:t>Verkeersbordenmakers</a:t>
            </a:r>
          </a:p>
        </p:txBody>
      </p:sp>
    </p:spTree>
    <p:extLst>
      <p:ext uri="{BB962C8B-B14F-4D97-AF65-F5344CB8AC3E}">
        <p14:creationId xmlns:p14="http://schemas.microsoft.com/office/powerpoint/2010/main" val="387562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173640" y="-267948"/>
            <a:ext cx="9518081" cy="2221492"/>
          </a:xfrm>
          <a:prstGeom prst="rect">
            <a:avLst/>
          </a:prstGeom>
          <a:solidFill>
            <a:srgbClr val="91B3E3"/>
          </a:solidFill>
        </p:spPr>
        <p:txBody>
          <a:bodyPr wrap="square" lIns="66408" tIns="33204" rIns="66408" bIns="33204" rtlCol="0">
            <a:spAutoFit/>
          </a:bodyPr>
          <a:lstStyle/>
          <a:p>
            <a:pPr defTabSz="332039"/>
            <a:endParaRPr lang="nl-NL" sz="7000" dirty="0">
              <a:solidFill>
                <a:prstClr val="black"/>
              </a:solidFill>
              <a:latin typeface="Calibri"/>
            </a:endParaRPr>
          </a:p>
          <a:p>
            <a:pPr defTabSz="332039"/>
            <a:endParaRPr lang="nl-NL" sz="7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1524000" y="582975"/>
            <a:ext cx="7772400" cy="1225021"/>
          </a:xfrm>
        </p:spPr>
        <p:txBody>
          <a:bodyPr/>
          <a:lstStyle/>
          <a:p>
            <a:r>
              <a:rPr lang="nl-NL" b="1" dirty="0">
                <a:solidFill>
                  <a:srgbClr val="FFFFFF"/>
                </a:solidFill>
              </a:rPr>
              <a:t>Verkeersregelaars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41" y="1953545"/>
            <a:ext cx="11767250" cy="49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41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06" y="0"/>
            <a:ext cx="10227875" cy="6858000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ctrTitle"/>
          </p:nvPr>
        </p:nvSpPr>
        <p:spPr>
          <a:xfrm>
            <a:off x="980082" y="594734"/>
            <a:ext cx="7772400" cy="1225021"/>
          </a:xfrm>
        </p:spPr>
        <p:txBody>
          <a:bodyPr/>
          <a:lstStyle/>
          <a:p>
            <a:r>
              <a:rPr lang="nl-NL" b="1" dirty="0">
                <a:solidFill>
                  <a:srgbClr val="FFFFFF"/>
                </a:solidFill>
              </a:rPr>
              <a:t>Verkeersagenten</a:t>
            </a:r>
          </a:p>
        </p:txBody>
      </p:sp>
    </p:spTree>
    <p:extLst>
      <p:ext uri="{BB962C8B-B14F-4D97-AF65-F5344CB8AC3E}">
        <p14:creationId xmlns:p14="http://schemas.microsoft.com/office/powerpoint/2010/main" val="3895298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337310" cy="12049009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ctrTitle"/>
          </p:nvPr>
        </p:nvSpPr>
        <p:spPr>
          <a:xfrm>
            <a:off x="2209800" y="324267"/>
            <a:ext cx="7772400" cy="1225021"/>
          </a:xfrm>
        </p:spPr>
        <p:txBody>
          <a:bodyPr/>
          <a:lstStyle/>
          <a:p>
            <a:r>
              <a:rPr lang="nl-NL" b="1" dirty="0"/>
              <a:t>Flitspalenmakers</a:t>
            </a:r>
          </a:p>
        </p:txBody>
      </p:sp>
    </p:spTree>
    <p:extLst>
      <p:ext uri="{BB962C8B-B14F-4D97-AF65-F5344CB8AC3E}">
        <p14:creationId xmlns:p14="http://schemas.microsoft.com/office/powerpoint/2010/main" val="3912591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54"/>
            <a:ext cx="12192000" cy="7860379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ctrTitle"/>
          </p:nvPr>
        </p:nvSpPr>
        <p:spPr>
          <a:xfrm>
            <a:off x="2068689" y="477135"/>
            <a:ext cx="7772400" cy="1225021"/>
          </a:xfrm>
        </p:spPr>
        <p:txBody>
          <a:bodyPr/>
          <a:lstStyle/>
          <a:p>
            <a:r>
              <a:rPr lang="nl-NL" b="1" dirty="0"/>
              <a:t>Taxi’s</a:t>
            </a:r>
          </a:p>
        </p:txBody>
      </p:sp>
    </p:spTree>
    <p:extLst>
      <p:ext uri="{BB962C8B-B14F-4D97-AF65-F5344CB8AC3E}">
        <p14:creationId xmlns:p14="http://schemas.microsoft.com/office/powerpoint/2010/main" val="1487329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ctrTitle"/>
          </p:nvPr>
        </p:nvSpPr>
        <p:spPr>
          <a:xfrm>
            <a:off x="2209800" y="606885"/>
            <a:ext cx="7772400" cy="1225021"/>
          </a:xfrm>
        </p:spPr>
        <p:txBody>
          <a:bodyPr/>
          <a:lstStyle/>
          <a:p>
            <a:r>
              <a:rPr lang="nl-NL" b="1" dirty="0">
                <a:solidFill>
                  <a:srgbClr val="FFFFFF"/>
                </a:solidFill>
              </a:rPr>
              <a:t>Autorij-instructeurs</a:t>
            </a:r>
          </a:p>
        </p:txBody>
      </p:sp>
      <p:pic>
        <p:nvPicPr>
          <p:cNvPr id="4" name="Afbeelding 3" descr="Schermafbeelding 2015-08-13 om 13.32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302836" cy="716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52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55535" cy="6858000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ctrTitle"/>
          </p:nvPr>
        </p:nvSpPr>
        <p:spPr>
          <a:xfrm>
            <a:off x="2209800" y="582975"/>
            <a:ext cx="7772400" cy="1225021"/>
          </a:xfrm>
        </p:spPr>
        <p:txBody>
          <a:bodyPr/>
          <a:lstStyle/>
          <a:p>
            <a:r>
              <a:rPr lang="nl-NL" b="1" dirty="0">
                <a:solidFill>
                  <a:srgbClr val="FFFFFF"/>
                </a:solidFill>
              </a:rPr>
              <a:t>Vrachtwagenchauffeurs</a:t>
            </a:r>
          </a:p>
        </p:txBody>
      </p:sp>
    </p:spTree>
    <p:extLst>
      <p:ext uri="{BB962C8B-B14F-4D97-AF65-F5344CB8AC3E}">
        <p14:creationId xmlns:p14="http://schemas.microsoft.com/office/powerpoint/2010/main" val="1739821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52D30F60-F850-4D5E-ACFC-DF5A8360A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146" y="-1872966"/>
            <a:ext cx="16805751" cy="945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82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Schermafbeelding 2016-04-05 om 08.44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1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05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8832" cy="6858000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ctrTitle"/>
          </p:nvPr>
        </p:nvSpPr>
        <p:spPr>
          <a:xfrm>
            <a:off x="1969911" y="571509"/>
            <a:ext cx="7772400" cy="1225021"/>
          </a:xfrm>
        </p:spPr>
        <p:txBody>
          <a:bodyPr/>
          <a:lstStyle/>
          <a:p>
            <a:r>
              <a:rPr lang="nl-NL" b="1" dirty="0">
                <a:solidFill>
                  <a:srgbClr val="FFFFFF"/>
                </a:solidFill>
              </a:rPr>
              <a:t>Buschauffeurs</a:t>
            </a:r>
          </a:p>
        </p:txBody>
      </p:sp>
    </p:spTree>
    <p:extLst>
      <p:ext uri="{BB962C8B-B14F-4D97-AF65-F5344CB8AC3E}">
        <p14:creationId xmlns:p14="http://schemas.microsoft.com/office/powerpoint/2010/main" val="3283272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8176085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ctrTitle"/>
          </p:nvPr>
        </p:nvSpPr>
        <p:spPr>
          <a:xfrm>
            <a:off x="1524000" y="582975"/>
            <a:ext cx="7772400" cy="1225021"/>
          </a:xfrm>
        </p:spPr>
        <p:txBody>
          <a:bodyPr/>
          <a:lstStyle/>
          <a:p>
            <a:r>
              <a:rPr lang="nl-NL" b="1" dirty="0">
                <a:solidFill>
                  <a:schemeClr val="bg1"/>
                </a:solidFill>
              </a:rPr>
              <a:t>Pakketbezorgers</a:t>
            </a:r>
          </a:p>
        </p:txBody>
      </p:sp>
    </p:spTree>
    <p:extLst>
      <p:ext uri="{BB962C8B-B14F-4D97-AF65-F5344CB8AC3E}">
        <p14:creationId xmlns:p14="http://schemas.microsoft.com/office/powerpoint/2010/main" val="3266634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82191" cy="6998677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ctrTitle"/>
          </p:nvPr>
        </p:nvSpPr>
        <p:spPr>
          <a:xfrm>
            <a:off x="1524000" y="582975"/>
            <a:ext cx="7772400" cy="1225021"/>
          </a:xfrm>
        </p:spPr>
        <p:txBody>
          <a:bodyPr/>
          <a:lstStyle/>
          <a:p>
            <a:r>
              <a:rPr lang="nl-NL" b="1" dirty="0">
                <a:solidFill>
                  <a:schemeClr val="bg1"/>
                </a:solidFill>
              </a:rPr>
              <a:t>Post- en krantenbezorgers</a:t>
            </a:r>
          </a:p>
        </p:txBody>
      </p:sp>
    </p:spTree>
    <p:extLst>
      <p:ext uri="{BB962C8B-B14F-4D97-AF65-F5344CB8AC3E}">
        <p14:creationId xmlns:p14="http://schemas.microsoft.com/office/powerpoint/2010/main" val="38618081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2036"/>
            <a:ext cx="12192000" cy="8023342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ctrTitle"/>
          </p:nvPr>
        </p:nvSpPr>
        <p:spPr>
          <a:xfrm>
            <a:off x="1524000" y="582975"/>
            <a:ext cx="7772400" cy="1225021"/>
          </a:xfrm>
        </p:spPr>
        <p:txBody>
          <a:bodyPr/>
          <a:lstStyle/>
          <a:p>
            <a:r>
              <a:rPr lang="nl-NL" b="1" dirty="0">
                <a:solidFill>
                  <a:schemeClr val="bg1"/>
                </a:solidFill>
              </a:rPr>
              <a:t>Maaltijdbezorgers</a:t>
            </a:r>
          </a:p>
        </p:txBody>
      </p:sp>
    </p:spTree>
    <p:extLst>
      <p:ext uri="{BB962C8B-B14F-4D97-AF65-F5344CB8AC3E}">
        <p14:creationId xmlns:p14="http://schemas.microsoft.com/office/powerpoint/2010/main" val="11429001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0599" y="1"/>
            <a:ext cx="12568890" cy="6951784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ctrTitle"/>
          </p:nvPr>
        </p:nvSpPr>
        <p:spPr>
          <a:xfrm>
            <a:off x="1524000" y="582975"/>
            <a:ext cx="7772400" cy="1225021"/>
          </a:xfrm>
        </p:spPr>
        <p:txBody>
          <a:bodyPr/>
          <a:lstStyle/>
          <a:p>
            <a:r>
              <a:rPr lang="nl-NL" b="1" dirty="0">
                <a:solidFill>
                  <a:schemeClr val="bg1"/>
                </a:solidFill>
              </a:rPr>
              <a:t>NS conducteurs</a:t>
            </a:r>
          </a:p>
        </p:txBody>
      </p:sp>
    </p:spTree>
    <p:extLst>
      <p:ext uri="{BB962C8B-B14F-4D97-AF65-F5344CB8AC3E}">
        <p14:creationId xmlns:p14="http://schemas.microsoft.com/office/powerpoint/2010/main" val="4160419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79" y="0"/>
            <a:ext cx="12211279" cy="7835946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ctrTitle"/>
          </p:nvPr>
        </p:nvSpPr>
        <p:spPr>
          <a:xfrm>
            <a:off x="1524000" y="582975"/>
            <a:ext cx="7772400" cy="1225021"/>
          </a:xfrm>
        </p:spPr>
        <p:txBody>
          <a:bodyPr/>
          <a:lstStyle/>
          <a:p>
            <a:r>
              <a:rPr lang="nl-NL" b="1" dirty="0">
                <a:solidFill>
                  <a:schemeClr val="bg1"/>
                </a:solidFill>
              </a:rPr>
              <a:t>NS machinisten</a:t>
            </a:r>
          </a:p>
        </p:txBody>
      </p:sp>
    </p:spTree>
    <p:extLst>
      <p:ext uri="{BB962C8B-B14F-4D97-AF65-F5344CB8AC3E}">
        <p14:creationId xmlns:p14="http://schemas.microsoft.com/office/powerpoint/2010/main" val="21240314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606" y="1"/>
            <a:ext cx="13787420" cy="6857999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ctrTitle"/>
          </p:nvPr>
        </p:nvSpPr>
        <p:spPr>
          <a:xfrm>
            <a:off x="1524000" y="582975"/>
            <a:ext cx="7772400" cy="1225021"/>
          </a:xfrm>
        </p:spPr>
        <p:txBody>
          <a:bodyPr/>
          <a:lstStyle/>
          <a:p>
            <a:r>
              <a:rPr lang="nl-NL" b="1" dirty="0"/>
              <a:t>Piloten</a:t>
            </a:r>
          </a:p>
        </p:txBody>
      </p:sp>
    </p:spTree>
    <p:extLst>
      <p:ext uri="{BB962C8B-B14F-4D97-AF65-F5344CB8AC3E}">
        <p14:creationId xmlns:p14="http://schemas.microsoft.com/office/powerpoint/2010/main" val="23606580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544AB11-319E-4CC1-9BB4-84B354F38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1DB7680D-D58D-42BB-8F24-FA897EC1D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6D1D549E-F162-4499-B9DF-E7ADEFC25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11927"/>
            <a:ext cx="12422909" cy="938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635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EFE3D3B-0E8C-40FC-9272-717A3AA97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70E89C42-AEED-4F2E-BDD9-EF2CCD72F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Afbeeldingsresultaat voor robot plukt paprika">
            <a:extLst>
              <a:ext uri="{FF2B5EF4-FFF2-40B4-BE49-F238E27FC236}">
                <a16:creationId xmlns:a16="http://schemas.microsoft.com/office/drawing/2014/main" xmlns="" id="{D3A80722-1F47-42CA-919E-D7888727F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746" y="-2189018"/>
            <a:ext cx="12367491" cy="927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506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9F04F609-F757-41AD-8F6F-B5515F48E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98" y="-1129880"/>
            <a:ext cx="12569523" cy="873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557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afbeelding 2015-07-31 om 10.07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1161" y="1"/>
            <a:ext cx="1374262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29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afbeelding 2015-07-28 om 14.07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9622"/>
            <a:ext cx="17349506" cy="94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122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afbeelding 2015-07-31 om 09.52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27345" cy="781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364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afbeelding 2016-08-25 om 21.16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786" y="-1"/>
            <a:ext cx="13983053" cy="791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327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afbeelding 2016-08-25 om 21.18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969" y="1"/>
            <a:ext cx="14106498" cy="712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972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uovo - Hester-3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28" y="-983697"/>
            <a:ext cx="12256655" cy="1828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782636" y="625585"/>
            <a:ext cx="531336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nl-NL" dirty="0"/>
          </a:p>
          <a:p>
            <a:pPr fontAlgn="base"/>
            <a:endParaRPr lang="nl-NL" dirty="0"/>
          </a:p>
          <a:p>
            <a:pPr fontAlgn="base"/>
            <a:r>
              <a:rPr lang="nl-NL" sz="3200" b="1" dirty="0"/>
              <a:t>Hester Vogels:</a:t>
            </a:r>
          </a:p>
          <a:p>
            <a:pPr fontAlgn="base"/>
            <a:r>
              <a:rPr lang="nl-NL" sz="3200" b="1" dirty="0"/>
              <a:t>Wiskunjeleren.nl</a:t>
            </a:r>
          </a:p>
          <a:p>
            <a:pPr fontAlgn="base"/>
            <a:endParaRPr lang="nl-NL" sz="3200" b="1" dirty="0"/>
          </a:p>
          <a:p>
            <a:pPr fontAlgn="base"/>
            <a:r>
              <a:rPr lang="nl-NL" sz="3200" b="1" dirty="0"/>
              <a:t>5.000 bezoekers per dag</a:t>
            </a:r>
          </a:p>
          <a:p>
            <a:pPr fontAlgn="base"/>
            <a:r>
              <a:rPr lang="nl-NL" sz="3200" b="1" dirty="0"/>
              <a:t>= 200 schoolklassen</a:t>
            </a:r>
          </a:p>
          <a:p>
            <a:pPr fontAlgn="base"/>
            <a:endParaRPr lang="nl-NL" dirty="0"/>
          </a:p>
          <a:p>
            <a:pPr fontAlgn="base"/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9598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Schermopname">
            <a:extLst>
              <a:ext uri="{FF2B5EF4-FFF2-40B4-BE49-F238E27FC236}">
                <a16:creationId xmlns:a16="http://schemas.microsoft.com/office/drawing/2014/main" xmlns="" id="{A623EE7C-C364-480A-8577-C76AB71FA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253" y="0"/>
            <a:ext cx="12455379" cy="680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587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afbeelding 2015-07-31 om 10.50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09082" cy="72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959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100" dirty="0">
                <a:solidFill>
                  <a:prstClr val="black"/>
                </a:solidFill>
                <a:ea typeface="+mn-ea"/>
                <a:cs typeface="+mn-cs"/>
              </a:rPr>
              <a:t>En zo kunnen we doorgaan…</a:t>
            </a:r>
            <a:endParaRPr lang="nl-NL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2821118" y="1800968"/>
            <a:ext cx="6363321" cy="3755958"/>
          </a:xfrm>
          <a:prstGeom prst="rect">
            <a:avLst/>
          </a:prstGeom>
        </p:spPr>
        <p:txBody>
          <a:bodyPr vert="horz" lIns="66408" tIns="33204" rIns="66408" bIns="33204" rtlCol="0" anchor="ctr">
            <a:normAutofit fontScale="97500"/>
          </a:bodyPr>
          <a:lstStyle>
            <a:lvl1pPr algn="l" defTabSz="332039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l-NL" sz="3200" dirty="0"/>
              <a:t>Defensie, vuilverwerking, grondstoffen, voedselproductie, televisie, geldautomaten, meubels, de </a:t>
            </a:r>
            <a:r>
              <a:rPr lang="nl-NL" sz="3200" dirty="0" err="1"/>
              <a:t>retail</a:t>
            </a:r>
            <a:r>
              <a:rPr lang="nl-NL" sz="3200" dirty="0"/>
              <a:t>, de journalistiek, makelaars, notarissen, advocaten, pc-fabrikanten…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24767" y="-1725105"/>
            <a:ext cx="22272435" cy="1252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619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100" dirty="0">
                <a:solidFill>
                  <a:prstClr val="black"/>
                </a:solidFill>
                <a:ea typeface="+mn-ea"/>
                <a:cs typeface="+mn-cs"/>
              </a:rPr>
              <a:t>De </a:t>
            </a:r>
            <a:r>
              <a:rPr lang="nl-NL" sz="3100" dirty="0" err="1">
                <a:solidFill>
                  <a:prstClr val="black"/>
                </a:solidFill>
                <a:ea typeface="+mn-ea"/>
                <a:cs typeface="+mn-cs"/>
              </a:rPr>
              <a:t>disruptie</a:t>
            </a:r>
            <a:r>
              <a:rPr lang="nl-NL" sz="3100" dirty="0">
                <a:solidFill>
                  <a:prstClr val="black"/>
                </a:solidFill>
                <a:ea typeface="+mn-ea"/>
                <a:cs typeface="+mn-cs"/>
              </a:rPr>
              <a:t> is overal:</a:t>
            </a:r>
            <a:endParaRPr lang="nl-NL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080000" y="1921041"/>
            <a:ext cx="8922982" cy="3755958"/>
          </a:xfrm>
          <a:prstGeom prst="rect">
            <a:avLst/>
          </a:prstGeom>
        </p:spPr>
        <p:txBody>
          <a:bodyPr vert="horz" lIns="66408" tIns="33204" rIns="66408" bIns="33204" rtlCol="0" anchor="ctr">
            <a:normAutofit fontScale="97500"/>
          </a:bodyPr>
          <a:lstStyle>
            <a:lvl1pPr algn="l" defTabSz="332039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l-NL" sz="3200" dirty="0"/>
              <a:t>Defensie, vuilverwerking, grondstoffen, voedselproductie, televisie, telecom, overheid, geldautomaten, meubels, de </a:t>
            </a:r>
            <a:r>
              <a:rPr lang="nl-NL" sz="3200" dirty="0" err="1"/>
              <a:t>retail</a:t>
            </a:r>
            <a:r>
              <a:rPr lang="nl-NL" sz="3200" dirty="0"/>
              <a:t>, de journalistiek, makelaars, notarissen, advocaten, pc-fabrikanten…</a:t>
            </a:r>
          </a:p>
        </p:txBody>
      </p:sp>
    </p:spTree>
    <p:extLst>
      <p:ext uri="{BB962C8B-B14F-4D97-AF65-F5344CB8AC3E}">
        <p14:creationId xmlns:p14="http://schemas.microsoft.com/office/powerpoint/2010/main" val="1038603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70208B20-9122-472E-8D25-35354E521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7120" y="-1483112"/>
            <a:ext cx="15845684" cy="891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627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Ook langdurige werkloosheid daalt</a:t>
            </a:r>
          </a:p>
        </p:txBody>
      </p:sp>
      <p:pic>
        <p:nvPicPr>
          <p:cNvPr id="5" name="Afbeelding 4" descr="Schermafbeelding 2016-09-14 om 08.40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357" y="-110831"/>
            <a:ext cx="11087043" cy="735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671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" name="Afbeelding 1" descr="Schermafbeelding 2015-08-12 om 14.46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758" y="-304794"/>
            <a:ext cx="13225418" cy="75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276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AB05D25B-3E0A-4C9E-A626-4F5DF34E9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13"/>
            <a:ext cx="12192000" cy="228697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E1655682-62B2-4B64-A68D-D92932160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2278060"/>
            <a:ext cx="12192000" cy="213692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73798F1C-A8F2-42E8-A521-2BB4FCD5C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414982"/>
            <a:ext cx="12191999" cy="244301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EC924E0F-8152-4A27-9AA6-3F2247214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56" y="563074"/>
            <a:ext cx="4798153" cy="1143000"/>
          </a:xfrm>
        </p:spPr>
        <p:txBody>
          <a:bodyPr/>
          <a:lstStyle/>
          <a:p>
            <a:r>
              <a:rPr lang="nl-NL" sz="2400" b="0" dirty="0">
                <a:solidFill>
                  <a:schemeClr val="tx1"/>
                </a:solidFill>
              </a:rPr>
              <a:t>Flexibele schil in werkgelegenheid, 1950-2015 (%), met zzp, zonder detachering en </a:t>
            </a:r>
            <a:r>
              <a:rPr lang="nl-NL" sz="2400" b="0" dirty="0" err="1">
                <a:solidFill>
                  <a:schemeClr val="tx1"/>
                </a:solidFill>
              </a:rPr>
              <a:t>payrolling</a:t>
            </a:r>
            <a:r>
              <a:rPr lang="nl-NL" sz="2400" b="0" dirty="0">
                <a:solidFill>
                  <a:schemeClr val="tx1"/>
                </a:solidFill>
              </a:rPr>
              <a:t> </a:t>
            </a:r>
            <a:endParaRPr lang="nl-NL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3699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 descr="Schermafbeelding 2015-10-17 om 14.28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799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402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8338" y="1603177"/>
            <a:ext cx="7499350" cy="4218384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30510" y="-5314426"/>
            <a:ext cx="32095269" cy="18053589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548697" y="5058191"/>
            <a:ext cx="2085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highlight>
                  <a:srgbClr val="FFFF00"/>
                </a:highlight>
              </a:rPr>
              <a:t>Stoommachine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8610101" y="2729532"/>
            <a:ext cx="1271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highlight>
                  <a:srgbClr val="FFFF00"/>
                </a:highlight>
              </a:rPr>
              <a:t>Computer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5548313" y="4359846"/>
            <a:ext cx="208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highlight>
                  <a:srgbClr val="FFFF00"/>
                </a:highlight>
              </a:rPr>
              <a:t>Elektriciteit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9881688" y="1653817"/>
            <a:ext cx="1271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highlight>
                  <a:srgbClr val="FFFF00"/>
                </a:highlight>
              </a:rPr>
              <a:t>Robot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xmlns="" id="{D17C3BD8-76C6-41FC-B721-B0BCE5F8F5F3}"/>
              </a:ext>
            </a:extLst>
          </p:cNvPr>
          <p:cNvSpPr txBox="1"/>
          <p:nvPr/>
        </p:nvSpPr>
        <p:spPr>
          <a:xfrm>
            <a:off x="10920413" y="849167"/>
            <a:ext cx="1271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highlight>
                  <a:srgbClr val="FFFF00"/>
                </a:highlight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8421106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8338" y="1603177"/>
            <a:ext cx="7499350" cy="4218384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3641" y="-480647"/>
            <a:ext cx="13880123" cy="780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689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Nieuwe beroepen:</a:t>
            </a: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080000" y="1080000"/>
            <a:ext cx="7772400" cy="5197887"/>
          </a:xfrm>
          <a:prstGeom prst="rect">
            <a:avLst/>
          </a:prstGeom>
        </p:spPr>
        <p:txBody>
          <a:bodyPr vert="horz" lIns="66408" tIns="33204" rIns="66408" bIns="33204" rtlCol="0" anchor="ctr">
            <a:normAutofit/>
          </a:bodyPr>
          <a:lstStyle>
            <a:lvl1pPr algn="l" defTabSz="332039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l-NL" sz="1700" b="1" dirty="0"/>
              <a:t>Coach:</a:t>
            </a:r>
            <a:br>
              <a:rPr lang="nl-NL" sz="1700" b="1" dirty="0"/>
            </a:br>
            <a:r>
              <a:rPr lang="nl-NL" sz="1700" dirty="0"/>
              <a:t>Hardloopcoach, opruimcoach, opvoedcoach, hondencoach, loopbaancoach, financieel coach, vrije-tijdscoach, verhuiscoach, relatiecoach, agressiecoach enz.</a:t>
            </a:r>
            <a:br>
              <a:rPr lang="nl-NL" sz="1700" dirty="0"/>
            </a:br>
            <a:r>
              <a:rPr lang="nl-NL" sz="1700" dirty="0"/>
              <a:t/>
            </a:r>
            <a:br>
              <a:rPr lang="nl-NL" sz="1700" dirty="0"/>
            </a:br>
            <a:r>
              <a:rPr lang="nl-NL" sz="1700" b="1" dirty="0"/>
              <a:t>Persoonlijke dienstverlening en persoonlijke beleving:</a:t>
            </a:r>
            <a:br>
              <a:rPr lang="nl-NL" sz="1700" b="1" dirty="0"/>
            </a:br>
            <a:r>
              <a:rPr lang="nl-NL" sz="1700" dirty="0" err="1"/>
              <a:t>Hondenuitlaatservice</a:t>
            </a:r>
            <a:r>
              <a:rPr lang="nl-NL" sz="1700" dirty="0"/>
              <a:t>, </a:t>
            </a:r>
            <a:r>
              <a:rPr lang="nl-NL" sz="1700" dirty="0" err="1"/>
              <a:t>tatooshop</a:t>
            </a:r>
            <a:r>
              <a:rPr lang="nl-NL" sz="1700" dirty="0"/>
              <a:t>, </a:t>
            </a:r>
            <a:r>
              <a:rPr lang="nl-NL" sz="1700" dirty="0" err="1"/>
              <a:t>tatoo-verwijderaar</a:t>
            </a:r>
            <a:r>
              <a:rPr lang="nl-NL" sz="1700" dirty="0"/>
              <a:t>, nagelstudio’s, masseurs, koks, personal shoppers, interieurdesign, plastische chirurgie, spiritueel begeleider, tuinontwerp, festivalorganisator, pretparken, stylisten, enz.</a:t>
            </a:r>
            <a:br>
              <a:rPr lang="nl-NL" sz="1700" dirty="0"/>
            </a:br>
            <a:r>
              <a:rPr lang="nl-NL" sz="1700" dirty="0"/>
              <a:t/>
            </a:r>
            <a:br>
              <a:rPr lang="nl-NL" sz="1700" dirty="0"/>
            </a:br>
            <a:r>
              <a:rPr lang="nl-NL" sz="1700" b="1" dirty="0"/>
              <a:t>Alles wat met de transitie en daarna samenhangt:</a:t>
            </a:r>
            <a:br>
              <a:rPr lang="nl-NL" sz="1700" b="1" dirty="0"/>
            </a:br>
            <a:r>
              <a:rPr lang="nl-NL" sz="1700" dirty="0"/>
              <a:t>Programmeurs, security-specialist, </a:t>
            </a:r>
            <a:r>
              <a:rPr lang="nl-NL" sz="1700" dirty="0" err="1"/>
              <a:t>privacymanager</a:t>
            </a:r>
            <a:r>
              <a:rPr lang="nl-NL" sz="1700" dirty="0"/>
              <a:t>, installateurs, technici, juristen, marketeers, ontwerpers, webdesign, 3D-printers, big-data-analisten, drone-bestuurders, </a:t>
            </a:r>
            <a:r>
              <a:rPr lang="nl-NL" sz="1700" dirty="0" err="1"/>
              <a:t>domotica</a:t>
            </a:r>
            <a:r>
              <a:rPr lang="nl-NL" sz="1700" dirty="0"/>
              <a:t>, virtual </a:t>
            </a:r>
            <a:r>
              <a:rPr lang="nl-NL" sz="1700" dirty="0" err="1"/>
              <a:t>reality</a:t>
            </a:r>
            <a:r>
              <a:rPr lang="nl-NL" sz="1700" dirty="0"/>
              <a:t>, </a:t>
            </a:r>
            <a:r>
              <a:rPr lang="nl-NL" sz="1700" dirty="0" err="1"/>
              <a:t>gaming</a:t>
            </a:r>
            <a:r>
              <a:rPr lang="nl-NL" sz="1700" dirty="0"/>
              <a:t> enz.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17046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Boodschap aan de boerenzoon uit 1920:</a:t>
            </a: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080000" y="2108676"/>
            <a:ext cx="8505073" cy="3669324"/>
          </a:xfrm>
          <a:prstGeom prst="rect">
            <a:avLst/>
          </a:prstGeom>
        </p:spPr>
        <p:txBody>
          <a:bodyPr vert="horz" lIns="66408" tIns="33204" rIns="66408" bIns="33204" rtlCol="0" anchor="ctr">
            <a:noAutofit/>
          </a:bodyPr>
          <a:lstStyle>
            <a:lvl1pPr algn="l" defTabSz="332039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l-NL" sz="2400" dirty="0"/>
              <a:t>99% van het werk in de landbouw gaat verdwijnen.</a:t>
            </a:r>
          </a:p>
          <a:p>
            <a:endParaRPr lang="nl-NL" sz="2400" dirty="0"/>
          </a:p>
          <a:p>
            <a:r>
              <a:rPr lang="nl-NL" sz="2400" dirty="0"/>
              <a:t>En jouw kleinkinderen worden: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Automonteur, piloot, astronaut, </a:t>
            </a:r>
            <a:r>
              <a:rPr lang="nl-NL" dirty="0">
                <a:highlight>
                  <a:srgbClr val="FFFF00"/>
                </a:highlight>
              </a:rPr>
              <a:t>supermarktmanager</a:t>
            </a:r>
            <a:r>
              <a:rPr lang="nl-NL" dirty="0"/>
              <a:t>, beleidsmedewerker, accountant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Opvoedcoach, paardenfluisteraar, loopbaancoach, opruimcoach, </a:t>
            </a:r>
            <a:r>
              <a:rPr lang="nl-NL" dirty="0" err="1"/>
              <a:t>hondenuitlater</a:t>
            </a:r>
            <a:r>
              <a:rPr lang="nl-NL" dirty="0"/>
              <a:t>, </a:t>
            </a:r>
            <a:r>
              <a:rPr lang="nl-NL" dirty="0" err="1"/>
              <a:t>tatooshop</a:t>
            </a:r>
            <a:r>
              <a:rPr lang="nl-NL" dirty="0"/>
              <a:t>, </a:t>
            </a:r>
            <a:r>
              <a:rPr lang="nl-NL" dirty="0">
                <a:highlight>
                  <a:srgbClr val="FFFF00"/>
                </a:highlight>
              </a:rPr>
              <a:t>nagelstylist</a:t>
            </a:r>
            <a:r>
              <a:rPr lang="nl-NL" dirty="0"/>
              <a:t>, personal shopper, festivalorganisator, pretparkmedewerker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Programmeur, </a:t>
            </a:r>
            <a:r>
              <a:rPr lang="nl-NL" dirty="0">
                <a:highlight>
                  <a:srgbClr val="FFFF00"/>
                </a:highlight>
              </a:rPr>
              <a:t>app </a:t>
            </a:r>
            <a:r>
              <a:rPr lang="nl-NL" dirty="0" err="1">
                <a:highlight>
                  <a:srgbClr val="FFFF00"/>
                </a:highlight>
              </a:rPr>
              <a:t>developer</a:t>
            </a:r>
            <a:r>
              <a:rPr lang="nl-NL" dirty="0"/>
              <a:t>, marketeer, 3D-printer, big-data-analist, drone-bestuurder.</a:t>
            </a:r>
          </a:p>
          <a:p>
            <a:endParaRPr lang="nl-NL" sz="2400" dirty="0"/>
          </a:p>
          <a:p>
            <a:r>
              <a:rPr lang="nl-NL" sz="2400" dirty="0"/>
              <a:t>The </a:t>
            </a:r>
            <a:r>
              <a:rPr lang="nl-NL" sz="2400" dirty="0" err="1"/>
              <a:t>Future</a:t>
            </a:r>
            <a:r>
              <a:rPr lang="nl-NL" sz="2400" dirty="0"/>
              <a:t> </a:t>
            </a:r>
            <a:r>
              <a:rPr lang="nl-NL" sz="2400" dirty="0" err="1"/>
              <a:t>Institute</a:t>
            </a:r>
            <a:r>
              <a:rPr lang="nl-NL" sz="2400" dirty="0"/>
              <a:t>: 80% van de banen in 2035 is nu onbekend.</a:t>
            </a:r>
          </a:p>
        </p:txBody>
      </p:sp>
    </p:spTree>
    <p:extLst>
      <p:ext uri="{BB962C8B-B14F-4D97-AF65-F5344CB8AC3E}">
        <p14:creationId xmlns:p14="http://schemas.microsoft.com/office/powerpoint/2010/main" val="23362127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22D86EA-B82E-4C29-9294-92211FFF2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Mobiliteit en recruitment gemeenten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961812D8-654A-4792-9770-89C796AD0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Mobiliteit:</a:t>
            </a:r>
          </a:p>
          <a:p>
            <a:pPr marL="0" indent="0">
              <a:buNone/>
            </a:pPr>
            <a:r>
              <a:rPr lang="nl-NL" dirty="0"/>
              <a:t>Onderzoek ICTU/</a:t>
            </a:r>
            <a:r>
              <a:rPr lang="nl-NL" dirty="0" err="1"/>
              <a:t>BzK</a:t>
            </a:r>
            <a:r>
              <a:rPr lang="nl-NL" dirty="0"/>
              <a:t>, </a:t>
            </a:r>
            <a:r>
              <a:rPr lang="nl-NL" dirty="0" err="1"/>
              <a:t>GfK</a:t>
            </a:r>
            <a:r>
              <a:rPr lang="nl-NL" dirty="0"/>
              <a:t> en Intelligence Group</a:t>
            </a:r>
          </a:p>
          <a:p>
            <a:pPr marL="0" indent="0">
              <a:buNone/>
            </a:pPr>
            <a:r>
              <a:rPr lang="nl-NL" dirty="0"/>
              <a:t>o.l.v. Arbeidsmarktkansen.nl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Recruitment:</a:t>
            </a:r>
          </a:p>
          <a:p>
            <a:pPr marL="0" indent="0">
              <a:buNone/>
            </a:pPr>
            <a:r>
              <a:rPr lang="nl-NL" dirty="0"/>
              <a:t>Onderzoek </a:t>
            </a:r>
            <a:r>
              <a:rPr lang="nl-NL" dirty="0" err="1"/>
              <a:t>Motivaction</a:t>
            </a:r>
            <a:r>
              <a:rPr lang="nl-NL" dirty="0"/>
              <a:t> en Intelligence Group </a:t>
            </a:r>
          </a:p>
          <a:p>
            <a:pPr marL="0" indent="0">
              <a:buNone/>
            </a:pPr>
            <a:r>
              <a:rPr lang="nl-NL" dirty="0"/>
              <a:t>in opdracht van A+O fonds Gemeenten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96E02400-3D59-434F-BF80-8C8EC08FBB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B8E0ED81-F578-49C5-B18F-BC5D5029D0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15A64D-D12D-4BB0-A948-BF1C335CBFA8}" type="slidenum">
              <a:rPr lang="nl-NL" altLang="en-US" smtClean="0"/>
              <a:pPr>
                <a:defRPr/>
              </a:pPr>
              <a:t>58</a:t>
            </a:fld>
            <a:endParaRPr lang="nl-NL" altLang="en-US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xmlns="" id="{27B8769F-6B6F-404A-9C5B-7D5BA65C7FE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8553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Mobiliteit is de norm?</a:t>
            </a:r>
          </a:p>
        </p:txBody>
      </p:sp>
      <p:sp>
        <p:nvSpPr>
          <p:cNvPr id="3" name="Rechthoek 2"/>
          <p:cNvSpPr/>
          <p:nvPr/>
        </p:nvSpPr>
        <p:spPr>
          <a:xfrm>
            <a:off x="1080000" y="1670690"/>
            <a:ext cx="893196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/>
              <a:t>Dat gaat niet altijd overal even makkelijk:</a:t>
            </a:r>
          </a:p>
          <a:p>
            <a:pPr marL="457200" indent="-457200">
              <a:buFontTx/>
              <a:buChar char="-"/>
            </a:pPr>
            <a:r>
              <a:rPr lang="nl-NL" sz="2800" dirty="0"/>
              <a:t>Angst en onwil</a:t>
            </a:r>
          </a:p>
          <a:p>
            <a:pPr marL="457200" indent="-457200">
              <a:buFontTx/>
              <a:buChar char="-"/>
            </a:pPr>
            <a:r>
              <a:rPr lang="nl-NL" sz="2800" dirty="0"/>
              <a:t>Leeftijd</a:t>
            </a:r>
          </a:p>
          <a:p>
            <a:pPr marL="457200" indent="-457200">
              <a:buFontTx/>
              <a:buChar char="-"/>
            </a:pPr>
            <a:r>
              <a:rPr lang="nl-NL" sz="2800" dirty="0"/>
              <a:t>Uitgeleerd</a:t>
            </a:r>
          </a:p>
          <a:p>
            <a:pPr marL="457200" indent="-457200">
              <a:buFontTx/>
              <a:buChar char="-"/>
            </a:pPr>
            <a:r>
              <a:rPr lang="nl-NL" sz="2800" dirty="0" err="1"/>
              <a:t>Uitgereorganiseerd</a:t>
            </a:r>
            <a:endParaRPr lang="nl-NL" sz="2800" dirty="0"/>
          </a:p>
          <a:p>
            <a:pPr marL="457200" indent="-457200">
              <a:buFontTx/>
              <a:buChar char="-"/>
            </a:pPr>
            <a:r>
              <a:rPr lang="nl-NL" sz="2800" dirty="0"/>
              <a:t>Het zal mijn tijd wel duren</a:t>
            </a:r>
          </a:p>
          <a:p>
            <a:pPr marL="457200" indent="-457200">
              <a:buFontTx/>
              <a:buChar char="-"/>
            </a:pPr>
            <a:r>
              <a:rPr lang="nl-NL" sz="2800" dirty="0"/>
              <a:t>Cynisme, verzet</a:t>
            </a:r>
          </a:p>
          <a:p>
            <a:pPr marL="457200" indent="-457200">
              <a:buFontTx/>
              <a:buChar char="-"/>
            </a:pPr>
            <a:r>
              <a:rPr lang="nl-NL" sz="2800" dirty="0"/>
              <a:t>Onbekendheid met de externe arbeidsmarkt</a:t>
            </a:r>
          </a:p>
          <a:p>
            <a:pPr marL="457200" indent="-457200">
              <a:buFontTx/>
              <a:buChar char="-"/>
            </a:pPr>
            <a:r>
              <a:rPr lang="nl-NL" sz="2800" dirty="0"/>
              <a:t>Managers afdelingen willen niet</a:t>
            </a:r>
          </a:p>
          <a:p>
            <a:endParaRPr lang="nl-NL" sz="2800" dirty="0"/>
          </a:p>
          <a:p>
            <a:pPr marL="457200" indent="-457200">
              <a:buFontTx/>
              <a:buChar char="-"/>
            </a:pPr>
            <a:endParaRPr lang="nl-NL" sz="2800" dirty="0"/>
          </a:p>
          <a:p>
            <a:pPr marL="457200" indent="-457200">
              <a:buFontTx/>
              <a:buChar char="-"/>
            </a:pPr>
            <a:endParaRPr lang="nl-NL" sz="2800" dirty="0"/>
          </a:p>
          <a:p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615375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2B55AECE-B738-46DC-A227-87F04AAE8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622" y="-1890518"/>
            <a:ext cx="16836954" cy="94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276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227527A-8C76-4486-84B9-24CB3E54D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827" y="1072391"/>
            <a:ext cx="7500428" cy="1143000"/>
          </a:xfrm>
        </p:spPr>
        <p:txBody>
          <a:bodyPr/>
          <a:lstStyle/>
          <a:p>
            <a:r>
              <a:rPr lang="nl-NL" dirty="0"/>
              <a:t>Onzeker of baan blijft bestaan bij organisatieverandering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8EFC200B-9E6D-4B31-8C2E-B7477457A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827" y="2438643"/>
            <a:ext cx="8597838" cy="491693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Niet op zoek naar een andere functie: 55%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Ik oriënteer me op de arbeidsmarkt: 50%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Ik ben een actueel CV: 50%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Ik heb een LinkedIn profiel: 40%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Ik volg een opleiding: 58% (45% om huidig werk beter te doen)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Ik volg een opleiding om mobiliteit te vergroten: 13%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Mijn loopbaan is niet besproken, of wel besproken maar geen concrete afspraken: 58%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0" indent="0" algn="ctr">
              <a:buNone/>
            </a:pPr>
            <a:r>
              <a:rPr lang="nl-NL" sz="2000" b="1" dirty="0"/>
              <a:t>40 tot 60% is zoek!</a:t>
            </a:r>
          </a:p>
        </p:txBody>
      </p:sp>
    </p:spTree>
    <p:extLst>
      <p:ext uri="{BB962C8B-B14F-4D97-AF65-F5344CB8AC3E}">
        <p14:creationId xmlns:p14="http://schemas.microsoft.com/office/powerpoint/2010/main" val="37242762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091D34B-C5D6-40A6-B26F-896697581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Medewerkers mbo of lager (40% totaal)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056AFD15-7CC2-4FCB-8FB3-DDED5249F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800" y="1780873"/>
            <a:ext cx="8489060" cy="49169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b="1" dirty="0"/>
              <a:t>Driekwart zegt:</a:t>
            </a:r>
          </a:p>
          <a:p>
            <a:r>
              <a:rPr lang="nl-NL" sz="2000" dirty="0"/>
              <a:t>Ik neem verantwoordelijkheid voor het behouden van mijn waarde op de arbeidsmarkt.</a:t>
            </a:r>
          </a:p>
          <a:p>
            <a:r>
              <a:rPr lang="nl-NL" sz="2000" dirty="0"/>
              <a:t>Ik oriënteer me niet op de arbeidsmarkt, ik plan geen vervolgstappen in mijn loopbaan, ik heb geen LinkedIn-profiel</a:t>
            </a:r>
          </a:p>
          <a:p>
            <a:pPr marL="0" indent="0">
              <a:buNone/>
            </a:pPr>
            <a:r>
              <a:rPr lang="nl-NL" sz="2000" b="1" dirty="0"/>
              <a:t>EN:</a:t>
            </a:r>
          </a:p>
          <a:p>
            <a:r>
              <a:rPr lang="nl-NL" sz="2000" dirty="0"/>
              <a:t>Ik heb geen actueel CV (60%), ik volg geen opleiding (50%), ik volg een opleiding om mijn huidige functie beter uit te voeren (40%)</a:t>
            </a:r>
          </a:p>
          <a:p>
            <a:pPr marL="0" indent="0">
              <a:buNone/>
            </a:pPr>
            <a:r>
              <a:rPr lang="nl-NL" sz="2000" b="1" dirty="0"/>
              <a:t>MAAR TOCH:</a:t>
            </a:r>
          </a:p>
          <a:p>
            <a:r>
              <a:rPr lang="nl-NL" sz="2000" dirty="0"/>
              <a:t>De helft is positief over de kansen intern en een derde over de kansen extern.</a:t>
            </a:r>
          </a:p>
        </p:txBody>
      </p:sp>
    </p:spTree>
    <p:extLst>
      <p:ext uri="{BB962C8B-B14F-4D97-AF65-F5344CB8AC3E}">
        <p14:creationId xmlns:p14="http://schemas.microsoft.com/office/powerpoint/2010/main" val="30109906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BA061D1-DA19-4332-B219-649865324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Groep impactvolle verandering (49%)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1A89ACBD-BF58-401A-A23E-5AA620D7B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dirty="0"/>
              <a:t>Ik neem zelf de verantwoordelijkheid voor mijn arbeidsmarktwaarde (80%)</a:t>
            </a:r>
          </a:p>
          <a:p>
            <a:endParaRPr lang="nl-NL" sz="2400" dirty="0"/>
          </a:p>
          <a:p>
            <a:r>
              <a:rPr lang="nl-NL" sz="2400" dirty="0"/>
              <a:t>Ik oriënteer me op de interne arbeidsmarkt (25%)</a:t>
            </a:r>
          </a:p>
          <a:p>
            <a:r>
              <a:rPr lang="nl-NL" sz="2400" dirty="0"/>
              <a:t>Ik oriënteer me op de externe arbeidsmarkt (8%)</a:t>
            </a:r>
          </a:p>
          <a:p>
            <a:r>
              <a:rPr lang="nl-NL" sz="2400" dirty="0"/>
              <a:t>Ik heb geen actueel CV (50%)</a:t>
            </a:r>
          </a:p>
          <a:p>
            <a:r>
              <a:rPr lang="nl-NL" sz="2400" dirty="0"/>
              <a:t>Ik heb geen LinkedIn-profiel (50%)</a:t>
            </a:r>
          </a:p>
        </p:txBody>
      </p:sp>
    </p:spTree>
    <p:extLst>
      <p:ext uri="{BB962C8B-B14F-4D97-AF65-F5344CB8AC3E}">
        <p14:creationId xmlns:p14="http://schemas.microsoft.com/office/powerpoint/2010/main" val="20564818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4AF3CCE-25DE-4145-B3DF-DFA48C868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Tien jaar of langer in dezelfde functie (27%)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BCDE2382-AB3D-4A45-8297-C30E9272D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71% zegt zelf verantwoordelijk te zijn voor behoud arbeidsmarktkansen</a:t>
            </a:r>
          </a:p>
          <a:p>
            <a:r>
              <a:rPr lang="nl-NL" dirty="0"/>
              <a:t>Volgen minder vaak opleidingen gericht op mobiliteit</a:t>
            </a:r>
          </a:p>
          <a:p>
            <a:r>
              <a:rPr lang="nl-NL" dirty="0"/>
              <a:t>80% oriënteert zich niet op de externe arbeidsmarkt</a:t>
            </a:r>
          </a:p>
          <a:p>
            <a:r>
              <a:rPr lang="nl-NL" dirty="0"/>
              <a:t>68% heeft geen CV</a:t>
            </a:r>
          </a:p>
          <a:p>
            <a:r>
              <a:rPr lang="nl-NL" dirty="0"/>
              <a:t>65% heeft geen </a:t>
            </a:r>
            <a:r>
              <a:rPr lang="nl-NL" dirty="0" err="1"/>
              <a:t>linkedin</a:t>
            </a:r>
            <a:r>
              <a:rPr lang="nl-NL" dirty="0"/>
              <a:t>-profiel</a:t>
            </a:r>
          </a:p>
          <a:p>
            <a:r>
              <a:rPr lang="nl-NL" dirty="0"/>
              <a:t>84% denkt dat het moeilijk zal zijn elders werk te vinden 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601ACED9-C0D6-4B9C-B887-F8FBF5F6D1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4645F626-C026-411F-A353-B47C6F466B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15A64D-D12D-4BB0-A948-BF1C335CBFA8}" type="slidenum">
              <a:rPr lang="nl-NL" altLang="en-US" smtClean="0"/>
              <a:pPr>
                <a:defRPr/>
              </a:pPr>
              <a:t>63</a:t>
            </a:fld>
            <a:endParaRPr lang="nl-NL" altLang="en-US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xmlns="" id="{8728BBCB-A7CA-4CA2-8AD2-2E023EAA0AF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41367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CC494F-1BA9-4CF0-B783-7F0F13143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Staat voor impactvolle verandering (49%)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25380F2A-CE1C-4460-BF46-C3D78ADCE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8% zoekt buiten het openbaar bestuur</a:t>
            </a:r>
          </a:p>
          <a:p>
            <a:r>
              <a:rPr lang="nl-NL" dirty="0"/>
              <a:t>25% zoekt elders binnen de overheid</a:t>
            </a:r>
          </a:p>
          <a:p>
            <a:r>
              <a:rPr lang="nl-NL" dirty="0"/>
              <a:t>63% volgt opleiding, waarvan driekwart om de huidige functie beter te kunnen doen – 16% toekomstgerichte opleiding</a:t>
            </a:r>
          </a:p>
          <a:p>
            <a:r>
              <a:rPr lang="nl-NL" dirty="0"/>
              <a:t>50% geeft aan geen goed zicht te hebben op de interne of externe arbeidsmarkt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95377CCE-EC11-492A-8370-4F48CA5603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3EF1BF3B-00C2-45A4-8229-95F85B44A5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15A64D-D12D-4BB0-A948-BF1C335CBFA8}" type="slidenum">
              <a:rPr lang="nl-NL" altLang="en-US" smtClean="0"/>
              <a:pPr>
                <a:defRPr/>
              </a:pPr>
              <a:t>64</a:t>
            </a:fld>
            <a:endParaRPr lang="nl-NL" altLang="en-US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xmlns="" id="{B88E0F1E-D57E-4ABC-9172-4A5B0614518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06830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E6C4741-8A19-44F0-BE11-E7035513C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Kleine gemeenten onderscheiden zich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39CAD9FA-4309-41C4-B56C-D64621594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Werkzaam in gemeenten tot 20.000 inwoners (14.000 personen)</a:t>
            </a:r>
          </a:p>
          <a:p>
            <a:pPr marL="0" indent="0">
              <a:buNone/>
            </a:pPr>
            <a:r>
              <a:rPr lang="nl-NL" b="1" dirty="0"/>
              <a:t> </a:t>
            </a:r>
            <a:endParaRPr lang="nl-NL" dirty="0"/>
          </a:p>
          <a:p>
            <a:r>
              <a:rPr lang="nl-NL" dirty="0"/>
              <a:t>Nemen meer zelf de verantwoordelijkheid</a:t>
            </a:r>
          </a:p>
          <a:p>
            <a:r>
              <a:rPr lang="nl-NL" dirty="0"/>
              <a:t>Oriënteren zich veel vaker op ander werk (herindeling?)</a:t>
            </a:r>
          </a:p>
          <a:p>
            <a:r>
              <a:rPr lang="nl-NL" dirty="0"/>
              <a:t>Volgen meer opleidingen gericht op externe mobiliteit</a:t>
            </a:r>
          </a:p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FC086E16-B43C-46B2-8123-C472868E62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5666A79C-218B-4BA4-A28E-A0E045C532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15A64D-D12D-4BB0-A948-BF1C335CBFA8}" type="slidenum">
              <a:rPr lang="nl-NL" altLang="en-US" smtClean="0"/>
              <a:pPr>
                <a:defRPr/>
              </a:pPr>
              <a:t>65</a:t>
            </a:fld>
            <a:endParaRPr lang="nl-NL" altLang="en-US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xmlns="" id="{8D7E746D-B0BB-4F36-9B8A-E563CC77A65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56587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CF3BA0B-77DB-4EA6-96A6-447B6C7AD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Recruitment: probleem om vacatures in te vullen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28795FCD-B165-4304-B24B-C11726BBF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Bijna alle gemeenten hebben openstaande vacatures</a:t>
            </a:r>
          </a:p>
          <a:p>
            <a:pPr lvl="0"/>
            <a:r>
              <a:rPr lang="nl-NL" dirty="0"/>
              <a:t>14% daarvan staat langer dan een half jaar open.</a:t>
            </a:r>
          </a:p>
          <a:p>
            <a:pPr lvl="0"/>
            <a:r>
              <a:rPr lang="nl-NL" dirty="0"/>
              <a:t>De meeste vacatures (moeilijk vervulbaar of niet) staan open in de functiegebieden Automatisering en ICT, Ruimtelijke ordening en milieu’, Bouw en civiele techniek, Financieel en economisch en Welzijn en jeugdzorg.</a:t>
            </a:r>
          </a:p>
          <a:p>
            <a:pPr lvl="0"/>
            <a:r>
              <a:rPr lang="nl-NL" dirty="0"/>
              <a:t>In deze functiegebieden staan voornamelijk hbo- en wo-functies open.</a:t>
            </a:r>
          </a:p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2B288ABD-754F-47D7-8C81-4E1D66B6F3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10561546-044C-485C-BB94-F58D035AF1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15A64D-D12D-4BB0-A948-BF1C335CBFA8}" type="slidenum">
              <a:rPr lang="nl-NL" altLang="en-US" smtClean="0"/>
              <a:pPr>
                <a:defRPr/>
              </a:pPr>
              <a:t>66</a:t>
            </a:fld>
            <a:endParaRPr lang="nl-NL" altLang="en-US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xmlns="" id="{FA977BC2-470B-4C21-A4B6-769CD4B85C1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415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31D2841-CABC-4B38-A889-EA21ED4CB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Oorzaken lastige recruitment: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FF141EC2-3397-4908-9A1A-42D4A36FA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39%: probleem kennis arbeidsmarktgedrag</a:t>
            </a:r>
          </a:p>
          <a:p>
            <a:pPr lvl="0"/>
            <a:r>
              <a:rPr lang="nl-NL" dirty="0"/>
              <a:t>Landelijke schaarste</a:t>
            </a:r>
          </a:p>
          <a:p>
            <a:pPr lvl="0"/>
            <a:r>
              <a:rPr lang="nl-NL" dirty="0"/>
              <a:t>Werkgeversimago (50%)</a:t>
            </a:r>
          </a:p>
          <a:p>
            <a:pPr lvl="0"/>
            <a:r>
              <a:rPr lang="nl-NL" dirty="0"/>
              <a:t>Nadruk op werkervaring: traditioneel kijken</a:t>
            </a:r>
          </a:p>
          <a:p>
            <a:pPr lvl="0"/>
            <a:r>
              <a:rPr lang="nl-NL" dirty="0"/>
              <a:t>Jongeren werken anders – en worden onvoldoende bereikt</a:t>
            </a:r>
          </a:p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5DF79A66-182B-491D-A6E1-E1294A682F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6BAA70D3-99E6-4209-9198-83C93A6978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15A64D-D12D-4BB0-A948-BF1C335CBFA8}" type="slidenum">
              <a:rPr lang="nl-NL" altLang="en-US" smtClean="0"/>
              <a:pPr>
                <a:defRPr/>
              </a:pPr>
              <a:t>67</a:t>
            </a:fld>
            <a:endParaRPr lang="nl-NL" altLang="en-US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xmlns="" id="{053210C8-D9E5-47EA-BF56-B8D1FC2C00A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15267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9BB4BFF-053F-4BDE-9E0B-B6B4156A6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top drie van meest ingezette kanalen: 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01517E6-1295-4CC2-8B88-B926C0001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Eigen website van de gemeente (92%, niet effectief)</a:t>
            </a:r>
          </a:p>
          <a:p>
            <a:pPr lvl="0"/>
            <a:r>
              <a:rPr lang="nl-NL" dirty="0"/>
              <a:t>Sociale media (90%)</a:t>
            </a:r>
          </a:p>
          <a:p>
            <a:pPr lvl="0"/>
            <a:r>
              <a:rPr lang="nl-NL" dirty="0"/>
              <a:t>Regionaal mobiliteitsnetwerk (76%, niet effectief)</a:t>
            </a:r>
          </a:p>
          <a:p>
            <a:pPr lvl="0"/>
            <a:endParaRPr lang="nl-NL" dirty="0"/>
          </a:p>
          <a:p>
            <a:pPr marL="0" lvl="0" indent="0">
              <a:buNone/>
            </a:pPr>
            <a:endParaRPr lang="nl-NL" dirty="0"/>
          </a:p>
          <a:p>
            <a:pPr lvl="0"/>
            <a:r>
              <a:rPr lang="nl-NL" dirty="0"/>
              <a:t>Naast sociale media (vnl. LinkedIn) zijn wel effectief: werving- en selectiebureaus en detacheringbureaus.</a:t>
            </a:r>
          </a:p>
          <a:p>
            <a:pPr lvl="0"/>
            <a:endParaRPr lang="nl-NL" dirty="0"/>
          </a:p>
          <a:p>
            <a:pPr lvl="0"/>
            <a:r>
              <a:rPr lang="nl-NL" dirty="0"/>
              <a:t>Werving op eigen kracht is dus heel moeilijk, zeker voor de schaarse groepen.</a:t>
            </a: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25CB6D95-C0FD-42BB-B3B3-49B3F87F3C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4A570FD2-11F4-4E0C-9290-9001A564D6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15A64D-D12D-4BB0-A948-BF1C335CBFA8}" type="slidenum">
              <a:rPr lang="nl-NL" altLang="en-US" smtClean="0"/>
              <a:pPr>
                <a:defRPr/>
              </a:pPr>
              <a:t>68</a:t>
            </a:fld>
            <a:endParaRPr lang="nl-NL" altLang="en-US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xmlns="" id="{7A28EEEE-123B-4601-80A4-ECDB638300D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9912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BDC94CB-245E-4DA9-B628-F06C52516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Meest gekozen maatregelen: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F123312D-D7C5-4B49-8DD4-AEE8929CA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Inhuren van werving- en selectiebureaus (64%)</a:t>
            </a:r>
          </a:p>
          <a:p>
            <a:pPr lvl="0"/>
            <a:r>
              <a:rPr lang="nl-NL" dirty="0"/>
              <a:t>Verbeteren van de primaire arbeidsvoorwaarden (53%)</a:t>
            </a:r>
          </a:p>
          <a:p>
            <a:pPr lvl="0"/>
            <a:r>
              <a:rPr lang="nl-NL" dirty="0"/>
              <a:t>Concessies doen aan de functie-eisen (28%)</a:t>
            </a:r>
            <a:br>
              <a:rPr lang="nl-NL" dirty="0"/>
            </a:b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3C25ABE0-5028-482F-927F-66ECD21649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65D073D5-5BE4-496B-92DA-0F255A7327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15A64D-D12D-4BB0-A948-BF1C335CBFA8}" type="slidenum">
              <a:rPr lang="nl-NL" altLang="en-US" smtClean="0"/>
              <a:pPr>
                <a:defRPr/>
              </a:pPr>
              <a:t>69</a:t>
            </a:fld>
            <a:endParaRPr lang="nl-NL" altLang="en-US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xmlns="" id="{21D375F9-7EF0-4D9F-9C03-F296320D7B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8815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9CE50747-EA59-4F7C-8483-CD008BF22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109" y="-1248533"/>
            <a:ext cx="15464192" cy="869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623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F3FEE6-A3B4-4E5F-A157-B95F46BA6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91% wil </a:t>
            </a:r>
            <a:r>
              <a:rPr lang="nl-NL" dirty="0" err="1"/>
              <a:t>w&amp;s</a:t>
            </a:r>
            <a:r>
              <a:rPr lang="nl-NL" dirty="0"/>
              <a:t> proces verbeteren: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48561BB6-1B7B-459E-82D6-D27D51FAC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Houden van exitinterviews (69%)</a:t>
            </a:r>
          </a:p>
          <a:p>
            <a:r>
              <a:rPr lang="nl-NL" dirty="0"/>
              <a:t>Laten beoordelen van vacatureteksten door communicatieadviseurs (67%)</a:t>
            </a:r>
          </a:p>
          <a:p>
            <a:r>
              <a:rPr lang="nl-NL" dirty="0"/>
              <a:t>Evalueren van het inwerkproces van nieuwe medewerkers (59%)</a:t>
            </a:r>
            <a:br>
              <a:rPr lang="nl-NL" dirty="0"/>
            </a:b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48A86680-9A20-44FE-BB88-DC960FAE2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9DC968A6-ACF7-404C-9F29-6D96798E6A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15A64D-D12D-4BB0-A948-BF1C335CBFA8}" type="slidenum">
              <a:rPr lang="nl-NL" altLang="en-US" smtClean="0"/>
              <a:pPr>
                <a:defRPr/>
              </a:pPr>
              <a:t>70</a:t>
            </a:fld>
            <a:endParaRPr lang="nl-NL" altLang="en-US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xmlns="" id="{612694A4-9281-459F-8A7D-68F3ED38423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54639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721EBC8-4CA6-407E-A0CA-08C4AA71F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Maatregelen om jongeren aan te trekken: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83757D0A-E9EC-4A11-B15D-DA6CC9E0B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Stageplekken (74%)</a:t>
            </a:r>
          </a:p>
          <a:p>
            <a:pPr lvl="0"/>
            <a:r>
              <a:rPr lang="nl-NL" dirty="0"/>
              <a:t>Traineeprogramma’s (62%)</a:t>
            </a:r>
          </a:p>
          <a:p>
            <a:pPr lvl="0"/>
            <a:r>
              <a:rPr lang="nl-NL" dirty="0"/>
              <a:t>Startersfuncties (53%)</a:t>
            </a:r>
          </a:p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EB325977-C7AD-471A-BD04-ACC09992C0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4A8528EE-E1CE-438E-9005-4B07E937B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15A64D-D12D-4BB0-A948-BF1C335CBFA8}" type="slidenum">
              <a:rPr lang="nl-NL" altLang="en-US" smtClean="0"/>
              <a:pPr>
                <a:defRPr/>
              </a:pPr>
              <a:t>71</a:t>
            </a:fld>
            <a:endParaRPr lang="nl-NL" altLang="en-US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xmlns="" id="{A62C1B83-203A-451B-8905-AE3F08A85AF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74077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9A2FAF4-A97D-4687-9B98-18220CD42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Samenwerking tussen gemeenten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754ECB22-B3A3-4B54-8CC2-96DFA5CF8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Vacature plaatsen op een gezamenlijke website van het regionale mobiliteitsnetwerk (87%) </a:t>
            </a:r>
          </a:p>
          <a:p>
            <a:pPr lvl="0"/>
            <a:r>
              <a:rPr lang="nl-NL" dirty="0"/>
              <a:t>Vacature plaatsen via het intranet of loopbaanportal van gemeentelijke organisaties in de regio (54%)</a:t>
            </a:r>
          </a:p>
          <a:p>
            <a:pPr lvl="0"/>
            <a:r>
              <a:rPr lang="nl-NL" dirty="0"/>
              <a:t>Collega’s van andere gemeenten vragen of zij nog potentiële geschikte kandidaten weten voor specifieke vacatures (48%)</a:t>
            </a:r>
          </a:p>
          <a:p>
            <a:pPr lvl="0"/>
            <a:r>
              <a:rPr lang="nl-NL" dirty="0"/>
              <a:t>Slechts 7% heeft in (zeer) grote mate het gevoel dat de samenwerking van toegevoegde waarde is.</a:t>
            </a:r>
            <a:br>
              <a:rPr lang="nl-NL" dirty="0"/>
            </a:b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7130944C-1EBB-4F6C-A36E-BCC0EB9858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F5905DC4-11B0-49A0-861E-959AE9851E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15A64D-D12D-4BB0-A948-BF1C335CBFA8}" type="slidenum">
              <a:rPr lang="nl-NL" altLang="en-US" smtClean="0"/>
              <a:pPr>
                <a:defRPr/>
              </a:pPr>
              <a:t>72</a:t>
            </a:fld>
            <a:endParaRPr lang="nl-NL" altLang="en-US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xmlns="" id="{638C555A-0D67-45D8-ADC9-8A2B83AC25A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1908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9D1B2D0-B3C4-42A0-B060-5FC93965F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Knelpunten arbeidsmarktcommunicatie (80%)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09094C1A-CE05-40B0-B4F6-6CC58D916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Gebrek aan inzicht in arbeidsmarktgedrag van de doelgroep voor specifieke functies</a:t>
            </a:r>
          </a:p>
          <a:p>
            <a:pPr lvl="0"/>
            <a:r>
              <a:rPr lang="nl-NL" dirty="0"/>
              <a:t>Formuleren van een passende arbeidsmarktcommunicatiestrategie</a:t>
            </a:r>
          </a:p>
          <a:p>
            <a:pPr lvl="0"/>
            <a:r>
              <a:rPr lang="nl-NL" dirty="0"/>
              <a:t>Opzetten van </a:t>
            </a:r>
            <a:r>
              <a:rPr lang="nl-NL" dirty="0" err="1"/>
              <a:t>employer</a:t>
            </a:r>
            <a:r>
              <a:rPr lang="nl-NL" dirty="0"/>
              <a:t> branding (werkgeversmerk) campagnes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En willen:</a:t>
            </a:r>
          </a:p>
          <a:p>
            <a:pPr marL="0" indent="0">
              <a:buNone/>
            </a:pPr>
            <a:endParaRPr lang="nl-NL" dirty="0"/>
          </a:p>
          <a:p>
            <a:pPr lvl="0"/>
            <a:r>
              <a:rPr lang="nl-NL" dirty="0"/>
              <a:t>Algemene campagne om de gemeente als werkgever (57%)</a:t>
            </a:r>
          </a:p>
          <a:p>
            <a:pPr lvl="0"/>
            <a:r>
              <a:rPr lang="nl-NL" dirty="0"/>
              <a:t>Onderzoek naar arbeidsmarktontwikkelingen (44%)</a:t>
            </a:r>
          </a:p>
          <a:p>
            <a:pPr lvl="0"/>
            <a:r>
              <a:rPr lang="nl-NL" dirty="0"/>
              <a:t>Training/opleiding op het gebied van arbeidsmarktcommunicatie (35%)</a:t>
            </a:r>
            <a:br>
              <a:rPr lang="nl-NL" dirty="0"/>
            </a:br>
            <a:r>
              <a:rPr lang="nl-NL" dirty="0"/>
              <a:t> </a:t>
            </a:r>
          </a:p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8EA40A1E-D84C-4F5C-A350-4123923D86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B55D5C1E-74B2-4F4D-B4BC-CE9DAE937D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15A64D-D12D-4BB0-A948-BF1C335CBFA8}" type="slidenum">
              <a:rPr lang="nl-NL" altLang="en-US" smtClean="0"/>
              <a:pPr>
                <a:defRPr/>
              </a:pPr>
              <a:t>73</a:t>
            </a:fld>
            <a:endParaRPr lang="nl-NL" altLang="en-US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xmlns="" id="{8D3D208A-AFAC-4BAC-A6D2-859DA7B6537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670584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08513A3-112E-4BBB-BF92-DC0C0362F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Arbeidsmarktfit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7170716-135C-4B63-9B5A-93413A704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Medewerkers moeten beter worden voorbereid op evt. uitstroom</a:t>
            </a:r>
          </a:p>
          <a:p>
            <a:r>
              <a:rPr lang="nl-NL" dirty="0"/>
              <a:t>In een krappe markt alle inspanning richten op interne doorstroom</a:t>
            </a:r>
          </a:p>
          <a:p>
            <a:r>
              <a:rPr lang="nl-NL" dirty="0"/>
              <a:t>Een beeld hebben van de organisatie over vijf jaar (SPP). Niet blijven hangen in acuut probleem van de vacature manager gegevensbescherming, maar verder denken.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Recruitment:</a:t>
            </a:r>
          </a:p>
          <a:p>
            <a:pPr marL="457200" indent="-457200">
              <a:buAutoNum type="arabicPeriod"/>
            </a:pPr>
            <a:r>
              <a:rPr lang="nl-NL" dirty="0" err="1"/>
              <a:t>Doelgroepkennis</a:t>
            </a:r>
            <a:endParaRPr lang="nl-NL" dirty="0"/>
          </a:p>
          <a:p>
            <a:pPr marL="457200" indent="-457200">
              <a:buAutoNum type="arabicPeriod"/>
            </a:pPr>
            <a:r>
              <a:rPr lang="nl-NL" dirty="0"/>
              <a:t>Eisen aanpassen aan de werkelijkheid</a:t>
            </a:r>
          </a:p>
          <a:p>
            <a:pPr marL="457200" indent="-457200">
              <a:buAutoNum type="arabicPeriod"/>
            </a:pPr>
            <a:r>
              <a:rPr lang="nl-NL" dirty="0"/>
              <a:t>Sollicitatieprocedure optimaal</a:t>
            </a:r>
          </a:p>
          <a:p>
            <a:pPr marL="457200" indent="-457200">
              <a:buAutoNum type="arabicPeriod"/>
            </a:pPr>
            <a:r>
              <a:rPr lang="nl-NL" dirty="0"/>
              <a:t>Inwerken optimaal</a:t>
            </a:r>
          </a:p>
          <a:p>
            <a:pPr marL="457200" indent="-457200">
              <a:buAutoNum type="arabicPeriod"/>
            </a:pPr>
            <a:r>
              <a:rPr lang="nl-NL" dirty="0"/>
              <a:t>Blijven ontwikkelen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38F6C1AF-BB7D-47B2-A596-C2D36F05DC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931E82DA-9A0B-4D3F-84F7-56D078702A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15A64D-D12D-4BB0-A948-BF1C335CBFA8}" type="slidenum">
              <a:rPr lang="nl-NL" altLang="en-US" smtClean="0"/>
              <a:pPr>
                <a:defRPr/>
              </a:pPr>
              <a:t>74</a:t>
            </a:fld>
            <a:endParaRPr lang="nl-NL" altLang="en-US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xmlns="" id="{B5A95DB6-4C84-4F1E-ADE1-06B33CD21C7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680474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3BDAD81-B4CF-44A1-A766-594E3EF1C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 daar hebben we dus een A+O fonds voor….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2593603F-26E2-4BA4-B06B-4BF990F9B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F77A1ED5-56A0-43D9-BBC4-A273A510E3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19A558F1-3DD6-465B-8D69-B02A6C60CA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15A64D-D12D-4BB0-A948-BF1C335CBFA8}" type="slidenum">
              <a:rPr lang="nl-NL" altLang="en-US" smtClean="0"/>
              <a:pPr>
                <a:defRPr/>
              </a:pPr>
              <a:t>75</a:t>
            </a:fld>
            <a:endParaRPr lang="nl-NL" altLang="en-US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xmlns="" id="{B25CB95A-9ED1-4341-A520-F40F86F848F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00912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536F482-F943-44B7-ADC0-1F631C839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900838"/>
            <a:ext cx="10033200" cy="720000"/>
          </a:xfrm>
        </p:spPr>
        <p:txBody>
          <a:bodyPr/>
          <a:lstStyle/>
          <a:p>
            <a:r>
              <a:rPr lang="nl-NL" dirty="0" err="1"/>
              <a:t>Produkten</a:t>
            </a:r>
            <a:r>
              <a:rPr lang="nl-NL" dirty="0"/>
              <a:t> A+O fonds Gemeenten 2018 en 2019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8E0A1B4F-855D-4F4F-82BF-C35ED733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509" y="1724454"/>
            <a:ext cx="10841903" cy="4870310"/>
          </a:xfrm>
        </p:spPr>
        <p:txBody>
          <a:bodyPr numCol="2"/>
          <a:lstStyle/>
          <a:p>
            <a:r>
              <a:rPr lang="nl-NL" sz="1800" b="1" dirty="0"/>
              <a:t>5 programma’s in werkplan 2019</a:t>
            </a:r>
          </a:p>
          <a:p>
            <a:endParaRPr lang="nl-NL" sz="1800" dirty="0"/>
          </a:p>
          <a:p>
            <a:pPr marL="0" indent="0">
              <a:buNone/>
            </a:pPr>
            <a:r>
              <a:rPr lang="nl-NL" sz="1800" b="1" dirty="0"/>
              <a:t>1. Mens en Organisatie</a:t>
            </a:r>
          </a:p>
          <a:p>
            <a:r>
              <a:rPr lang="nl-NL" sz="1800" dirty="0"/>
              <a:t>Online leren</a:t>
            </a:r>
          </a:p>
          <a:p>
            <a:r>
              <a:rPr lang="nl-NL" sz="1800" dirty="0"/>
              <a:t>Vitaliteit (campagne bruis)</a:t>
            </a:r>
          </a:p>
          <a:p>
            <a:r>
              <a:rPr lang="nl-NL" sz="1800" dirty="0"/>
              <a:t>Meester in je werk</a:t>
            </a:r>
          </a:p>
          <a:p>
            <a:endParaRPr lang="nl-NL" sz="1800" dirty="0"/>
          </a:p>
          <a:p>
            <a:pPr marL="0" indent="0">
              <a:buNone/>
            </a:pPr>
            <a:r>
              <a:rPr lang="nl-NL" sz="1800" b="1" dirty="0"/>
              <a:t>2. Digitale transformatie</a:t>
            </a:r>
          </a:p>
          <a:p>
            <a:r>
              <a:rPr lang="nl-NL" sz="1800" dirty="0"/>
              <a:t>Bureaustudie gereed, nu </a:t>
            </a:r>
            <a:r>
              <a:rPr lang="nl-NL" sz="1800" dirty="0" err="1"/>
              <a:t>TIAs</a:t>
            </a:r>
            <a:endParaRPr lang="nl-NL" sz="1800" dirty="0"/>
          </a:p>
          <a:p>
            <a:pPr marL="0" indent="0">
              <a:buNone/>
            </a:pPr>
            <a:r>
              <a:rPr lang="nl-NL" sz="1800" dirty="0"/>
              <a:t>    (sociaal domein)</a:t>
            </a:r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pPr marL="0" indent="0">
              <a:buNone/>
            </a:pPr>
            <a:r>
              <a:rPr lang="nl-NL" sz="1800" b="1" dirty="0"/>
              <a:t>3. Transformatie Dienstverlening</a:t>
            </a:r>
          </a:p>
          <a:p>
            <a:r>
              <a:rPr lang="nl-NL" sz="1800" dirty="0"/>
              <a:t>Sociaal Domein, Omgevingswet, Burgerzaken </a:t>
            </a:r>
          </a:p>
          <a:p>
            <a:endParaRPr lang="nl-NL" sz="1800" dirty="0"/>
          </a:p>
          <a:p>
            <a:pPr marL="0" indent="0">
              <a:buNone/>
            </a:pPr>
            <a:r>
              <a:rPr lang="nl-NL" sz="1800" b="1" dirty="0"/>
              <a:t>4. Arbeidsmarkt </a:t>
            </a:r>
          </a:p>
          <a:p>
            <a:r>
              <a:rPr lang="nl-NL" sz="1800" dirty="0"/>
              <a:t>Instroom jongeren, </a:t>
            </a:r>
          </a:p>
          <a:p>
            <a:r>
              <a:rPr lang="nl-NL" sz="1800" dirty="0"/>
              <a:t>Arbeidsmarktcommunicatie</a:t>
            </a:r>
          </a:p>
          <a:p>
            <a:r>
              <a:rPr lang="nl-NL" sz="1800" dirty="0"/>
              <a:t>Intersectorale mobiliteit</a:t>
            </a:r>
          </a:p>
          <a:p>
            <a:endParaRPr lang="nl-NL" sz="1800" dirty="0"/>
          </a:p>
          <a:p>
            <a:pPr marL="0" indent="0">
              <a:buNone/>
            </a:pPr>
            <a:r>
              <a:rPr lang="nl-NL" sz="1800" b="1" dirty="0"/>
              <a:t>5. </a:t>
            </a:r>
            <a:r>
              <a:rPr lang="nl-NL" sz="1800" b="1" dirty="0" err="1"/>
              <a:t>Ondersteunenpilots</a:t>
            </a:r>
            <a:r>
              <a:rPr lang="nl-NL" sz="1800" b="1" dirty="0"/>
              <a:t>/experimenten</a:t>
            </a:r>
          </a:p>
          <a:p>
            <a:pPr marL="0" indent="0">
              <a:buNone/>
            </a:pPr>
            <a:r>
              <a:rPr lang="nl-NL" sz="1800" b="1" dirty="0"/>
              <a:t>(voorheen subsidies)</a:t>
            </a:r>
          </a:p>
          <a:p>
            <a:endParaRPr lang="nl-NL" sz="1800" dirty="0"/>
          </a:p>
          <a:p>
            <a:endParaRPr lang="nl-NL" sz="1800" dirty="0"/>
          </a:p>
          <a:p>
            <a:pPr marL="0" indent="0">
              <a:buNone/>
            </a:pPr>
            <a:endParaRPr lang="nl-NL" sz="18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F50C9E41-7BCD-4315-A834-93706C19D1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CCC01D3F-0715-4376-AF6C-F365487D38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15A64D-D12D-4BB0-A948-BF1C335CBFA8}" type="slidenum">
              <a:rPr lang="nl-NL" altLang="en-US" smtClean="0"/>
              <a:pPr>
                <a:defRPr/>
              </a:pPr>
              <a:t>76</a:t>
            </a:fld>
            <a:endParaRPr lang="nl-NL" altLang="en-US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xmlns="" id="{92F760F2-0F6E-4E2C-8C8D-560054C6DC6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xmlns="" id="{15023C74-528E-460C-8475-F8220A8B5DC5}"/>
              </a:ext>
            </a:extLst>
          </p:cNvPr>
          <p:cNvSpPr txBox="1"/>
          <p:nvPr/>
        </p:nvSpPr>
        <p:spPr>
          <a:xfrm>
            <a:off x="2008440" y="5948901"/>
            <a:ext cx="1060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Wilt u/uw gemeente meedoen ? Neem direct contact op met karin.sleeking@aeno.nl</a:t>
            </a:r>
          </a:p>
        </p:txBody>
      </p:sp>
    </p:spTree>
    <p:extLst>
      <p:ext uri="{BB962C8B-B14F-4D97-AF65-F5344CB8AC3E}">
        <p14:creationId xmlns:p14="http://schemas.microsoft.com/office/powerpoint/2010/main" val="6146360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8283521-E75A-446F-B5D2-9BCE463338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Hoe arbeidsmarktfit is uw gemeente?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8BCB683A-FF68-4201-BE71-EA6B7F68F1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688" y="4366340"/>
            <a:ext cx="6144312" cy="1224118"/>
          </a:xfrm>
        </p:spPr>
        <p:txBody>
          <a:bodyPr/>
          <a:lstStyle/>
          <a:p>
            <a:r>
              <a:rPr lang="nl-NL" dirty="0"/>
              <a:t>Ben Rogmans – Arbeidsmarktkansen.nl</a:t>
            </a:r>
          </a:p>
          <a:p>
            <a:r>
              <a:rPr lang="nl-NL" dirty="0"/>
              <a:t>Karin </a:t>
            </a:r>
            <a:r>
              <a:rPr lang="nl-NL" dirty="0" err="1"/>
              <a:t>Sleeking</a:t>
            </a:r>
            <a:r>
              <a:rPr lang="nl-NL" dirty="0"/>
              <a:t> – A+O fonds Gemeenten</a:t>
            </a:r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D5B4AD9E-E256-4125-B753-5ED5F72760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688" y="6485691"/>
            <a:ext cx="4439948" cy="365125"/>
          </a:xfrm>
        </p:spPr>
        <p:txBody>
          <a:bodyPr/>
          <a:lstStyle/>
          <a:p>
            <a:pPr>
              <a:defRPr/>
            </a:pPr>
            <a:r>
              <a:rPr lang="nl-NL" altLang="en-US" dirty="0">
                <a:cs typeface="Arial" pitchFamily="34" charset="0"/>
              </a:rPr>
              <a:t>© Vereniging van Nederlandse Gemeenten  | </a:t>
            </a:r>
            <a:fld id="{1F3E3B00-C037-481E-8A9D-9938A4E4877F}" type="datetime2">
              <a:rPr lang="nl-NL" smtClean="0"/>
              <a:pPr>
                <a:defRPr/>
              </a:pPr>
              <a:t>vrijdag 30 november 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43753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AA7FB013-F51A-40AC-A407-49D8F00B2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011" y="-1315814"/>
            <a:ext cx="15705956" cy="866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40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D01FE35C-28F9-444C-B4C4-597D93731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8798" y="-1367818"/>
            <a:ext cx="16553509" cy="869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10312"/>
      </p:ext>
    </p:extLst>
  </p:cSld>
  <p:clrMapOvr>
    <a:masterClrMapping/>
  </p:clrMapOvr>
</p:sld>
</file>

<file path=ppt/theme/theme1.xml><?xml version="1.0" encoding="utf-8"?>
<a:theme xmlns:a="http://schemas.openxmlformats.org/drawingml/2006/main" name="VNG">
  <a:themeElements>
    <a:clrScheme name="VNG">
      <a:dk1>
        <a:sysClr val="windowText" lastClr="000000"/>
      </a:dk1>
      <a:lt1>
        <a:sysClr val="window" lastClr="FFFFFF"/>
      </a:lt1>
      <a:dk2>
        <a:srgbClr val="002C64"/>
      </a:dk2>
      <a:lt2>
        <a:srgbClr val="00A9F3"/>
      </a:lt2>
      <a:accent1>
        <a:srgbClr val="8EBAE5"/>
      </a:accent1>
      <a:accent2>
        <a:srgbClr val="3DB7E4"/>
      </a:accent2>
      <a:accent3>
        <a:srgbClr val="002F5F"/>
      </a:accent3>
      <a:accent4>
        <a:srgbClr val="F0AB00"/>
      </a:accent4>
      <a:accent5>
        <a:srgbClr val="00853C"/>
      </a:accent5>
      <a:accent6>
        <a:srgbClr val="D5E8FF"/>
      </a:accent6>
      <a:hlink>
        <a:srgbClr val="5ECEFF"/>
      </a:hlink>
      <a:folHlink>
        <a:srgbClr val="5ECEFF"/>
      </a:folHlink>
    </a:clrScheme>
    <a:fontScheme name="V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NG Titels">
  <a:themeElements>
    <a:clrScheme name="VNG">
      <a:dk1>
        <a:sysClr val="windowText" lastClr="000000"/>
      </a:dk1>
      <a:lt1>
        <a:sysClr val="window" lastClr="FFFFFF"/>
      </a:lt1>
      <a:dk2>
        <a:srgbClr val="002C64"/>
      </a:dk2>
      <a:lt2>
        <a:srgbClr val="00A9F3"/>
      </a:lt2>
      <a:accent1>
        <a:srgbClr val="8EBAE5"/>
      </a:accent1>
      <a:accent2>
        <a:srgbClr val="3DB7E4"/>
      </a:accent2>
      <a:accent3>
        <a:srgbClr val="002F5F"/>
      </a:accent3>
      <a:accent4>
        <a:srgbClr val="F0AB00"/>
      </a:accent4>
      <a:accent5>
        <a:srgbClr val="00853C"/>
      </a:accent5>
      <a:accent6>
        <a:srgbClr val="D5E8FF"/>
      </a:accent6>
      <a:hlink>
        <a:srgbClr val="5ECEFF"/>
      </a:hlink>
      <a:folHlink>
        <a:srgbClr val="5ECEFF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24504</TotalTime>
  <Words>1352</Words>
  <Application>Microsoft Office PowerPoint</Application>
  <PresentationFormat>Breedbeeld</PresentationFormat>
  <Paragraphs>240</Paragraphs>
  <Slides>77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77</vt:i4>
      </vt:variant>
    </vt:vector>
  </HeadingPairs>
  <TitlesOfParts>
    <vt:vector size="82" baseType="lpstr">
      <vt:lpstr>Arial</vt:lpstr>
      <vt:lpstr>Arial Bold</vt:lpstr>
      <vt:lpstr>Calibri</vt:lpstr>
      <vt:lpstr>VNG</vt:lpstr>
      <vt:lpstr>VNG Titels</vt:lpstr>
      <vt:lpstr>Hoe arbeidsmarktfit is uw gemeente?</vt:lpstr>
      <vt:lpstr>De arbeidsmarkt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En zo kunnen we doorgaan…</vt:lpstr>
      <vt:lpstr>Automonteurs</vt:lpstr>
      <vt:lpstr>Autoschade herstellers</vt:lpstr>
      <vt:lpstr>PowerPoint-presentatie</vt:lpstr>
      <vt:lpstr>PowerPoint-presentatie</vt:lpstr>
      <vt:lpstr>PowerPoint-presentatie</vt:lpstr>
      <vt:lpstr>Traumahelicopterpiloten</vt:lpstr>
      <vt:lpstr>Tankstations</vt:lpstr>
      <vt:lpstr>PowerPoint-presentatie</vt:lpstr>
      <vt:lpstr>Stoplichtfabrikanten</vt:lpstr>
      <vt:lpstr>Verkeersbordenmakers</vt:lpstr>
      <vt:lpstr>Verkeersregelaars</vt:lpstr>
      <vt:lpstr>Verkeersagenten</vt:lpstr>
      <vt:lpstr>Flitspalenmakers</vt:lpstr>
      <vt:lpstr>Taxi’s</vt:lpstr>
      <vt:lpstr>Autorij-instructeurs</vt:lpstr>
      <vt:lpstr>Vrachtwagenchauffeurs</vt:lpstr>
      <vt:lpstr>PowerPoint-presentatie</vt:lpstr>
      <vt:lpstr>Buschauffeurs</vt:lpstr>
      <vt:lpstr>Pakketbezorgers</vt:lpstr>
      <vt:lpstr>Post- en krantenbezorgers</vt:lpstr>
      <vt:lpstr>Maaltijdbezorgers</vt:lpstr>
      <vt:lpstr>NS conducteurs</vt:lpstr>
      <vt:lpstr>NS machinisten</vt:lpstr>
      <vt:lpstr>Piloten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En zo kunnen we doorgaan…</vt:lpstr>
      <vt:lpstr>De disruptie is overal:</vt:lpstr>
      <vt:lpstr>Ook langdurige werkloosheid daalt</vt:lpstr>
      <vt:lpstr>PowerPoint-presentatie</vt:lpstr>
      <vt:lpstr>Flexibele schil in werkgelegenheid, 1950-2015 (%), met zzp, zonder detachering en payrolling </vt:lpstr>
      <vt:lpstr>PowerPoint-presentatie</vt:lpstr>
      <vt:lpstr>PowerPoint-presentatie</vt:lpstr>
      <vt:lpstr>PowerPoint-presentatie</vt:lpstr>
      <vt:lpstr>Nieuwe beroepen:</vt:lpstr>
      <vt:lpstr>Boodschap aan de boerenzoon uit 1920:</vt:lpstr>
      <vt:lpstr>Mobiliteit en recruitment gemeenten</vt:lpstr>
      <vt:lpstr>Mobiliteit is de norm?</vt:lpstr>
      <vt:lpstr>Onzeker of baan blijft bestaan bij organisatieverandering </vt:lpstr>
      <vt:lpstr>Medewerkers mbo of lager (40% totaal)</vt:lpstr>
      <vt:lpstr>Groep impactvolle verandering (49%)</vt:lpstr>
      <vt:lpstr>Tien jaar of langer in dezelfde functie (27%)</vt:lpstr>
      <vt:lpstr>Staat voor impactvolle verandering (49%)</vt:lpstr>
      <vt:lpstr>Kleine gemeenten onderscheiden zich</vt:lpstr>
      <vt:lpstr>Recruitment: probleem om vacatures in te vullen</vt:lpstr>
      <vt:lpstr>Oorzaken lastige recruitment:</vt:lpstr>
      <vt:lpstr>De top drie van meest ingezette kanalen:  </vt:lpstr>
      <vt:lpstr>Meest gekozen maatregelen:</vt:lpstr>
      <vt:lpstr>91% wil w&amp;s proces verbeteren:</vt:lpstr>
      <vt:lpstr>Maatregelen om jongeren aan te trekken:</vt:lpstr>
      <vt:lpstr>Samenwerking tussen gemeenten</vt:lpstr>
      <vt:lpstr>Knelpunten arbeidsmarktcommunicatie (80%)</vt:lpstr>
      <vt:lpstr>Arbeidsmarktfit</vt:lpstr>
      <vt:lpstr>En daar hebben we dus een A+O fonds voor….</vt:lpstr>
      <vt:lpstr>Produkten A+O fonds Gemeenten 2018 en 2019</vt:lpstr>
      <vt:lpstr>Hoe arbeidsmarktfit is uw gemeente?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Bart Peters</dc:creator>
  <cp:keywords>All Places</cp:keywords>
  <cp:lastModifiedBy>Kim van Schaik</cp:lastModifiedBy>
  <cp:revision>599</cp:revision>
  <cp:lastPrinted>2016-11-29T12:08:35Z</cp:lastPrinted>
  <dcterms:created xsi:type="dcterms:W3CDTF">2016-12-09T12:59:56Z</dcterms:created>
  <dcterms:modified xsi:type="dcterms:W3CDTF">2018-11-30T06:03:57Z</dcterms:modified>
</cp:coreProperties>
</file>