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25" r:id="rId6"/>
  </p:sldMasterIdLst>
  <p:notesMasterIdLst>
    <p:notesMasterId r:id="rId18"/>
  </p:notesMasterIdLst>
  <p:handoutMasterIdLst>
    <p:handoutMasterId r:id="rId19"/>
  </p:handoutMasterIdLst>
  <p:sldIdLst>
    <p:sldId id="279" r:id="rId7"/>
    <p:sldId id="280" r:id="rId8"/>
    <p:sldId id="281" r:id="rId9"/>
    <p:sldId id="283" r:id="rId10"/>
    <p:sldId id="295" r:id="rId11"/>
    <p:sldId id="297" r:id="rId12"/>
    <p:sldId id="291" r:id="rId13"/>
    <p:sldId id="293" r:id="rId14"/>
    <p:sldId id="290" r:id="rId15"/>
    <p:sldId id="294" r:id="rId16"/>
    <p:sldId id="287" r:id="rId17"/>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F3"/>
    <a:srgbClr val="FF6600"/>
    <a:srgbClr val="00C000"/>
    <a:srgbClr val="008000"/>
    <a:srgbClr val="008542"/>
    <a:srgbClr val="C20016"/>
    <a:srgbClr val="002C64"/>
    <a:srgbClr val="33AADC"/>
    <a:srgbClr val="002F5F"/>
    <a:srgbClr val="3DB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39"/>
  </p:normalViewPr>
  <p:slideViewPr>
    <p:cSldViewPr snapToGrid="0" snapToObjects="1" showGuides="1">
      <p:cViewPr varScale="1">
        <p:scale>
          <a:sx n="131" d="100"/>
          <a:sy n="131" d="100"/>
        </p:scale>
        <p:origin x="352" y="184"/>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37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28-11-18</a:t>
            </a:fld>
            <a:endParaRPr lang="nl-NL" altLang="en-US"/>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28-11-18</a:t>
            </a:fld>
            <a:endParaRPr lang="nl-NL" alt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nl-NL" dirty="0"/>
              <a:t>Voor datum, voettekst,</a:t>
            </a:r>
            <a:r>
              <a:rPr lang="nl-NL" baseline="0" dirty="0"/>
              <a:t> etc. gebruik onder het menu ‘Invoegen’ de gewenste optie.</a:t>
            </a:r>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dirty="0"/>
              <a:t>Via Start, Nieuwe dia kun je kiezen uit diverse soorten dia’s om in </a:t>
            </a:r>
            <a:r>
              <a:rPr lang="nl-NL" baseline="0"/>
              <a:t>te voegen.</a:t>
            </a:r>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a:t>
            </a:fld>
            <a:endParaRPr lang="nl-NL" altLang="en-US"/>
          </a:p>
        </p:txBody>
      </p:sp>
    </p:spTree>
    <p:extLst>
      <p:ext uri="{BB962C8B-B14F-4D97-AF65-F5344CB8AC3E}">
        <p14:creationId xmlns:p14="http://schemas.microsoft.com/office/powerpoint/2010/main" val="112566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nl-NL" dirty="0"/>
              <a:t>Voor datum, voettekst,</a:t>
            </a:r>
            <a:r>
              <a:rPr lang="nl-NL" baseline="0" dirty="0"/>
              <a:t> etc. gebruik onder het menu ‘Invoegen’ de gewenste optie.</a:t>
            </a:r>
          </a:p>
          <a:p>
            <a:pPr marL="0" marR="0" indent="0" algn="l" defTabSz="912813" rtl="0" eaLnBrk="0" fontAlgn="base" latinLnBrk="0" hangingPunct="0">
              <a:lnSpc>
                <a:spcPct val="100000"/>
              </a:lnSpc>
              <a:spcBef>
                <a:spcPct val="30000"/>
              </a:spcBef>
              <a:spcAft>
                <a:spcPct val="0"/>
              </a:spcAft>
              <a:buClrTx/>
              <a:buSzTx/>
              <a:buFontTx/>
              <a:buNone/>
              <a:tabLst/>
              <a:defRPr/>
            </a:pPr>
            <a:r>
              <a:rPr lang="nl-NL" baseline="0" dirty="0"/>
              <a:t>Via Start, Nieuwe dia kun je kiezen uit diverse soorten dia’s om in </a:t>
            </a:r>
            <a:r>
              <a:rPr lang="nl-NL" baseline="0"/>
              <a:t>te voegen.</a:t>
            </a:r>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11</a:t>
            </a:fld>
            <a:endParaRPr lang="nl-NL" altLang="en-US"/>
          </a:p>
        </p:txBody>
      </p:sp>
    </p:spTree>
    <p:extLst>
      <p:ext uri="{BB962C8B-B14F-4D97-AF65-F5344CB8AC3E}">
        <p14:creationId xmlns:p14="http://schemas.microsoft.com/office/powerpoint/2010/main" val="47075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44660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Lst>
  <p:hf sldNum="0"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4000" i="1" dirty="0"/>
              <a:t>Aardgasvrije wijken, regionale energiestrategie &amp; Klimaatakkoord </a:t>
            </a:r>
            <a:endParaRPr lang="nl-NL" sz="4000" dirty="0"/>
          </a:p>
        </p:txBody>
      </p:sp>
      <p:sp>
        <p:nvSpPr>
          <p:cNvPr id="3" name="Ondertitel 2"/>
          <p:cNvSpPr>
            <a:spLocks noGrp="1"/>
          </p:cNvSpPr>
          <p:nvPr>
            <p:ph type="subTitle" idx="1"/>
          </p:nvPr>
        </p:nvSpPr>
        <p:spPr/>
        <p:txBody>
          <a:bodyPr/>
          <a:lstStyle/>
          <a:p>
            <a:r>
              <a:rPr lang="nl-NL" dirty="0"/>
              <a:t>Deelsessie </a:t>
            </a:r>
            <a:r>
              <a:rPr lang="nl-NL" dirty="0" err="1"/>
              <a:t>Bestuurdersdag</a:t>
            </a:r>
            <a:r>
              <a:rPr lang="nl-NL" dirty="0"/>
              <a:t> 2018</a:t>
            </a:r>
          </a:p>
        </p:txBody>
      </p:sp>
      <p:sp>
        <p:nvSpPr>
          <p:cNvPr id="4" name="Tijdelijke aanduiding voor datum 3"/>
          <p:cNvSpPr>
            <a:spLocks noGrp="1"/>
          </p:cNvSpPr>
          <p:nvPr>
            <p:ph type="dt" sz="half" idx="10"/>
          </p:nvPr>
        </p:nvSpPr>
        <p:spPr/>
        <p:txBody>
          <a:bodyPr/>
          <a:lstStyle/>
          <a:p>
            <a:pPr>
              <a:defRPr/>
            </a:pPr>
            <a:r>
              <a:rPr lang="nl-NL" dirty="0"/>
              <a:t>30 november 2018</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36" y="431931"/>
            <a:ext cx="1428167" cy="1027753"/>
          </a:xfrm>
          <a:prstGeom prst="rect">
            <a:avLst/>
          </a:prstGeom>
        </p:spPr>
      </p:pic>
    </p:spTree>
    <p:extLst>
      <p:ext uri="{BB962C8B-B14F-4D97-AF65-F5344CB8AC3E}">
        <p14:creationId xmlns:p14="http://schemas.microsoft.com/office/powerpoint/2010/main" val="14163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9F3"/>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D4335C-0D18-47E7-8E14-420EA083FF5F}"/>
              </a:ext>
            </a:extLst>
          </p:cNvPr>
          <p:cNvSpPr/>
          <p:nvPr/>
        </p:nvSpPr>
        <p:spPr>
          <a:xfrm>
            <a:off x="692150" y="209550"/>
            <a:ext cx="977900" cy="646303"/>
          </a:xfrm>
          <a:prstGeom prst="rect">
            <a:avLst/>
          </a:prstGeom>
          <a:solidFill>
            <a:srgbClr val="00A9F3"/>
          </a:solidFill>
          <a:ln>
            <a:solidFill>
              <a:srgbClr val="00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p:txBody>
          <a:bodyPr/>
          <a:lstStyle/>
          <a:p>
            <a:r>
              <a:rPr lang="nl-NL" dirty="0">
                <a:solidFill>
                  <a:schemeClr val="bg1"/>
                </a:solidFill>
              </a:rPr>
              <a:t>Aardgasvrije wijken &amp; RES: gesprek over de actualiteiten</a:t>
            </a:r>
          </a:p>
        </p:txBody>
      </p:sp>
      <p:sp>
        <p:nvSpPr>
          <p:cNvPr id="3" name="Tijdelijke aanduiding voor inhoud 2"/>
          <p:cNvSpPr>
            <a:spLocks noGrp="1"/>
          </p:cNvSpPr>
          <p:nvPr>
            <p:ph idx="1"/>
          </p:nvPr>
        </p:nvSpPr>
        <p:spPr>
          <a:xfrm>
            <a:off x="1079500" y="2237363"/>
            <a:ext cx="10033000" cy="3975874"/>
          </a:xfrm>
        </p:spPr>
        <p:txBody>
          <a:bodyPr/>
          <a:lstStyle/>
          <a:p>
            <a:pPr marL="457200" indent="-457200">
              <a:buClr>
                <a:schemeClr val="bg1"/>
              </a:buClr>
              <a:buFont typeface="+mj-lt"/>
              <a:buAutoNum type="arabicPeriod"/>
            </a:pPr>
            <a:r>
              <a:rPr lang="nl-NL" sz="2200" dirty="0">
                <a:solidFill>
                  <a:schemeClr val="bg1"/>
                </a:solidFill>
              </a:rPr>
              <a:t>Hoe </a:t>
            </a:r>
            <a:r>
              <a:rPr lang="nl-NL" sz="2200" u="sng" dirty="0">
                <a:solidFill>
                  <a:schemeClr val="bg1"/>
                </a:solidFill>
              </a:rPr>
              <a:t>verhouden de RES en het Klimaatakkoord</a:t>
            </a:r>
            <a:r>
              <a:rPr lang="nl-NL" sz="2200" dirty="0">
                <a:solidFill>
                  <a:schemeClr val="bg1"/>
                </a:solidFill>
              </a:rPr>
              <a:t> zich tot elkaar? Hoe landen de resultaten van de klimaattafels Gebouwde Omgeving en Elektriciteit in de RES?</a:t>
            </a:r>
          </a:p>
          <a:p>
            <a:pPr marL="457200" indent="-457200">
              <a:buClr>
                <a:schemeClr val="bg1"/>
              </a:buClr>
              <a:buFont typeface="+mj-lt"/>
              <a:buAutoNum type="arabicPeriod"/>
            </a:pPr>
            <a:r>
              <a:rPr lang="nl-NL" sz="2200" dirty="0">
                <a:solidFill>
                  <a:schemeClr val="bg1"/>
                </a:solidFill>
              </a:rPr>
              <a:t>Wat verwachten we van het </a:t>
            </a:r>
            <a:r>
              <a:rPr lang="nl-NL" sz="2200" u="sng" dirty="0">
                <a:solidFill>
                  <a:schemeClr val="bg1"/>
                </a:solidFill>
              </a:rPr>
              <a:t>Nationaal programma RES</a:t>
            </a:r>
            <a:r>
              <a:rPr lang="nl-NL" sz="2200" dirty="0">
                <a:solidFill>
                  <a:schemeClr val="bg1"/>
                </a:solidFill>
              </a:rPr>
              <a:t>? Hoe kijken we bijvoorbeeld aan tegen de samenhang met de NOVI en het borgen van samenhang tussen de 30 Regionale </a:t>
            </a:r>
            <a:r>
              <a:rPr lang="nl-NL" sz="2200" dirty="0" err="1">
                <a:solidFill>
                  <a:schemeClr val="bg1"/>
                </a:solidFill>
              </a:rPr>
              <a:t>Energiestragegieën</a:t>
            </a:r>
            <a:r>
              <a:rPr lang="nl-NL" sz="2200" dirty="0">
                <a:solidFill>
                  <a:schemeClr val="bg1"/>
                </a:solidFill>
              </a:rPr>
              <a:t>?</a:t>
            </a:r>
          </a:p>
          <a:p>
            <a:pPr marL="457200" indent="-457200">
              <a:buClr>
                <a:schemeClr val="bg1"/>
              </a:buClr>
              <a:buFont typeface="+mj-lt"/>
              <a:buAutoNum type="arabicPeriod"/>
            </a:pPr>
            <a:r>
              <a:rPr lang="nl-NL" sz="2200" dirty="0">
                <a:solidFill>
                  <a:schemeClr val="bg1"/>
                </a:solidFill>
              </a:rPr>
              <a:t>Wat is de rol van </a:t>
            </a:r>
            <a:r>
              <a:rPr lang="nl-NL" sz="2200" u="sng" dirty="0">
                <a:solidFill>
                  <a:schemeClr val="bg1"/>
                </a:solidFill>
              </a:rPr>
              <a:t>gemeenteraden</a:t>
            </a:r>
            <a:r>
              <a:rPr lang="nl-NL" sz="2200" dirty="0">
                <a:solidFill>
                  <a:schemeClr val="bg1"/>
                </a:solidFill>
              </a:rPr>
              <a:t> en hoe kan de raad goed worden betrokken?</a:t>
            </a:r>
          </a:p>
          <a:p>
            <a:pPr marL="457200" indent="-457200">
              <a:buClr>
                <a:schemeClr val="bg1"/>
              </a:buClr>
              <a:buFont typeface="+mj-lt"/>
              <a:buAutoNum type="arabicPeriod"/>
            </a:pPr>
            <a:r>
              <a:rPr lang="nl-NL" sz="2200" dirty="0">
                <a:solidFill>
                  <a:schemeClr val="bg1"/>
                </a:solidFill>
              </a:rPr>
              <a:t>Wat is de grootste belemmering om als gemeente je </a:t>
            </a:r>
            <a:r>
              <a:rPr lang="nl-NL" sz="2200" u="sng" dirty="0">
                <a:solidFill>
                  <a:schemeClr val="bg1"/>
                </a:solidFill>
              </a:rPr>
              <a:t>regierol</a:t>
            </a:r>
            <a:r>
              <a:rPr lang="nl-NL" sz="2200" dirty="0">
                <a:solidFill>
                  <a:schemeClr val="bg1"/>
                </a:solidFill>
              </a:rPr>
              <a:t> te kunnen pakken in de opgave voor aardgasvrije wijken?</a:t>
            </a:r>
          </a:p>
          <a:p>
            <a:pPr marL="457200" indent="-457200">
              <a:buClr>
                <a:schemeClr val="bg1"/>
              </a:buClr>
              <a:buFont typeface="+mj-lt"/>
              <a:buAutoNum type="arabicPeriod"/>
            </a:pPr>
            <a:r>
              <a:rPr lang="nl-NL" sz="2200" dirty="0">
                <a:solidFill>
                  <a:schemeClr val="bg1"/>
                </a:solidFill>
              </a:rPr>
              <a:t>Hoe geven we als bestuurders goed vorm aan </a:t>
            </a:r>
            <a:r>
              <a:rPr lang="nl-NL" sz="2200" u="sng" dirty="0">
                <a:solidFill>
                  <a:schemeClr val="bg1"/>
                </a:solidFill>
              </a:rPr>
              <a:t>kennisdeling en kennisontwikkeling</a:t>
            </a:r>
            <a:r>
              <a:rPr lang="nl-NL" sz="2200" dirty="0">
                <a:solidFill>
                  <a:schemeClr val="bg1"/>
                </a:solidFill>
              </a:rPr>
              <a:t> en wat hebben we daarvoor nodig?</a:t>
            </a:r>
          </a:p>
        </p:txBody>
      </p:sp>
      <p:sp>
        <p:nvSpPr>
          <p:cNvPr id="4" name="Tekstvak 3"/>
          <p:cNvSpPr txBox="1"/>
          <p:nvPr/>
        </p:nvSpPr>
        <p:spPr>
          <a:xfrm>
            <a:off x="5083668" y="6524935"/>
            <a:ext cx="6937756" cy="246221"/>
          </a:xfrm>
          <a:prstGeom prst="rect">
            <a:avLst/>
          </a:prstGeom>
          <a:noFill/>
        </p:spPr>
        <p:txBody>
          <a:bodyPr wrap="square" rtlCol="0">
            <a:spAutoFit/>
          </a:bodyPr>
          <a:lstStyle/>
          <a:p>
            <a:r>
              <a:rPr lang="nl-NL" sz="1000" dirty="0">
                <a:solidFill>
                  <a:schemeClr val="bg1"/>
                </a:solidFill>
                <a:latin typeface="+mj-lt"/>
              </a:rPr>
              <a:t>INTRODUCTIE  »  KLIMAATAKKOORD  </a:t>
            </a:r>
            <a:r>
              <a:rPr lang="nl-NL" sz="1000" dirty="0">
                <a:solidFill>
                  <a:schemeClr val="bg1"/>
                </a:solidFill>
              </a:rPr>
              <a:t>»</a:t>
            </a:r>
            <a:r>
              <a:rPr lang="nl-NL" sz="1000" dirty="0">
                <a:solidFill>
                  <a:schemeClr val="bg1"/>
                </a:solidFill>
                <a:latin typeface="+mj-lt"/>
              </a:rPr>
              <a:t>  </a:t>
            </a:r>
            <a:r>
              <a:rPr lang="nl-NL" sz="1000" u="sng" dirty="0">
                <a:solidFill>
                  <a:schemeClr val="bg1"/>
                </a:solidFill>
                <a:latin typeface="+mj-lt"/>
              </a:rPr>
              <a:t>AARDGASVRIJE WIJKEN &amp; RES</a:t>
            </a:r>
          </a:p>
        </p:txBody>
      </p:sp>
      <p:pic>
        <p:nvPicPr>
          <p:cNvPr id="6" name="Afbeelding 5">
            <a:extLst>
              <a:ext uri="{FF2B5EF4-FFF2-40B4-BE49-F238E27FC236}">
                <a16:creationId xmlns:a16="http://schemas.microsoft.com/office/drawing/2014/main" id="{406BE22A-85F1-45D2-A86A-869C8003ED3F}"/>
              </a:ext>
            </a:extLst>
          </p:cNvPr>
          <p:cNvPicPr>
            <a:picLocks noChangeAspect="1"/>
          </p:cNvPicPr>
          <p:nvPr/>
        </p:nvPicPr>
        <p:blipFill>
          <a:blip r:embed="rId2"/>
          <a:stretch>
            <a:fillRect/>
          </a:stretch>
        </p:blipFill>
        <p:spPr>
          <a:xfrm>
            <a:off x="766744" y="308365"/>
            <a:ext cx="834482" cy="434677"/>
          </a:xfrm>
          <a:prstGeom prst="rect">
            <a:avLst/>
          </a:prstGeom>
        </p:spPr>
      </p:pic>
      <p:pic>
        <p:nvPicPr>
          <p:cNvPr id="10" name="Afbeelding 9">
            <a:extLst>
              <a:ext uri="{FF2B5EF4-FFF2-40B4-BE49-F238E27FC236}">
                <a16:creationId xmlns:a16="http://schemas.microsoft.com/office/drawing/2014/main" id="{353179E5-B016-4569-ADB6-B5CBF6DE2F05}"/>
              </a:ext>
            </a:extLst>
          </p:cNvPr>
          <p:cNvPicPr>
            <a:picLocks noChangeAspect="1"/>
          </p:cNvPicPr>
          <p:nvPr/>
        </p:nvPicPr>
        <p:blipFill>
          <a:blip r:embed="rId3"/>
          <a:stretch>
            <a:fillRect/>
          </a:stretch>
        </p:blipFill>
        <p:spPr>
          <a:xfrm>
            <a:off x="-378110" y="6418901"/>
            <a:ext cx="5369205" cy="486399"/>
          </a:xfrm>
          <a:prstGeom prst="rect">
            <a:avLst/>
          </a:prstGeom>
        </p:spPr>
      </p:pic>
    </p:spTree>
    <p:extLst>
      <p:ext uri="{BB962C8B-B14F-4D97-AF65-F5344CB8AC3E}">
        <p14:creationId xmlns:p14="http://schemas.microsoft.com/office/powerpoint/2010/main" val="180346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4000" i="1" dirty="0"/>
              <a:t>Aardgasvrije wijken, regionale energiestrategie &amp; Klimaatakkoord </a:t>
            </a:r>
            <a:endParaRPr lang="nl-NL" sz="4000" dirty="0"/>
          </a:p>
        </p:txBody>
      </p:sp>
      <p:sp>
        <p:nvSpPr>
          <p:cNvPr id="3" name="Ondertitel 2"/>
          <p:cNvSpPr>
            <a:spLocks noGrp="1"/>
          </p:cNvSpPr>
          <p:nvPr>
            <p:ph type="subTitle" idx="1"/>
          </p:nvPr>
        </p:nvSpPr>
        <p:spPr/>
        <p:txBody>
          <a:bodyPr/>
          <a:lstStyle/>
          <a:p>
            <a:r>
              <a:rPr lang="nl-NL" dirty="0"/>
              <a:t>Deelsessie </a:t>
            </a:r>
            <a:r>
              <a:rPr lang="nl-NL" dirty="0" err="1"/>
              <a:t>Bestuurdersdag</a:t>
            </a:r>
            <a:r>
              <a:rPr lang="nl-NL" dirty="0"/>
              <a:t> 2018</a:t>
            </a:r>
          </a:p>
        </p:txBody>
      </p:sp>
      <p:sp>
        <p:nvSpPr>
          <p:cNvPr id="4" name="Tijdelijke aanduiding voor datum 3"/>
          <p:cNvSpPr>
            <a:spLocks noGrp="1"/>
          </p:cNvSpPr>
          <p:nvPr>
            <p:ph type="dt" sz="half" idx="10"/>
          </p:nvPr>
        </p:nvSpPr>
        <p:spPr/>
        <p:txBody>
          <a:bodyPr/>
          <a:lstStyle/>
          <a:p>
            <a:pPr>
              <a:defRPr/>
            </a:pPr>
            <a:r>
              <a:rPr lang="nl-NL" dirty="0"/>
              <a:t>30 november 2018</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36" y="431931"/>
            <a:ext cx="1428167" cy="1027753"/>
          </a:xfrm>
          <a:prstGeom prst="rect">
            <a:avLst/>
          </a:prstGeom>
        </p:spPr>
      </p:pic>
    </p:spTree>
    <p:extLst>
      <p:ext uri="{BB962C8B-B14F-4D97-AF65-F5344CB8AC3E}">
        <p14:creationId xmlns:p14="http://schemas.microsoft.com/office/powerpoint/2010/main" val="287026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Sprekers</a:t>
            </a:r>
          </a:p>
        </p:txBody>
      </p:sp>
      <p:sp>
        <p:nvSpPr>
          <p:cNvPr id="3" name="Tijdelijke aanduiding voor inhoud 2"/>
          <p:cNvSpPr>
            <a:spLocks noGrp="1"/>
          </p:cNvSpPr>
          <p:nvPr>
            <p:ph idx="1"/>
          </p:nvPr>
        </p:nvSpPr>
        <p:spPr/>
        <p:txBody>
          <a:bodyPr/>
          <a:lstStyle/>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marL="0" indent="0" algn="ctr">
              <a:buNone/>
            </a:pPr>
            <a:r>
              <a:rPr lang="nl-NL" dirty="0"/>
              <a:t>MONIQUE STAM-DE NIJS</a:t>
            </a:r>
          </a:p>
          <a:p>
            <a:pPr marL="0" indent="0" algn="ctr">
              <a:buNone/>
            </a:pPr>
            <a:endParaRPr lang="nl-NL" sz="800" dirty="0"/>
          </a:p>
          <a:p>
            <a:pPr marL="0" indent="0" algn="ctr">
              <a:buNone/>
            </a:pPr>
            <a:r>
              <a:rPr lang="nl-NL" sz="1400" dirty="0"/>
              <a:t>LID VNG COMMISSIE</a:t>
            </a:r>
            <a:br>
              <a:rPr lang="nl-NL" sz="1400" dirty="0"/>
            </a:br>
            <a:r>
              <a:rPr lang="nl-NL" sz="1400" dirty="0"/>
              <a:t>ECONOMIE, KLIMAAT, ENERGIE &amp; MILIEU</a:t>
            </a:r>
          </a:p>
          <a:p>
            <a:pPr marL="0" indent="0" algn="ctr">
              <a:buNone/>
            </a:pPr>
            <a:r>
              <a:rPr lang="nl-NL" sz="1400" dirty="0"/>
              <a:t>WETHOUDER HEERHUGOWAARD</a:t>
            </a:r>
          </a:p>
        </p:txBody>
      </p:sp>
      <p:sp>
        <p:nvSpPr>
          <p:cNvPr id="4" name="Tijdelijke aanduiding voor inhoud 3"/>
          <p:cNvSpPr>
            <a:spLocks noGrp="1"/>
          </p:cNvSpPr>
          <p:nvPr>
            <p:ph idx="10"/>
          </p:nvPr>
        </p:nvSpPr>
        <p:spPr/>
        <p:txBody>
          <a:bodyPr/>
          <a:lstStyle/>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marL="0" indent="0" algn="ctr">
              <a:buNone/>
            </a:pPr>
            <a:r>
              <a:rPr lang="nl-NL" dirty="0"/>
              <a:t>LOT VAN HOOIJDONK</a:t>
            </a:r>
          </a:p>
          <a:p>
            <a:pPr marL="0" indent="0" algn="ctr">
              <a:buNone/>
            </a:pPr>
            <a:endParaRPr lang="nl-NL" sz="1400" dirty="0"/>
          </a:p>
          <a:p>
            <a:pPr marL="0" indent="0" algn="ctr">
              <a:buNone/>
            </a:pPr>
            <a:r>
              <a:rPr lang="nl-NL" sz="1400" dirty="0"/>
              <a:t>VOORZITTER VNG COMMISSIE</a:t>
            </a:r>
            <a:br>
              <a:rPr lang="nl-NL" sz="1400" dirty="0"/>
            </a:br>
            <a:r>
              <a:rPr lang="nl-NL" sz="1400" dirty="0"/>
              <a:t>ECONOMIE, KLIMAAT, ENERGIE &amp; MILIEU</a:t>
            </a:r>
          </a:p>
          <a:p>
            <a:pPr marL="0" indent="0" algn="ctr">
              <a:buNone/>
            </a:pPr>
            <a:r>
              <a:rPr lang="nl-NL" sz="1400" dirty="0"/>
              <a:t>WETHOUDER UTRECHT</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159" y="1800000"/>
            <a:ext cx="2539682" cy="2539682"/>
          </a:xfrm>
          <a:prstGeom prst="rect">
            <a:avLst/>
          </a:prstGeom>
        </p:spPr>
      </p:pic>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329" y="1800000"/>
            <a:ext cx="2605341" cy="2605341"/>
          </a:xfrm>
          <a:prstGeom prst="rect">
            <a:avLst/>
          </a:prstGeom>
        </p:spPr>
      </p:pic>
      <p:sp>
        <p:nvSpPr>
          <p:cNvPr id="11" name="Tekstvak 10"/>
          <p:cNvSpPr txBox="1"/>
          <p:nvPr/>
        </p:nvSpPr>
        <p:spPr>
          <a:xfrm>
            <a:off x="5083668" y="6524935"/>
            <a:ext cx="6937756" cy="246221"/>
          </a:xfrm>
          <a:prstGeom prst="rect">
            <a:avLst/>
          </a:prstGeom>
          <a:noFill/>
        </p:spPr>
        <p:txBody>
          <a:bodyPr wrap="square" rtlCol="0">
            <a:spAutoFit/>
          </a:bodyPr>
          <a:lstStyle/>
          <a:p>
            <a:r>
              <a:rPr lang="nl-NL" sz="1000" u="sng" dirty="0">
                <a:solidFill>
                  <a:schemeClr val="tx1">
                    <a:lumMod val="50000"/>
                    <a:lumOff val="50000"/>
                  </a:schemeClr>
                </a:solidFill>
                <a:latin typeface="+mj-lt"/>
              </a:rPr>
              <a:t>INTRODUCTIE</a:t>
            </a:r>
            <a:r>
              <a:rPr lang="nl-NL" sz="1000" dirty="0">
                <a:solidFill>
                  <a:schemeClr val="tx1">
                    <a:lumMod val="50000"/>
                    <a:lumOff val="50000"/>
                  </a:schemeClr>
                </a:solidFill>
                <a:latin typeface="+mj-lt"/>
              </a:rPr>
              <a:t>  »  KLIMAATAKKOORD  </a:t>
            </a:r>
            <a:r>
              <a:rPr lang="nl-NL" sz="1000" dirty="0">
                <a:solidFill>
                  <a:schemeClr val="tx1">
                    <a:lumMod val="50000"/>
                    <a:lumOff val="50000"/>
                  </a:schemeClr>
                </a:solidFill>
              </a:rPr>
              <a:t>»</a:t>
            </a:r>
            <a:r>
              <a:rPr lang="nl-NL" sz="1000" dirty="0">
                <a:solidFill>
                  <a:schemeClr val="tx1">
                    <a:lumMod val="50000"/>
                    <a:lumOff val="50000"/>
                  </a:schemeClr>
                </a:solidFill>
                <a:latin typeface="+mj-lt"/>
              </a:rPr>
              <a:t>  AARDGASVRIJE WIJKEN &amp; RES</a:t>
            </a:r>
          </a:p>
        </p:txBody>
      </p:sp>
    </p:spTree>
    <p:extLst>
      <p:ext uri="{BB962C8B-B14F-4D97-AF65-F5344CB8AC3E}">
        <p14:creationId xmlns:p14="http://schemas.microsoft.com/office/powerpoint/2010/main" val="361742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3" name="Tijdelijke aanduiding voor inhoud 2"/>
          <p:cNvSpPr>
            <a:spLocks noGrp="1"/>
          </p:cNvSpPr>
          <p:nvPr>
            <p:ph idx="1"/>
          </p:nvPr>
        </p:nvSpPr>
        <p:spPr/>
        <p:txBody>
          <a:bodyPr/>
          <a:lstStyle/>
          <a:p>
            <a:pPr marL="0" indent="0">
              <a:buNone/>
            </a:pPr>
            <a:r>
              <a:rPr lang="nl-NL" dirty="0"/>
              <a:t>We gaan met u het gesprek voeren over actualiteiten op:</a:t>
            </a:r>
          </a:p>
          <a:p>
            <a:pPr marL="457200" indent="-457200">
              <a:buFont typeface="+mj-lt"/>
              <a:buAutoNum type="arabicPeriod"/>
            </a:pPr>
            <a:r>
              <a:rPr lang="nl-NL" dirty="0"/>
              <a:t>Het Klimaatakkoord</a:t>
            </a:r>
          </a:p>
          <a:p>
            <a:pPr marL="457200" indent="-457200">
              <a:buFont typeface="+mj-lt"/>
              <a:buAutoNum type="arabicPeriod"/>
            </a:pPr>
            <a:r>
              <a:rPr lang="nl-NL" dirty="0"/>
              <a:t>Aardgasvrije wijken en de Regionale Energiestrategieën (RES)</a:t>
            </a:r>
          </a:p>
          <a:p>
            <a:pPr marL="457200" indent="-457200">
              <a:buFont typeface="+mj-lt"/>
              <a:buAutoNum type="arabicPeriod"/>
            </a:pPr>
            <a:endParaRPr lang="nl-NL"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21422" r="26697"/>
          <a:stretch/>
        </p:blipFill>
        <p:spPr>
          <a:xfrm>
            <a:off x="794330" y="3643312"/>
            <a:ext cx="2687102" cy="2274073"/>
          </a:xfrm>
          <a:prstGeom prst="rect">
            <a:avLst/>
          </a:prstGeom>
        </p:spPr>
      </p:pic>
      <p:sp>
        <p:nvSpPr>
          <p:cNvPr id="5" name="Tekstvak 4"/>
          <p:cNvSpPr txBox="1"/>
          <p:nvPr/>
        </p:nvSpPr>
        <p:spPr>
          <a:xfrm>
            <a:off x="5083668" y="6524935"/>
            <a:ext cx="6937756" cy="246221"/>
          </a:xfrm>
          <a:prstGeom prst="rect">
            <a:avLst/>
          </a:prstGeom>
          <a:noFill/>
        </p:spPr>
        <p:txBody>
          <a:bodyPr wrap="square" rtlCol="0">
            <a:spAutoFit/>
          </a:bodyPr>
          <a:lstStyle/>
          <a:p>
            <a:r>
              <a:rPr lang="nl-NL" sz="1000" u="sng" dirty="0">
                <a:solidFill>
                  <a:schemeClr val="tx1">
                    <a:lumMod val="50000"/>
                    <a:lumOff val="50000"/>
                  </a:schemeClr>
                </a:solidFill>
                <a:latin typeface="+mj-lt"/>
              </a:rPr>
              <a:t>INTRODUCTIE</a:t>
            </a:r>
            <a:r>
              <a:rPr lang="nl-NL" sz="1000" dirty="0">
                <a:solidFill>
                  <a:schemeClr val="tx1">
                    <a:lumMod val="50000"/>
                    <a:lumOff val="50000"/>
                  </a:schemeClr>
                </a:solidFill>
                <a:latin typeface="+mj-lt"/>
              </a:rPr>
              <a:t>  »  KLIMAATAKKOORD  </a:t>
            </a:r>
            <a:r>
              <a:rPr lang="nl-NL" sz="1000" dirty="0">
                <a:solidFill>
                  <a:schemeClr val="tx1">
                    <a:lumMod val="50000"/>
                    <a:lumOff val="50000"/>
                  </a:schemeClr>
                </a:solidFill>
              </a:rPr>
              <a:t>»</a:t>
            </a:r>
            <a:r>
              <a:rPr lang="nl-NL" sz="1000" dirty="0">
                <a:solidFill>
                  <a:schemeClr val="tx1">
                    <a:lumMod val="50000"/>
                    <a:lumOff val="50000"/>
                  </a:schemeClr>
                </a:solidFill>
                <a:latin typeface="+mj-lt"/>
              </a:rPr>
              <a:t>  AARDGASVRIJE WIJKEN &amp; RES</a:t>
            </a:r>
          </a:p>
        </p:txBody>
      </p:sp>
    </p:spTree>
    <p:extLst>
      <p:ext uri="{BB962C8B-B14F-4D97-AF65-F5344CB8AC3E}">
        <p14:creationId xmlns:p14="http://schemas.microsoft.com/office/powerpoint/2010/main" val="369473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Klimaatakkoord in 1 minuut</a:t>
            </a:r>
          </a:p>
        </p:txBody>
      </p:sp>
      <p:sp>
        <p:nvSpPr>
          <p:cNvPr id="3" name="Tijdelijke aanduiding voor inhoud 2"/>
          <p:cNvSpPr>
            <a:spLocks noGrp="1"/>
          </p:cNvSpPr>
          <p:nvPr>
            <p:ph idx="1"/>
          </p:nvPr>
        </p:nvSpPr>
        <p:spPr/>
        <p:txBody>
          <a:bodyPr/>
          <a:lstStyle/>
          <a:p>
            <a:pPr marL="0" indent="0">
              <a:buNone/>
            </a:pPr>
            <a:r>
              <a:rPr lang="nl-NL" sz="2200" i="1" dirty="0">
                <a:solidFill>
                  <a:srgbClr val="00A9F3"/>
                </a:solidFill>
              </a:rPr>
              <a:t>Waar werken we aan</a:t>
            </a:r>
          </a:p>
          <a:p>
            <a:pPr marL="0" indent="0">
              <a:buNone/>
            </a:pPr>
            <a:r>
              <a:rPr lang="nl-NL" sz="2200" dirty="0">
                <a:solidFill>
                  <a:srgbClr val="003333"/>
                </a:solidFill>
                <a:latin typeface="Arial" panose="020B0604020202020204" pitchFamily="34" charset="0"/>
                <a:ea typeface="ＭＳ Ｐゴシック" charset="-128"/>
              </a:rPr>
              <a:t>5 tafels werken aan 49% </a:t>
            </a:r>
            <a:r>
              <a:rPr lang="nl-NL" sz="2200" dirty="0">
                <a:solidFill>
                  <a:srgbClr val="003333"/>
                </a:solidFill>
              </a:rPr>
              <a:t>CO</a:t>
            </a:r>
            <a:r>
              <a:rPr lang="nl-NL" sz="2200" baseline="-25000" dirty="0">
                <a:solidFill>
                  <a:srgbClr val="003333"/>
                </a:solidFill>
              </a:rPr>
              <a:t>2</a:t>
            </a:r>
            <a:r>
              <a:rPr lang="nl-NL" sz="2200" dirty="0">
                <a:solidFill>
                  <a:srgbClr val="003333"/>
                </a:solidFill>
                <a:latin typeface="Arial" panose="020B0604020202020204" pitchFamily="34" charset="0"/>
                <a:ea typeface="ＭＳ Ｐゴシック" charset="-128"/>
              </a:rPr>
              <a:t> reductie in 2030 t.o.v. 1990 (gebouwde omgeving, elektriciteit, industrie, mobiliteit, landbouw &amp; landgebruik)</a:t>
            </a:r>
          </a:p>
          <a:p>
            <a:pPr marL="0" indent="0">
              <a:buNone/>
            </a:pPr>
            <a:endParaRPr lang="nl-NL" sz="2200" i="1" dirty="0">
              <a:solidFill>
                <a:srgbClr val="003333"/>
              </a:solidFill>
              <a:latin typeface="Arial" panose="020B0604020202020204" pitchFamily="34" charset="0"/>
              <a:ea typeface="ＭＳ Ｐゴシック" charset="-128"/>
            </a:endParaRPr>
          </a:p>
          <a:p>
            <a:pPr marL="0" indent="0">
              <a:buNone/>
            </a:pPr>
            <a:r>
              <a:rPr lang="nl-NL" sz="2200" i="1" dirty="0">
                <a:solidFill>
                  <a:srgbClr val="00A9F3"/>
                </a:solidFill>
              </a:rPr>
              <a:t>3 randvoorwaarden</a:t>
            </a:r>
            <a:endParaRPr lang="nl-NL" sz="2200" i="1" dirty="0"/>
          </a:p>
          <a:p>
            <a:pPr marL="457200" indent="-457200">
              <a:buFont typeface="+mj-lt"/>
              <a:buAutoNum type="arabicPeriod"/>
            </a:pPr>
            <a:r>
              <a:rPr lang="nl-NL" sz="2200" dirty="0"/>
              <a:t>Juiste bevoegdheden voor regierol</a:t>
            </a:r>
          </a:p>
          <a:p>
            <a:pPr marL="457200" indent="-457200">
              <a:buFont typeface="+mj-lt"/>
              <a:buAutoNum type="arabicPeriod"/>
            </a:pPr>
            <a:r>
              <a:rPr lang="nl-NL" sz="2200" dirty="0"/>
              <a:t>Haalbaar en betaalbaar voor samenleving</a:t>
            </a:r>
          </a:p>
          <a:p>
            <a:pPr marL="457200" indent="-457200">
              <a:buFont typeface="+mj-lt"/>
              <a:buAutoNum type="arabicPeriod"/>
            </a:pPr>
            <a:r>
              <a:rPr lang="nl-NL" sz="2200" dirty="0"/>
              <a:t>Vergoeding voor uitvoeringskosten </a:t>
            </a:r>
          </a:p>
        </p:txBody>
      </p:sp>
      <p:sp>
        <p:nvSpPr>
          <p:cNvPr id="4" name="Tijdelijke aanduiding voor inhoud 3"/>
          <p:cNvSpPr>
            <a:spLocks noGrp="1"/>
          </p:cNvSpPr>
          <p:nvPr>
            <p:ph idx="10"/>
          </p:nvPr>
        </p:nvSpPr>
        <p:spPr/>
        <p:txBody>
          <a:bodyPr/>
          <a:lstStyle/>
          <a:p>
            <a:pPr marL="0" indent="0">
              <a:buNone/>
            </a:pPr>
            <a:r>
              <a:rPr lang="nl-NL" sz="2200" i="1" dirty="0">
                <a:solidFill>
                  <a:srgbClr val="00A9F3"/>
                </a:solidFill>
              </a:rPr>
              <a:t>Proces tot nu toe</a:t>
            </a:r>
            <a:endParaRPr lang="nl-NL" sz="2200" dirty="0">
              <a:solidFill>
                <a:srgbClr val="00A9F3"/>
              </a:solidFill>
            </a:endParaRPr>
          </a:p>
          <a:p>
            <a:r>
              <a:rPr lang="nl-NL" sz="2200" dirty="0"/>
              <a:t>Investeringsagenda (10-3-17)</a:t>
            </a:r>
          </a:p>
          <a:p>
            <a:r>
              <a:rPr lang="nl-NL" sz="2200" dirty="0"/>
              <a:t>Interbestuurlijk Programma (14-2-18)</a:t>
            </a:r>
          </a:p>
          <a:p>
            <a:r>
              <a:rPr lang="nl-NL" sz="2200" dirty="0"/>
              <a:t>Start Klimaattafels (maart 2018)</a:t>
            </a:r>
          </a:p>
          <a:p>
            <a:r>
              <a:rPr lang="nl-NL" sz="2200" dirty="0"/>
              <a:t>PBL doorrekeningen tussenresultaten (september)</a:t>
            </a:r>
          </a:p>
          <a:p>
            <a:r>
              <a:rPr lang="nl-NL" sz="2200" dirty="0"/>
              <a:t>Kabinetsappreciatie (5 oktober)</a:t>
            </a:r>
          </a:p>
          <a:p>
            <a:r>
              <a:rPr lang="nl-NL" sz="2200" dirty="0"/>
              <a:t>Tweede ronde Klimaattafels (oktober)</a:t>
            </a:r>
          </a:p>
          <a:p>
            <a:r>
              <a:rPr lang="nl-NL" sz="2200" dirty="0"/>
              <a:t>Onderhandelaarsakkoord (21 december)</a:t>
            </a:r>
          </a:p>
        </p:txBody>
      </p:sp>
      <p:sp>
        <p:nvSpPr>
          <p:cNvPr id="6" name="Tekstvak 5"/>
          <p:cNvSpPr txBox="1"/>
          <p:nvPr/>
        </p:nvSpPr>
        <p:spPr>
          <a:xfrm>
            <a:off x="5083668" y="6524935"/>
            <a:ext cx="6937756" cy="246221"/>
          </a:xfrm>
          <a:prstGeom prst="rect">
            <a:avLst/>
          </a:prstGeom>
          <a:noFill/>
        </p:spPr>
        <p:txBody>
          <a:bodyPr wrap="square" rtlCol="0">
            <a:spAutoFit/>
          </a:bodyPr>
          <a:lstStyle/>
          <a:p>
            <a:r>
              <a:rPr lang="nl-NL" sz="1000" dirty="0">
                <a:solidFill>
                  <a:schemeClr val="tx1">
                    <a:lumMod val="50000"/>
                    <a:lumOff val="50000"/>
                  </a:schemeClr>
                </a:solidFill>
                <a:latin typeface="+mj-lt"/>
              </a:rPr>
              <a:t>INTRODUCTIE  »  </a:t>
            </a:r>
            <a:r>
              <a:rPr lang="nl-NL" sz="1000" u="sng" dirty="0">
                <a:solidFill>
                  <a:schemeClr val="tx1">
                    <a:lumMod val="50000"/>
                    <a:lumOff val="50000"/>
                  </a:schemeClr>
                </a:solidFill>
                <a:latin typeface="+mj-lt"/>
              </a:rPr>
              <a:t>KLIMAATAKKOORD</a:t>
            </a:r>
            <a:r>
              <a:rPr lang="nl-NL" sz="1000" dirty="0">
                <a:solidFill>
                  <a:schemeClr val="tx1">
                    <a:lumMod val="50000"/>
                    <a:lumOff val="50000"/>
                  </a:schemeClr>
                </a:solidFill>
                <a:latin typeface="+mj-lt"/>
              </a:rPr>
              <a:t>  </a:t>
            </a:r>
            <a:r>
              <a:rPr lang="nl-NL" sz="1000" dirty="0">
                <a:solidFill>
                  <a:schemeClr val="tx1">
                    <a:lumMod val="50000"/>
                    <a:lumOff val="50000"/>
                  </a:schemeClr>
                </a:solidFill>
              </a:rPr>
              <a:t>»</a:t>
            </a:r>
            <a:r>
              <a:rPr lang="nl-NL" sz="1000" dirty="0">
                <a:solidFill>
                  <a:schemeClr val="tx1">
                    <a:lumMod val="50000"/>
                    <a:lumOff val="50000"/>
                  </a:schemeClr>
                </a:solidFill>
                <a:latin typeface="+mj-lt"/>
              </a:rPr>
              <a:t>  AARDGASVRIJE WIJKEN &amp; RES</a:t>
            </a:r>
          </a:p>
        </p:txBody>
      </p:sp>
    </p:spTree>
    <p:extLst>
      <p:ext uri="{BB962C8B-B14F-4D97-AF65-F5344CB8AC3E}">
        <p14:creationId xmlns:p14="http://schemas.microsoft.com/office/powerpoint/2010/main" val="395399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A9F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BA019-3198-4EEA-9801-6DCDE9F22D58}"/>
              </a:ext>
            </a:extLst>
          </p:cNvPr>
          <p:cNvSpPr>
            <a:spLocks noGrp="1"/>
          </p:cNvSpPr>
          <p:nvPr>
            <p:ph type="title"/>
          </p:nvPr>
        </p:nvSpPr>
        <p:spPr/>
        <p:txBody>
          <a:bodyPr/>
          <a:lstStyle/>
          <a:p>
            <a:r>
              <a:rPr lang="nl-NL" dirty="0">
                <a:solidFill>
                  <a:schemeClr val="bg1"/>
                </a:solidFill>
              </a:rPr>
              <a:t>Klimaatakkoord: gesprek over de actualiteiten, enkele voorbeelden sectortafels</a:t>
            </a:r>
            <a:endParaRPr lang="en-GB" dirty="0"/>
          </a:p>
        </p:txBody>
      </p:sp>
      <p:sp>
        <p:nvSpPr>
          <p:cNvPr id="3" name="Tijdelijke aanduiding voor inhoud 2">
            <a:extLst>
              <a:ext uri="{FF2B5EF4-FFF2-40B4-BE49-F238E27FC236}">
                <a16:creationId xmlns:a16="http://schemas.microsoft.com/office/drawing/2014/main" id="{70C0D7A6-6CFE-4880-AD8B-E7B827A1DF77}"/>
              </a:ext>
            </a:extLst>
          </p:cNvPr>
          <p:cNvSpPr>
            <a:spLocks noGrp="1"/>
          </p:cNvSpPr>
          <p:nvPr>
            <p:ph idx="1"/>
          </p:nvPr>
        </p:nvSpPr>
        <p:spPr>
          <a:xfrm>
            <a:off x="1080000" y="2264734"/>
            <a:ext cx="4860000" cy="4035265"/>
          </a:xfrm>
        </p:spPr>
        <p:txBody>
          <a:bodyPr/>
          <a:lstStyle/>
          <a:p>
            <a:pPr marL="0" indent="0">
              <a:buClr>
                <a:schemeClr val="bg1"/>
              </a:buClr>
              <a:buNone/>
            </a:pPr>
            <a:r>
              <a:rPr lang="nl-NL" sz="2100" b="1" dirty="0">
                <a:solidFill>
                  <a:schemeClr val="bg1"/>
                </a:solidFill>
              </a:rPr>
              <a:t>A. Gebouwde Omgeving</a:t>
            </a:r>
          </a:p>
          <a:p>
            <a:pPr>
              <a:buClr>
                <a:schemeClr val="bg1"/>
              </a:buClr>
            </a:pPr>
            <a:r>
              <a:rPr lang="nl-NL" sz="2100" dirty="0">
                <a:solidFill>
                  <a:schemeClr val="bg1"/>
                </a:solidFill>
              </a:rPr>
              <a:t>Haalbaar en betaalbaar voor de samenleving</a:t>
            </a:r>
          </a:p>
          <a:p>
            <a:pPr>
              <a:buClr>
                <a:schemeClr val="bg1"/>
              </a:buClr>
            </a:pPr>
            <a:r>
              <a:rPr lang="nl-NL" sz="2100" dirty="0">
                <a:solidFill>
                  <a:schemeClr val="bg1"/>
                </a:solidFill>
              </a:rPr>
              <a:t>Gesprek uitvoeringslasten gemeenten</a:t>
            </a:r>
          </a:p>
          <a:p>
            <a:pPr>
              <a:buClr>
                <a:schemeClr val="bg1"/>
              </a:buClr>
            </a:pPr>
            <a:r>
              <a:rPr lang="nl-NL" sz="2100" dirty="0">
                <a:solidFill>
                  <a:schemeClr val="bg1"/>
                </a:solidFill>
              </a:rPr>
              <a:t>Marktordening warmte</a:t>
            </a:r>
          </a:p>
          <a:p>
            <a:pPr marL="0" indent="0">
              <a:buClr>
                <a:schemeClr val="bg1"/>
              </a:buClr>
              <a:buNone/>
            </a:pPr>
            <a:endParaRPr lang="nl-NL" sz="400" dirty="0">
              <a:solidFill>
                <a:schemeClr val="bg1"/>
              </a:solidFill>
            </a:endParaRPr>
          </a:p>
          <a:p>
            <a:pPr marL="0" indent="0">
              <a:buClr>
                <a:schemeClr val="bg1"/>
              </a:buClr>
              <a:buNone/>
            </a:pPr>
            <a:r>
              <a:rPr lang="nl-NL" sz="2100" b="1" dirty="0">
                <a:solidFill>
                  <a:schemeClr val="bg1"/>
                </a:solidFill>
              </a:rPr>
              <a:t>B. Mobiliteit</a:t>
            </a:r>
          </a:p>
          <a:p>
            <a:pPr>
              <a:buClr>
                <a:schemeClr val="bg1"/>
              </a:buClr>
            </a:pPr>
            <a:r>
              <a:rPr lang="nl-NL" sz="2100" dirty="0">
                <a:solidFill>
                  <a:schemeClr val="bg1"/>
                </a:solidFill>
              </a:rPr>
              <a:t>Parkeertarieven en </a:t>
            </a:r>
            <a:r>
              <a:rPr lang="nl-NL" sz="2100" dirty="0" err="1">
                <a:solidFill>
                  <a:schemeClr val="bg1"/>
                </a:solidFill>
              </a:rPr>
              <a:t>emissieloze</a:t>
            </a:r>
            <a:r>
              <a:rPr lang="nl-NL" sz="2100" dirty="0">
                <a:solidFill>
                  <a:schemeClr val="bg1"/>
                </a:solidFill>
              </a:rPr>
              <a:t> zones</a:t>
            </a:r>
          </a:p>
          <a:p>
            <a:pPr>
              <a:buClr>
                <a:schemeClr val="bg1"/>
              </a:buClr>
            </a:pPr>
            <a:r>
              <a:rPr lang="nl-NL" sz="2100" dirty="0">
                <a:solidFill>
                  <a:schemeClr val="bg1"/>
                </a:solidFill>
              </a:rPr>
              <a:t>Visie op de laadinfrastructuur elektrische voertuigen</a:t>
            </a:r>
          </a:p>
        </p:txBody>
      </p:sp>
      <p:sp>
        <p:nvSpPr>
          <p:cNvPr id="4" name="Tijdelijke aanduiding voor inhoud 3">
            <a:extLst>
              <a:ext uri="{FF2B5EF4-FFF2-40B4-BE49-F238E27FC236}">
                <a16:creationId xmlns:a16="http://schemas.microsoft.com/office/drawing/2014/main" id="{3D069ADB-A2CE-46F6-A768-100F110A16FC}"/>
              </a:ext>
            </a:extLst>
          </p:cNvPr>
          <p:cNvSpPr>
            <a:spLocks noGrp="1"/>
          </p:cNvSpPr>
          <p:nvPr>
            <p:ph idx="10"/>
          </p:nvPr>
        </p:nvSpPr>
        <p:spPr>
          <a:xfrm>
            <a:off x="6252000" y="2264734"/>
            <a:ext cx="4860000" cy="4035266"/>
          </a:xfrm>
        </p:spPr>
        <p:txBody>
          <a:bodyPr/>
          <a:lstStyle/>
          <a:p>
            <a:pPr marL="0" indent="0">
              <a:buClr>
                <a:schemeClr val="bg1"/>
              </a:buClr>
              <a:buNone/>
            </a:pPr>
            <a:r>
              <a:rPr lang="nl-NL" sz="2100" b="1" dirty="0">
                <a:solidFill>
                  <a:schemeClr val="bg1"/>
                </a:solidFill>
              </a:rPr>
              <a:t>C. Elektriciteit</a:t>
            </a:r>
          </a:p>
          <a:p>
            <a:pPr>
              <a:buClr>
                <a:schemeClr val="bg1"/>
              </a:buClr>
            </a:pPr>
            <a:r>
              <a:rPr lang="nl-NL" sz="2100" dirty="0">
                <a:solidFill>
                  <a:schemeClr val="bg1"/>
                </a:solidFill>
              </a:rPr>
              <a:t>Concretisering afspraken Regionale Energiestrategieën en samenhang met ruimtelijk beleid</a:t>
            </a:r>
          </a:p>
          <a:p>
            <a:pPr marL="0" indent="0">
              <a:buClr>
                <a:schemeClr val="bg1"/>
              </a:buClr>
              <a:buNone/>
            </a:pPr>
            <a:endParaRPr lang="nl-NL" sz="400" dirty="0">
              <a:solidFill>
                <a:schemeClr val="bg1"/>
              </a:solidFill>
            </a:endParaRPr>
          </a:p>
          <a:p>
            <a:pPr marL="0" indent="0">
              <a:buClr>
                <a:schemeClr val="bg1"/>
              </a:buClr>
              <a:buNone/>
            </a:pPr>
            <a:r>
              <a:rPr lang="nl-NL" sz="2100" b="1" dirty="0">
                <a:solidFill>
                  <a:schemeClr val="bg1"/>
                </a:solidFill>
              </a:rPr>
              <a:t>D. Industrie</a:t>
            </a:r>
          </a:p>
          <a:p>
            <a:pPr>
              <a:buClr>
                <a:schemeClr val="bg1"/>
              </a:buClr>
            </a:pPr>
            <a:r>
              <a:rPr lang="nl-NL" sz="2100" dirty="0">
                <a:solidFill>
                  <a:schemeClr val="bg1"/>
                </a:solidFill>
              </a:rPr>
              <a:t>Wind op zee, subsidie Stimulering Duurzame Energieproductie (SDE) en wie is eigenaar van CO</a:t>
            </a:r>
            <a:r>
              <a:rPr lang="nl-NL" sz="2100" baseline="-25000" dirty="0">
                <a:solidFill>
                  <a:schemeClr val="bg1"/>
                </a:solidFill>
              </a:rPr>
              <a:t>2</a:t>
            </a:r>
            <a:r>
              <a:rPr lang="nl-NL" sz="2100" dirty="0">
                <a:solidFill>
                  <a:schemeClr val="bg1"/>
                </a:solidFill>
              </a:rPr>
              <a:t> van warmte?</a:t>
            </a:r>
          </a:p>
          <a:p>
            <a:pPr marL="0" indent="0">
              <a:buClr>
                <a:schemeClr val="bg1"/>
              </a:buClr>
              <a:buNone/>
            </a:pPr>
            <a:endParaRPr lang="nl-NL" sz="400" dirty="0">
              <a:solidFill>
                <a:schemeClr val="bg1"/>
              </a:solidFill>
            </a:endParaRPr>
          </a:p>
          <a:p>
            <a:pPr marL="0" indent="0">
              <a:buClr>
                <a:schemeClr val="bg1"/>
              </a:buClr>
              <a:buNone/>
            </a:pPr>
            <a:r>
              <a:rPr lang="nl-NL" sz="2100" b="1" dirty="0">
                <a:solidFill>
                  <a:schemeClr val="bg1"/>
                </a:solidFill>
              </a:rPr>
              <a:t>E. Landbouw &amp; Landgebruik</a:t>
            </a:r>
          </a:p>
          <a:p>
            <a:pPr>
              <a:buClr>
                <a:schemeClr val="bg1"/>
              </a:buClr>
            </a:pPr>
            <a:r>
              <a:rPr lang="nl-NL" sz="2100" dirty="0">
                <a:solidFill>
                  <a:schemeClr val="bg1"/>
                </a:solidFill>
              </a:rPr>
              <a:t>Doelstellingen van de sector</a:t>
            </a:r>
          </a:p>
          <a:p>
            <a:pPr>
              <a:buClr>
                <a:schemeClr val="bg1"/>
              </a:buClr>
            </a:pPr>
            <a:r>
              <a:rPr lang="nl-NL" sz="2100" dirty="0">
                <a:solidFill>
                  <a:schemeClr val="bg1"/>
                </a:solidFill>
              </a:rPr>
              <a:t>Veenweide</a:t>
            </a:r>
          </a:p>
          <a:p>
            <a:pPr marL="0" indent="0">
              <a:buNone/>
            </a:pPr>
            <a:endParaRPr lang="en-GB" sz="2100" dirty="0"/>
          </a:p>
        </p:txBody>
      </p:sp>
      <p:pic>
        <p:nvPicPr>
          <p:cNvPr id="5" name="Afbeelding 4">
            <a:extLst>
              <a:ext uri="{FF2B5EF4-FFF2-40B4-BE49-F238E27FC236}">
                <a16:creationId xmlns:a16="http://schemas.microsoft.com/office/drawing/2014/main" id="{A1846631-1198-4F82-9CE9-60AA8A3EB78C}"/>
              </a:ext>
            </a:extLst>
          </p:cNvPr>
          <p:cNvPicPr>
            <a:picLocks noChangeAspect="1"/>
          </p:cNvPicPr>
          <p:nvPr/>
        </p:nvPicPr>
        <p:blipFill>
          <a:blip r:embed="rId2"/>
          <a:stretch>
            <a:fillRect/>
          </a:stretch>
        </p:blipFill>
        <p:spPr>
          <a:xfrm>
            <a:off x="-378110" y="6418901"/>
            <a:ext cx="5369205" cy="486399"/>
          </a:xfrm>
          <a:prstGeom prst="rect">
            <a:avLst/>
          </a:prstGeom>
        </p:spPr>
      </p:pic>
      <p:sp>
        <p:nvSpPr>
          <p:cNvPr id="7" name="Tekstvak 6">
            <a:extLst>
              <a:ext uri="{FF2B5EF4-FFF2-40B4-BE49-F238E27FC236}">
                <a16:creationId xmlns:a16="http://schemas.microsoft.com/office/drawing/2014/main" id="{4331612B-FAEB-4A34-B3F4-13A550C298F9}"/>
              </a:ext>
            </a:extLst>
          </p:cNvPr>
          <p:cNvSpPr txBox="1"/>
          <p:nvPr/>
        </p:nvSpPr>
        <p:spPr>
          <a:xfrm>
            <a:off x="5083668" y="6524935"/>
            <a:ext cx="6937756" cy="246221"/>
          </a:xfrm>
          <a:prstGeom prst="rect">
            <a:avLst/>
          </a:prstGeom>
          <a:noFill/>
        </p:spPr>
        <p:txBody>
          <a:bodyPr wrap="square" rtlCol="0">
            <a:spAutoFit/>
          </a:bodyPr>
          <a:lstStyle/>
          <a:p>
            <a:r>
              <a:rPr lang="nl-NL" sz="1000" dirty="0">
                <a:solidFill>
                  <a:schemeClr val="bg1"/>
                </a:solidFill>
                <a:latin typeface="Arial" panose="020B0604020202020204" pitchFamily="34" charset="0"/>
                <a:cs typeface="Arial" panose="020B0604020202020204" pitchFamily="34" charset="0"/>
              </a:rPr>
              <a:t>INTRODUCTIE  »  </a:t>
            </a:r>
            <a:r>
              <a:rPr lang="nl-NL" sz="1000" u="sng" dirty="0">
                <a:solidFill>
                  <a:schemeClr val="bg1"/>
                </a:solidFill>
                <a:latin typeface="Arial" panose="020B0604020202020204" pitchFamily="34" charset="0"/>
                <a:cs typeface="Arial" panose="020B0604020202020204" pitchFamily="34" charset="0"/>
              </a:rPr>
              <a:t>KLIMAATAKKOORD</a:t>
            </a:r>
            <a:r>
              <a:rPr lang="nl-NL" sz="1000" dirty="0">
                <a:solidFill>
                  <a:schemeClr val="bg1"/>
                </a:solidFill>
                <a:latin typeface="Arial" panose="020B0604020202020204" pitchFamily="34" charset="0"/>
                <a:cs typeface="Arial" panose="020B0604020202020204" pitchFamily="34" charset="0"/>
              </a:rPr>
              <a:t>  »  AARDGASVRIJE WIJKEN &amp; RES</a:t>
            </a:r>
          </a:p>
        </p:txBody>
      </p:sp>
      <p:sp>
        <p:nvSpPr>
          <p:cNvPr id="8" name="Rechthoek 7">
            <a:extLst>
              <a:ext uri="{FF2B5EF4-FFF2-40B4-BE49-F238E27FC236}">
                <a16:creationId xmlns:a16="http://schemas.microsoft.com/office/drawing/2014/main" id="{F51B8450-3444-47BB-B9F3-730402F4AB90}"/>
              </a:ext>
            </a:extLst>
          </p:cNvPr>
          <p:cNvSpPr/>
          <p:nvPr/>
        </p:nvSpPr>
        <p:spPr>
          <a:xfrm>
            <a:off x="692150" y="209550"/>
            <a:ext cx="977900" cy="646303"/>
          </a:xfrm>
          <a:prstGeom prst="rect">
            <a:avLst/>
          </a:prstGeom>
          <a:solidFill>
            <a:srgbClr val="00A9F3"/>
          </a:solidFill>
          <a:ln>
            <a:solidFill>
              <a:srgbClr val="00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Afbeelding 8">
            <a:extLst>
              <a:ext uri="{FF2B5EF4-FFF2-40B4-BE49-F238E27FC236}">
                <a16:creationId xmlns:a16="http://schemas.microsoft.com/office/drawing/2014/main" id="{C4A94E07-6825-46D4-AEFE-E5A3577C7CBA}"/>
              </a:ext>
            </a:extLst>
          </p:cNvPr>
          <p:cNvPicPr>
            <a:picLocks noChangeAspect="1"/>
          </p:cNvPicPr>
          <p:nvPr/>
        </p:nvPicPr>
        <p:blipFill>
          <a:blip r:embed="rId3"/>
          <a:stretch>
            <a:fillRect/>
          </a:stretch>
        </p:blipFill>
        <p:spPr>
          <a:xfrm>
            <a:off x="766744" y="308365"/>
            <a:ext cx="834482" cy="434677"/>
          </a:xfrm>
          <a:prstGeom prst="rect">
            <a:avLst/>
          </a:prstGeom>
        </p:spPr>
      </p:pic>
    </p:spTree>
    <p:extLst>
      <p:ext uri="{BB962C8B-B14F-4D97-AF65-F5344CB8AC3E}">
        <p14:creationId xmlns:p14="http://schemas.microsoft.com/office/powerpoint/2010/main" val="199782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9F3"/>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D4335C-0D18-47E7-8E14-420EA083FF5F}"/>
              </a:ext>
            </a:extLst>
          </p:cNvPr>
          <p:cNvSpPr/>
          <p:nvPr/>
        </p:nvSpPr>
        <p:spPr>
          <a:xfrm>
            <a:off x="692150" y="209550"/>
            <a:ext cx="977900" cy="646303"/>
          </a:xfrm>
          <a:prstGeom prst="rect">
            <a:avLst/>
          </a:prstGeom>
          <a:solidFill>
            <a:srgbClr val="00A9F3"/>
          </a:solidFill>
          <a:ln>
            <a:solidFill>
              <a:srgbClr val="00A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p:txBody>
          <a:bodyPr/>
          <a:lstStyle/>
          <a:p>
            <a:r>
              <a:rPr lang="nl-NL" dirty="0">
                <a:solidFill>
                  <a:schemeClr val="bg1"/>
                </a:solidFill>
              </a:rPr>
              <a:t>Klimaatakkoord: gesprek over de randvoorwaarden</a:t>
            </a:r>
          </a:p>
        </p:txBody>
      </p:sp>
      <p:sp>
        <p:nvSpPr>
          <p:cNvPr id="3" name="Tijdelijke aanduiding voor inhoud 2"/>
          <p:cNvSpPr>
            <a:spLocks noGrp="1"/>
          </p:cNvSpPr>
          <p:nvPr>
            <p:ph idx="1"/>
          </p:nvPr>
        </p:nvSpPr>
        <p:spPr>
          <a:xfrm>
            <a:off x="1079500" y="1855861"/>
            <a:ext cx="10033000" cy="3831789"/>
          </a:xfrm>
        </p:spPr>
        <p:txBody>
          <a:bodyPr/>
          <a:lstStyle/>
          <a:p>
            <a:pPr>
              <a:buClr>
                <a:schemeClr val="bg1"/>
              </a:buClr>
            </a:pPr>
            <a:r>
              <a:rPr lang="nl-NL" i="1" dirty="0">
                <a:solidFill>
                  <a:schemeClr val="bg1"/>
                </a:solidFill>
              </a:rPr>
              <a:t>Voorwaarde 1</a:t>
            </a:r>
            <a:br>
              <a:rPr lang="nl-NL" dirty="0">
                <a:solidFill>
                  <a:schemeClr val="bg1"/>
                </a:solidFill>
              </a:rPr>
            </a:br>
            <a:r>
              <a:rPr lang="nl-NL" dirty="0">
                <a:solidFill>
                  <a:schemeClr val="bg1"/>
                </a:solidFill>
              </a:rPr>
              <a:t>Gemeenten en hun partners krijgen de juiste bevoegdheden om hun regierol ook daadwerkelijk te kunnen uitvoeren.</a:t>
            </a:r>
          </a:p>
          <a:p>
            <a:pPr marL="0" indent="0">
              <a:buClr>
                <a:schemeClr val="bg1"/>
              </a:buClr>
              <a:buNone/>
            </a:pPr>
            <a:endParaRPr lang="nl-NL" sz="1000" dirty="0">
              <a:solidFill>
                <a:schemeClr val="bg1"/>
              </a:solidFill>
            </a:endParaRPr>
          </a:p>
          <a:p>
            <a:pPr>
              <a:buClr>
                <a:schemeClr val="bg1"/>
              </a:buClr>
            </a:pPr>
            <a:r>
              <a:rPr lang="nl-NL" i="1" dirty="0">
                <a:solidFill>
                  <a:schemeClr val="bg1"/>
                </a:solidFill>
              </a:rPr>
              <a:t>Voorwaarde 2</a:t>
            </a:r>
            <a:br>
              <a:rPr lang="nl-NL" dirty="0">
                <a:solidFill>
                  <a:schemeClr val="bg1"/>
                </a:solidFill>
              </a:rPr>
            </a:br>
            <a:r>
              <a:rPr lang="nl-NL" dirty="0">
                <a:solidFill>
                  <a:schemeClr val="bg1"/>
                </a:solidFill>
              </a:rPr>
              <a:t>Het tempo waarin gemeenten met de uitvoering aan de slag kunnen is afhankelijk van de mate waarin de energietransitie haalbaar en betaalbaar is voor de samenleving. De gemeenten staan voor een zorgvuldig proces.</a:t>
            </a:r>
          </a:p>
          <a:p>
            <a:pPr marL="0" indent="0">
              <a:buClr>
                <a:schemeClr val="bg1"/>
              </a:buClr>
              <a:buNone/>
            </a:pPr>
            <a:endParaRPr lang="nl-NL" sz="1050" dirty="0">
              <a:solidFill>
                <a:schemeClr val="bg1"/>
              </a:solidFill>
            </a:endParaRPr>
          </a:p>
          <a:p>
            <a:pPr>
              <a:buClr>
                <a:schemeClr val="bg1"/>
              </a:buClr>
            </a:pPr>
            <a:r>
              <a:rPr lang="nl-NL" i="1" dirty="0">
                <a:solidFill>
                  <a:schemeClr val="bg1"/>
                </a:solidFill>
              </a:rPr>
              <a:t>Voorwaarde 3</a:t>
            </a:r>
            <a:br>
              <a:rPr lang="nl-NL" dirty="0">
                <a:solidFill>
                  <a:schemeClr val="bg1"/>
                </a:solidFill>
              </a:rPr>
            </a:br>
            <a:r>
              <a:rPr lang="nl-NL" dirty="0">
                <a:solidFill>
                  <a:schemeClr val="bg1"/>
                </a:solidFill>
              </a:rPr>
              <a:t>Een vergoeding voor de toename in uitvoeringslasten voor gemeenten.</a:t>
            </a:r>
          </a:p>
        </p:txBody>
      </p:sp>
      <p:sp>
        <p:nvSpPr>
          <p:cNvPr id="4" name="Tekstvak 3"/>
          <p:cNvSpPr txBox="1"/>
          <p:nvPr/>
        </p:nvSpPr>
        <p:spPr>
          <a:xfrm>
            <a:off x="5083668" y="6524935"/>
            <a:ext cx="6937756" cy="246221"/>
          </a:xfrm>
          <a:prstGeom prst="rect">
            <a:avLst/>
          </a:prstGeom>
          <a:noFill/>
        </p:spPr>
        <p:txBody>
          <a:bodyPr wrap="square" rtlCol="0">
            <a:spAutoFit/>
          </a:bodyPr>
          <a:lstStyle/>
          <a:p>
            <a:r>
              <a:rPr lang="nl-NL" sz="1000" dirty="0">
                <a:solidFill>
                  <a:schemeClr val="bg1"/>
                </a:solidFill>
                <a:latin typeface="Arial" panose="020B0604020202020204" pitchFamily="34" charset="0"/>
                <a:cs typeface="Arial" panose="020B0604020202020204" pitchFamily="34" charset="0"/>
              </a:rPr>
              <a:t>INTRODUCTIE  »  </a:t>
            </a:r>
            <a:r>
              <a:rPr lang="nl-NL" sz="1000" u="sng" dirty="0">
                <a:solidFill>
                  <a:schemeClr val="bg1"/>
                </a:solidFill>
                <a:latin typeface="Arial" panose="020B0604020202020204" pitchFamily="34" charset="0"/>
                <a:cs typeface="Arial" panose="020B0604020202020204" pitchFamily="34" charset="0"/>
              </a:rPr>
              <a:t>KLIMAATAKKOORD</a:t>
            </a:r>
            <a:r>
              <a:rPr lang="nl-NL" sz="1000" dirty="0">
                <a:solidFill>
                  <a:schemeClr val="bg1"/>
                </a:solidFill>
                <a:latin typeface="Arial" panose="020B0604020202020204" pitchFamily="34" charset="0"/>
                <a:cs typeface="Arial" panose="020B0604020202020204" pitchFamily="34" charset="0"/>
              </a:rPr>
              <a:t>  »  AARDGASVRIJE WIJKEN &amp; RES</a:t>
            </a:r>
          </a:p>
        </p:txBody>
      </p:sp>
      <p:pic>
        <p:nvPicPr>
          <p:cNvPr id="6" name="Afbeelding 5">
            <a:extLst>
              <a:ext uri="{FF2B5EF4-FFF2-40B4-BE49-F238E27FC236}">
                <a16:creationId xmlns:a16="http://schemas.microsoft.com/office/drawing/2014/main" id="{406BE22A-85F1-45D2-A86A-869C8003ED3F}"/>
              </a:ext>
            </a:extLst>
          </p:cNvPr>
          <p:cNvPicPr>
            <a:picLocks noChangeAspect="1"/>
          </p:cNvPicPr>
          <p:nvPr/>
        </p:nvPicPr>
        <p:blipFill>
          <a:blip r:embed="rId2"/>
          <a:stretch>
            <a:fillRect/>
          </a:stretch>
        </p:blipFill>
        <p:spPr>
          <a:xfrm>
            <a:off x="766744" y="308365"/>
            <a:ext cx="834482" cy="434677"/>
          </a:xfrm>
          <a:prstGeom prst="rect">
            <a:avLst/>
          </a:prstGeom>
        </p:spPr>
      </p:pic>
      <p:pic>
        <p:nvPicPr>
          <p:cNvPr id="10" name="Afbeelding 9">
            <a:extLst>
              <a:ext uri="{FF2B5EF4-FFF2-40B4-BE49-F238E27FC236}">
                <a16:creationId xmlns:a16="http://schemas.microsoft.com/office/drawing/2014/main" id="{353179E5-B016-4569-ADB6-B5CBF6DE2F05}"/>
              </a:ext>
            </a:extLst>
          </p:cNvPr>
          <p:cNvPicPr>
            <a:picLocks noChangeAspect="1"/>
          </p:cNvPicPr>
          <p:nvPr/>
        </p:nvPicPr>
        <p:blipFill>
          <a:blip r:embed="rId3"/>
          <a:stretch>
            <a:fillRect/>
          </a:stretch>
        </p:blipFill>
        <p:spPr>
          <a:xfrm>
            <a:off x="-378110" y="6418901"/>
            <a:ext cx="5369205" cy="486399"/>
          </a:xfrm>
          <a:prstGeom prst="rect">
            <a:avLst/>
          </a:prstGeom>
        </p:spPr>
      </p:pic>
    </p:spTree>
    <p:extLst>
      <p:ext uri="{BB962C8B-B14F-4D97-AF65-F5344CB8AC3E}">
        <p14:creationId xmlns:p14="http://schemas.microsoft.com/office/powerpoint/2010/main" val="268578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Regionale Energiestrategieën (RES) in 1 minuut</a:t>
            </a:r>
          </a:p>
        </p:txBody>
      </p:sp>
      <p:sp>
        <p:nvSpPr>
          <p:cNvPr id="3" name="Tijdelijke aanduiding voor inhoud 2"/>
          <p:cNvSpPr>
            <a:spLocks noGrp="1"/>
          </p:cNvSpPr>
          <p:nvPr>
            <p:ph idx="1"/>
          </p:nvPr>
        </p:nvSpPr>
        <p:spPr/>
        <p:txBody>
          <a:bodyPr/>
          <a:lstStyle/>
          <a:p>
            <a:pPr marL="0" indent="0">
              <a:buNone/>
            </a:pPr>
            <a:r>
              <a:rPr lang="nl-NL" sz="2100" i="1" dirty="0">
                <a:solidFill>
                  <a:srgbClr val="00A9F3"/>
                </a:solidFill>
              </a:rPr>
              <a:t>Waarom de RES</a:t>
            </a:r>
          </a:p>
          <a:p>
            <a:r>
              <a:rPr lang="nl-NL" sz="2100" dirty="0">
                <a:solidFill>
                  <a:srgbClr val="003333"/>
                </a:solidFill>
                <a:latin typeface="Arial" panose="020B0604020202020204" pitchFamily="34" charset="0"/>
                <a:ea typeface="ＭＳ Ｐゴシック" charset="-128"/>
              </a:rPr>
              <a:t>Regionale opgave</a:t>
            </a:r>
          </a:p>
          <a:p>
            <a:r>
              <a:rPr lang="nl-NL" sz="2100" dirty="0">
                <a:solidFill>
                  <a:srgbClr val="003333"/>
                </a:solidFill>
                <a:latin typeface="Arial" panose="020B0604020202020204" pitchFamily="34" charset="0"/>
                <a:ea typeface="ＭＳ Ｐゴシック" charset="-128"/>
              </a:rPr>
              <a:t>O.b.v. ervaringen met andere decentrale opgaven</a:t>
            </a:r>
          </a:p>
          <a:p>
            <a:r>
              <a:rPr lang="nl-NL" sz="2100" dirty="0">
                <a:solidFill>
                  <a:srgbClr val="003333"/>
                </a:solidFill>
                <a:latin typeface="Arial" panose="020B0604020202020204" pitchFamily="34" charset="0"/>
                <a:ea typeface="ＭＳ Ｐゴシック" charset="-128"/>
              </a:rPr>
              <a:t>Ruimte voor maatwerk en autonomie</a:t>
            </a:r>
          </a:p>
          <a:p>
            <a:pPr marL="0" indent="0">
              <a:buNone/>
            </a:pPr>
            <a:endParaRPr lang="nl-NL" sz="400" i="1" dirty="0">
              <a:solidFill>
                <a:srgbClr val="003333"/>
              </a:solidFill>
              <a:latin typeface="Arial" panose="020B0604020202020204" pitchFamily="34" charset="0"/>
              <a:ea typeface="ＭＳ Ｐゴシック" charset="-128"/>
            </a:endParaRPr>
          </a:p>
          <a:p>
            <a:pPr marL="0" indent="0">
              <a:buNone/>
            </a:pPr>
            <a:r>
              <a:rPr lang="nl-NL" sz="2100" i="1" dirty="0">
                <a:solidFill>
                  <a:srgbClr val="00A9F3"/>
                </a:solidFill>
              </a:rPr>
              <a:t>Wat willen we bereiken</a:t>
            </a:r>
            <a:endParaRPr lang="nl-NL" sz="2100" i="1" dirty="0"/>
          </a:p>
          <a:p>
            <a:r>
              <a:rPr lang="nl-NL" sz="2100" dirty="0"/>
              <a:t>Draagvlak en acceptatie, ruimtelijke inpassing</a:t>
            </a:r>
          </a:p>
          <a:p>
            <a:r>
              <a:rPr lang="nl-NL" sz="2100" dirty="0"/>
              <a:t>Meerjarige samenwerking (</a:t>
            </a:r>
            <a:r>
              <a:rPr lang="nl-NL" sz="2100" dirty="0" err="1"/>
              <a:t>iig</a:t>
            </a:r>
            <a:r>
              <a:rPr lang="nl-NL" sz="2100" dirty="0"/>
              <a:t> tot 2030)</a:t>
            </a:r>
          </a:p>
          <a:p>
            <a:r>
              <a:rPr lang="nl-NL" sz="2100" dirty="0"/>
              <a:t>Taakvaardige en </a:t>
            </a:r>
            <a:r>
              <a:rPr lang="nl-NL" sz="2100" dirty="0" err="1"/>
              <a:t>taakbekwame</a:t>
            </a:r>
            <a:r>
              <a:rPr lang="nl-NL" sz="2100" dirty="0"/>
              <a:t> regionale organisatie</a:t>
            </a:r>
          </a:p>
        </p:txBody>
      </p:sp>
      <p:sp>
        <p:nvSpPr>
          <p:cNvPr id="4" name="Tijdelijke aanduiding voor inhoud 3"/>
          <p:cNvSpPr>
            <a:spLocks noGrp="1"/>
          </p:cNvSpPr>
          <p:nvPr>
            <p:ph idx="10"/>
          </p:nvPr>
        </p:nvSpPr>
        <p:spPr/>
        <p:txBody>
          <a:bodyPr/>
          <a:lstStyle/>
          <a:p>
            <a:pPr marL="0" indent="0">
              <a:buNone/>
            </a:pPr>
            <a:r>
              <a:rPr lang="nl-NL" sz="2100" i="1" dirty="0">
                <a:solidFill>
                  <a:srgbClr val="00A9F3"/>
                </a:solidFill>
              </a:rPr>
              <a:t>Inhoud</a:t>
            </a:r>
            <a:endParaRPr lang="nl-NL" sz="2100" dirty="0">
              <a:solidFill>
                <a:srgbClr val="00A9F3"/>
              </a:solidFill>
            </a:endParaRPr>
          </a:p>
          <a:p>
            <a:r>
              <a:rPr lang="nl-NL" sz="2100" dirty="0"/>
              <a:t>Regionale invulling van het op te stellen vermogen in MWh</a:t>
            </a:r>
          </a:p>
          <a:p>
            <a:r>
              <a:rPr lang="nl-NL" sz="2100" dirty="0"/>
              <a:t>Warmtestrategie: Technisch </a:t>
            </a:r>
            <a:r>
              <a:rPr lang="nl-NL" sz="2100" dirty="0" err="1"/>
              <a:t>econo-mische</a:t>
            </a:r>
            <a:r>
              <a:rPr lang="nl-NL" sz="2100" dirty="0"/>
              <a:t> inventarisatie van bronnen, netwerk en bruikbaarheid in tijd/geld. Toekenning van bronnen </a:t>
            </a:r>
            <a:r>
              <a:rPr lang="nl-NL" sz="2100" dirty="0" err="1"/>
              <a:t>obv</a:t>
            </a:r>
            <a:r>
              <a:rPr lang="nl-NL" sz="2100" dirty="0"/>
              <a:t> leidraad. </a:t>
            </a:r>
            <a:r>
              <a:rPr lang="nl-NL" sz="2100" dirty="0" err="1"/>
              <a:t>Def</a:t>
            </a:r>
            <a:r>
              <a:rPr lang="nl-NL" sz="2100" dirty="0"/>
              <a:t>. keuzes in RES 2.0.</a:t>
            </a:r>
          </a:p>
          <a:p>
            <a:pPr marL="0" indent="0">
              <a:buNone/>
            </a:pPr>
            <a:endParaRPr lang="nl-NL" sz="400" i="1" dirty="0">
              <a:solidFill>
                <a:srgbClr val="003333"/>
              </a:solidFill>
              <a:latin typeface="Arial" panose="020B0604020202020204" pitchFamily="34" charset="0"/>
              <a:ea typeface="ＭＳ Ｐゴシック" charset="-128"/>
            </a:endParaRPr>
          </a:p>
          <a:p>
            <a:pPr marL="0" indent="0">
              <a:buNone/>
            </a:pPr>
            <a:r>
              <a:rPr lang="nl-NL" sz="2100" i="1" dirty="0">
                <a:solidFill>
                  <a:srgbClr val="00A9F3"/>
                </a:solidFill>
              </a:rPr>
              <a:t>Planning</a:t>
            </a:r>
          </a:p>
          <a:p>
            <a:r>
              <a:rPr lang="nl-NL" sz="2100" dirty="0"/>
              <a:t>Start na ondertekening Klimaatakkoord (KA)</a:t>
            </a:r>
          </a:p>
          <a:p>
            <a:r>
              <a:rPr lang="nl-NL" sz="2100" dirty="0"/>
              <a:t>RES 0.7 half jaar daarna</a:t>
            </a:r>
          </a:p>
          <a:p>
            <a:r>
              <a:rPr lang="nl-NL" sz="2100" dirty="0"/>
              <a:t>RES 1.0 jaar na ondertekening KA</a:t>
            </a:r>
          </a:p>
          <a:p>
            <a:r>
              <a:rPr lang="nl-NL" sz="2100" dirty="0"/>
              <a:t>Tweejaarlijks herzien 2.0, 3.0, enz.</a:t>
            </a:r>
          </a:p>
          <a:p>
            <a:endParaRPr lang="nl-NL" sz="2200" dirty="0"/>
          </a:p>
        </p:txBody>
      </p:sp>
      <p:sp>
        <p:nvSpPr>
          <p:cNvPr id="6" name="Tekstvak 5"/>
          <p:cNvSpPr txBox="1"/>
          <p:nvPr/>
        </p:nvSpPr>
        <p:spPr>
          <a:xfrm>
            <a:off x="5083668" y="6524935"/>
            <a:ext cx="6937756" cy="246221"/>
          </a:xfrm>
          <a:prstGeom prst="rect">
            <a:avLst/>
          </a:prstGeom>
          <a:noFill/>
        </p:spPr>
        <p:txBody>
          <a:bodyPr wrap="square" rtlCol="0">
            <a:spAutoFit/>
          </a:bodyPr>
          <a:lstStyle/>
          <a:p>
            <a:r>
              <a:rPr lang="nl-NL" sz="1000" dirty="0">
                <a:solidFill>
                  <a:schemeClr val="tx1">
                    <a:lumMod val="50000"/>
                    <a:lumOff val="50000"/>
                  </a:schemeClr>
                </a:solidFill>
                <a:latin typeface="+mj-lt"/>
              </a:rPr>
              <a:t>INTRODUCTIE  »  KLIMAATAKKOORD  »  </a:t>
            </a:r>
            <a:r>
              <a:rPr lang="nl-NL" sz="1000" u="sng" dirty="0">
                <a:solidFill>
                  <a:schemeClr val="tx1">
                    <a:lumMod val="50000"/>
                    <a:lumOff val="50000"/>
                  </a:schemeClr>
                </a:solidFill>
                <a:latin typeface="+mj-lt"/>
              </a:rPr>
              <a:t>AARDGASVRIJE WIJKEN &amp; RES</a:t>
            </a:r>
          </a:p>
        </p:txBody>
      </p:sp>
    </p:spTree>
    <p:extLst>
      <p:ext uri="{BB962C8B-B14F-4D97-AF65-F5344CB8AC3E}">
        <p14:creationId xmlns:p14="http://schemas.microsoft.com/office/powerpoint/2010/main" val="108942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 en Leerprogramma Aardgasvrije wijken (KLP) in 1 minuut</a:t>
            </a:r>
          </a:p>
        </p:txBody>
      </p:sp>
      <p:sp>
        <p:nvSpPr>
          <p:cNvPr id="3" name="Tijdelijke aanduiding voor inhoud 2"/>
          <p:cNvSpPr>
            <a:spLocks noGrp="1"/>
          </p:cNvSpPr>
          <p:nvPr>
            <p:ph idx="1"/>
          </p:nvPr>
        </p:nvSpPr>
        <p:spPr>
          <a:xfrm>
            <a:off x="1080000" y="2140084"/>
            <a:ext cx="4860000" cy="4159915"/>
          </a:xfrm>
        </p:spPr>
        <p:txBody>
          <a:bodyPr/>
          <a:lstStyle/>
          <a:p>
            <a:pPr marL="0" indent="0">
              <a:buNone/>
            </a:pPr>
            <a:r>
              <a:rPr lang="nl-NL" sz="2100" i="1" dirty="0">
                <a:solidFill>
                  <a:srgbClr val="00A9F3"/>
                </a:solidFill>
              </a:rPr>
              <a:t>Waarom het KLP</a:t>
            </a:r>
          </a:p>
          <a:p>
            <a:r>
              <a:rPr lang="nl-NL" sz="2100" dirty="0">
                <a:solidFill>
                  <a:srgbClr val="003333"/>
                </a:solidFill>
                <a:latin typeface="Arial" panose="020B0604020202020204" pitchFamily="34" charset="0"/>
                <a:ea typeface="ＭＳ Ｐゴシック" charset="-128"/>
              </a:rPr>
              <a:t>Gemeenten ondersteunen in de regierol bij aardgasvrije wijken</a:t>
            </a:r>
          </a:p>
          <a:p>
            <a:r>
              <a:rPr lang="nl-NL" sz="2100" dirty="0">
                <a:solidFill>
                  <a:srgbClr val="003333"/>
                </a:solidFill>
                <a:latin typeface="Arial" panose="020B0604020202020204" pitchFamily="34" charset="0"/>
                <a:ea typeface="ＭＳ Ｐゴシック" charset="-128"/>
              </a:rPr>
              <a:t>Kennis uitwisselen en ontwikkelen</a:t>
            </a:r>
          </a:p>
          <a:p>
            <a:pPr marL="0" indent="0">
              <a:buNone/>
            </a:pPr>
            <a:endParaRPr lang="nl-NL" sz="400" i="1" dirty="0">
              <a:solidFill>
                <a:srgbClr val="003333"/>
              </a:solidFill>
              <a:latin typeface="Arial" panose="020B0604020202020204" pitchFamily="34" charset="0"/>
              <a:ea typeface="ＭＳ Ｐゴシック" charset="-128"/>
            </a:endParaRPr>
          </a:p>
          <a:p>
            <a:pPr marL="0" indent="0">
              <a:buNone/>
            </a:pPr>
            <a:r>
              <a:rPr lang="nl-NL" sz="2100" i="1" dirty="0">
                <a:solidFill>
                  <a:srgbClr val="00A9F3"/>
                </a:solidFill>
              </a:rPr>
              <a:t>Opzet</a:t>
            </a:r>
            <a:endParaRPr lang="nl-NL" sz="2100" i="1" dirty="0"/>
          </a:p>
          <a:p>
            <a:r>
              <a:rPr lang="nl-NL" sz="2100" dirty="0"/>
              <a:t>Doelgroep is 380 gemeenten</a:t>
            </a:r>
          </a:p>
          <a:p>
            <a:r>
              <a:rPr lang="nl-NL" sz="2100" dirty="0"/>
              <a:t>Inclusief 27 proeftuinen en koplopers</a:t>
            </a:r>
          </a:p>
          <a:p>
            <a:r>
              <a:rPr lang="nl-NL" sz="2100" dirty="0"/>
              <a:t>Onderdeel van Programma Aardgas-vrije Wijken (PAW) met BKZ, EZK, IPO, UvW</a:t>
            </a:r>
          </a:p>
          <a:p>
            <a:r>
              <a:rPr lang="nl-NL" sz="2100" dirty="0"/>
              <a:t>Samenwerking met Expertisecentrum Warmte (ECW) e.a.</a:t>
            </a:r>
          </a:p>
        </p:txBody>
      </p:sp>
      <p:sp>
        <p:nvSpPr>
          <p:cNvPr id="4" name="Tijdelijke aanduiding voor inhoud 3"/>
          <p:cNvSpPr>
            <a:spLocks noGrp="1"/>
          </p:cNvSpPr>
          <p:nvPr>
            <p:ph idx="10"/>
          </p:nvPr>
        </p:nvSpPr>
        <p:spPr>
          <a:xfrm>
            <a:off x="6252000" y="2140084"/>
            <a:ext cx="4860000" cy="4159915"/>
          </a:xfrm>
        </p:spPr>
        <p:txBody>
          <a:bodyPr/>
          <a:lstStyle/>
          <a:p>
            <a:pPr marL="0" indent="0">
              <a:buNone/>
            </a:pPr>
            <a:r>
              <a:rPr lang="nl-NL" sz="2100" i="1" dirty="0">
                <a:solidFill>
                  <a:srgbClr val="00A9F3"/>
                </a:solidFill>
              </a:rPr>
              <a:t>Thema’s</a:t>
            </a:r>
          </a:p>
          <a:p>
            <a:r>
              <a:rPr lang="nl-NL" sz="2100" dirty="0">
                <a:solidFill>
                  <a:srgbClr val="003333"/>
                </a:solidFill>
                <a:latin typeface="Arial" panose="020B0604020202020204" pitchFamily="34" charset="0"/>
                <a:ea typeface="ＭＳ Ｐゴシック" charset="-128"/>
              </a:rPr>
              <a:t>Regierol en organisatie</a:t>
            </a:r>
          </a:p>
          <a:p>
            <a:r>
              <a:rPr lang="nl-NL" sz="2100" dirty="0" err="1">
                <a:solidFill>
                  <a:srgbClr val="003333"/>
                </a:solidFill>
                <a:latin typeface="Arial" panose="020B0604020202020204" pitchFamily="34" charset="0"/>
                <a:ea typeface="ＭＳ Ｐゴシック" charset="-128"/>
              </a:rPr>
              <a:t>Datagedreven</a:t>
            </a:r>
            <a:r>
              <a:rPr lang="nl-NL" sz="2100" dirty="0">
                <a:solidFill>
                  <a:srgbClr val="003333"/>
                </a:solidFill>
                <a:latin typeface="Arial" panose="020B0604020202020204" pitchFamily="34" charset="0"/>
                <a:ea typeface="ＭＳ Ｐゴシック" charset="-128"/>
              </a:rPr>
              <a:t> planvorming</a:t>
            </a:r>
          </a:p>
          <a:p>
            <a:r>
              <a:rPr lang="nl-NL" sz="2100" dirty="0">
                <a:solidFill>
                  <a:srgbClr val="003333"/>
                </a:solidFill>
                <a:latin typeface="Arial" panose="020B0604020202020204" pitchFamily="34" charset="0"/>
                <a:ea typeface="ＭＳ Ｐゴシック" charset="-128"/>
              </a:rPr>
              <a:t>Communicatie en participatie</a:t>
            </a:r>
          </a:p>
          <a:p>
            <a:r>
              <a:rPr lang="nl-NL" sz="2100" dirty="0">
                <a:solidFill>
                  <a:srgbClr val="003333"/>
                </a:solidFill>
                <a:latin typeface="Arial" panose="020B0604020202020204" pitchFamily="34" charset="0"/>
                <a:ea typeface="ＭＳ Ｐゴシック" charset="-128"/>
              </a:rPr>
              <a:t>Technische oplossingen</a:t>
            </a:r>
          </a:p>
          <a:p>
            <a:r>
              <a:rPr lang="nl-NL" sz="2100" dirty="0">
                <a:solidFill>
                  <a:srgbClr val="003333"/>
                </a:solidFill>
                <a:latin typeface="Arial" panose="020B0604020202020204" pitchFamily="34" charset="0"/>
                <a:ea typeface="ＭＳ Ｐゴシック" charset="-128"/>
              </a:rPr>
              <a:t>Kosten en financiering</a:t>
            </a:r>
          </a:p>
          <a:p>
            <a:r>
              <a:rPr lang="nl-NL" sz="2100" dirty="0">
                <a:solidFill>
                  <a:srgbClr val="003333"/>
                </a:solidFill>
                <a:latin typeface="Arial" panose="020B0604020202020204" pitchFamily="34" charset="0"/>
                <a:ea typeface="ＭＳ Ｐゴシック" charset="-128"/>
              </a:rPr>
              <a:t>Juridische haken en ogen</a:t>
            </a:r>
          </a:p>
          <a:p>
            <a:pPr marL="0" indent="0">
              <a:buNone/>
            </a:pPr>
            <a:endParaRPr lang="nl-NL" sz="400" dirty="0"/>
          </a:p>
          <a:p>
            <a:pPr marL="0" indent="0">
              <a:buNone/>
            </a:pPr>
            <a:r>
              <a:rPr lang="nl-NL" sz="2100" i="1" dirty="0">
                <a:solidFill>
                  <a:srgbClr val="00A9F3"/>
                </a:solidFill>
              </a:rPr>
              <a:t>Activiteiten</a:t>
            </a:r>
          </a:p>
          <a:p>
            <a:r>
              <a:rPr lang="nl-NL" sz="2100" dirty="0"/>
              <a:t>Gericht op koppelen gemeenten aan elkaar en aan expertise</a:t>
            </a:r>
          </a:p>
          <a:p>
            <a:r>
              <a:rPr lang="nl-NL" sz="2100" dirty="0"/>
              <a:t>O.a. ‘</a:t>
            </a:r>
            <a:r>
              <a:rPr lang="nl-NL" sz="2100" dirty="0" err="1"/>
              <a:t>communities</a:t>
            </a:r>
            <a:r>
              <a:rPr lang="nl-NL" sz="2100" dirty="0"/>
              <a:t> of </a:t>
            </a:r>
            <a:r>
              <a:rPr lang="nl-NL" sz="2100" dirty="0" err="1"/>
              <a:t>practice</a:t>
            </a:r>
            <a:r>
              <a:rPr lang="nl-NL" sz="2100" dirty="0"/>
              <a:t>’, leergangen, helpdesk, wijkbezoek</a:t>
            </a:r>
          </a:p>
          <a:p>
            <a:pPr marL="0" indent="0">
              <a:buNone/>
            </a:pPr>
            <a:endParaRPr lang="nl-NL" sz="2100" dirty="0"/>
          </a:p>
          <a:p>
            <a:endParaRPr lang="nl-NL" sz="2100" dirty="0"/>
          </a:p>
        </p:txBody>
      </p:sp>
      <p:sp>
        <p:nvSpPr>
          <p:cNvPr id="6" name="Tekstvak 5"/>
          <p:cNvSpPr txBox="1"/>
          <p:nvPr/>
        </p:nvSpPr>
        <p:spPr>
          <a:xfrm>
            <a:off x="5083668" y="6524935"/>
            <a:ext cx="6937756" cy="246221"/>
          </a:xfrm>
          <a:prstGeom prst="rect">
            <a:avLst/>
          </a:prstGeom>
          <a:noFill/>
        </p:spPr>
        <p:txBody>
          <a:bodyPr wrap="square" rtlCol="0">
            <a:spAutoFit/>
          </a:bodyPr>
          <a:lstStyle/>
          <a:p>
            <a:r>
              <a:rPr lang="nl-NL" sz="1000" dirty="0">
                <a:solidFill>
                  <a:schemeClr val="tx1">
                    <a:lumMod val="50000"/>
                    <a:lumOff val="50000"/>
                  </a:schemeClr>
                </a:solidFill>
                <a:latin typeface="+mj-lt"/>
              </a:rPr>
              <a:t>INTRODUCTIE  »  KLIMAATAKKOORD  »  </a:t>
            </a:r>
            <a:r>
              <a:rPr lang="nl-NL" sz="1000" u="sng" dirty="0">
                <a:solidFill>
                  <a:schemeClr val="tx1">
                    <a:lumMod val="50000"/>
                    <a:lumOff val="50000"/>
                  </a:schemeClr>
                </a:solidFill>
                <a:latin typeface="+mj-lt"/>
              </a:rPr>
              <a:t>AARDGASVRIJE WIJKEN &amp; RES</a:t>
            </a:r>
          </a:p>
        </p:txBody>
      </p:sp>
    </p:spTree>
    <p:extLst>
      <p:ext uri="{BB962C8B-B14F-4D97-AF65-F5344CB8AC3E}">
        <p14:creationId xmlns:p14="http://schemas.microsoft.com/office/powerpoint/2010/main" val="292172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a:srcRect l="12139" t="15808" r="10309" b="12165"/>
          <a:stretch/>
        </p:blipFill>
        <p:spPr>
          <a:xfrm>
            <a:off x="1066800" y="1012864"/>
            <a:ext cx="10515599" cy="5852392"/>
          </a:xfrm>
          <a:prstGeom prst="rect">
            <a:avLst/>
          </a:prstGeom>
        </p:spPr>
      </p:pic>
      <p:sp>
        <p:nvSpPr>
          <p:cNvPr id="2" name="Titel 1"/>
          <p:cNvSpPr>
            <a:spLocks noGrp="1"/>
          </p:cNvSpPr>
          <p:nvPr>
            <p:ph type="title"/>
          </p:nvPr>
        </p:nvSpPr>
        <p:spPr>
          <a:xfrm>
            <a:off x="1791200" y="339333"/>
            <a:ext cx="10033200" cy="720000"/>
          </a:xfrm>
        </p:spPr>
        <p:txBody>
          <a:bodyPr/>
          <a:lstStyle/>
          <a:p>
            <a:r>
              <a:rPr lang="nl-NL" dirty="0"/>
              <a:t>Samenhang Aardgasvrije wijken &amp; RES</a:t>
            </a:r>
          </a:p>
        </p:txBody>
      </p:sp>
      <p:grpSp>
        <p:nvGrpSpPr>
          <p:cNvPr id="6" name="Groep 5"/>
          <p:cNvGrpSpPr/>
          <p:nvPr/>
        </p:nvGrpSpPr>
        <p:grpSpPr>
          <a:xfrm>
            <a:off x="-7375" y="6415994"/>
            <a:ext cx="4949825" cy="449261"/>
            <a:chOff x="0" y="6408737"/>
            <a:chExt cx="4949825" cy="449261"/>
          </a:xfrm>
          <a:solidFill>
            <a:schemeClr val="bg2"/>
          </a:solidFill>
        </p:grpSpPr>
        <p:sp>
          <p:nvSpPr>
            <p:cNvPr id="7"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8"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9" name="Tekstvak 8">
            <a:extLst>
              <a:ext uri="{FF2B5EF4-FFF2-40B4-BE49-F238E27FC236}">
                <a16:creationId xmlns:a16="http://schemas.microsoft.com/office/drawing/2014/main" id="{058CB1A2-A2F9-471E-BB83-C58B5AECE7FD}"/>
              </a:ext>
            </a:extLst>
          </p:cNvPr>
          <p:cNvSpPr txBox="1"/>
          <p:nvPr/>
        </p:nvSpPr>
        <p:spPr>
          <a:xfrm>
            <a:off x="5083668" y="6524935"/>
            <a:ext cx="6937756" cy="246221"/>
          </a:xfrm>
          <a:prstGeom prst="rect">
            <a:avLst/>
          </a:prstGeom>
          <a:noFill/>
        </p:spPr>
        <p:txBody>
          <a:bodyPr wrap="square" rtlCol="0">
            <a:spAutoFit/>
          </a:bodyPr>
          <a:lstStyle/>
          <a:p>
            <a:r>
              <a:rPr lang="nl-NL" sz="1000" dirty="0">
                <a:solidFill>
                  <a:schemeClr val="tx1">
                    <a:lumMod val="50000"/>
                    <a:lumOff val="50000"/>
                  </a:schemeClr>
                </a:solidFill>
                <a:latin typeface="+mj-lt"/>
              </a:rPr>
              <a:t>INTRODUCTIE  »  KLIMAATAKKOORD  »  </a:t>
            </a:r>
            <a:r>
              <a:rPr lang="nl-NL" sz="1000" u="sng" dirty="0">
                <a:solidFill>
                  <a:schemeClr val="tx1">
                    <a:lumMod val="50000"/>
                    <a:lumOff val="50000"/>
                  </a:schemeClr>
                </a:solidFill>
                <a:latin typeface="+mj-lt"/>
              </a:rPr>
              <a:t>AARDGASVRIJE WIJKEN &amp; RES</a:t>
            </a:r>
          </a:p>
        </p:txBody>
      </p:sp>
    </p:spTree>
    <p:extLst>
      <p:ext uri="{BB962C8B-B14F-4D97-AF65-F5344CB8AC3E}">
        <p14:creationId xmlns:p14="http://schemas.microsoft.com/office/powerpoint/2010/main" val="2016812057"/>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3ab34907-cfea-4875-a9e3-dcc53d1d57a8">PROJ-1093374117-1489</_dlc_DocId>
    <_dlc_DocIdUrl xmlns="3ab34907-cfea-4875-a9e3-dcc53d1d57a8">
      <Url>https://projecten.vng.nl/energie/_layouts/15/DocIdRedir.aspx?ID=PROJ-1093374117-1489</Url>
      <Description>PROJ-1093374117-1489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F5F7E63331C0B45ADF219791BADDFB7" ma:contentTypeVersion="0" ma:contentTypeDescription="Een nieuw document maken." ma:contentTypeScope="" ma:versionID="89e66d8d03acd96f929fbe0393d35ecb">
  <xsd:schema xmlns:xsd="http://www.w3.org/2001/XMLSchema" xmlns:xs="http://www.w3.org/2001/XMLSchema" xmlns:p="http://schemas.microsoft.com/office/2006/metadata/properties" xmlns:ns2="3ab34907-cfea-4875-a9e3-dcc53d1d57a8" targetNamespace="http://schemas.microsoft.com/office/2006/metadata/properties" ma:root="true" ma:fieldsID="06f1cc06fb2c0380d736d47786fe78e4" ns2:_="">
    <xsd:import namespace="3ab34907-cfea-4875-a9e3-dcc53d1d57a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b34907-cfea-4875-a9e3-dcc53d1d57a8"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2C4383-34EC-46A1-8D2F-C10347C2FCEE}">
  <ds:schemaRefs>
    <ds:schemaRef ds:uri="http://schemas.microsoft.com/sharepoint/events"/>
  </ds:schemaRefs>
</ds:datastoreItem>
</file>

<file path=customXml/itemProps2.xml><?xml version="1.0" encoding="utf-8"?>
<ds:datastoreItem xmlns:ds="http://schemas.openxmlformats.org/officeDocument/2006/customXml" ds:itemID="{9C44C432-D206-46CA-B326-12188727646E}">
  <ds:schemaRefs>
    <ds:schemaRef ds:uri="http://schemas.microsoft.com/sharepoint/v3/contenttype/forms"/>
  </ds:schemaRefs>
</ds:datastoreItem>
</file>

<file path=customXml/itemProps3.xml><?xml version="1.0" encoding="utf-8"?>
<ds:datastoreItem xmlns:ds="http://schemas.openxmlformats.org/officeDocument/2006/customXml" ds:itemID="{6FA3B55E-3DE0-451A-B3F0-EF90AFDFBEB7}">
  <ds:schemaRefs>
    <ds:schemaRef ds:uri="http://purl.org/dc/terms/"/>
    <ds:schemaRef ds:uri="http://schemas.openxmlformats.org/package/2006/metadata/core-properties"/>
    <ds:schemaRef ds:uri="3ab34907-cfea-4875-a9e3-dcc53d1d57a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191D331C-6579-4B07-89AA-B245EC194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b34907-cfea-4875-a9e3-dcc53d1d5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VNG</Template>
  <TotalTime>281</TotalTime>
  <Words>738</Words>
  <Application>Microsoft Macintosh PowerPoint</Application>
  <PresentationFormat>Widescreen</PresentationFormat>
  <Paragraphs>135</Paragraphs>
  <Slides>11</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VNG_Basis - kopie</vt:lpstr>
      <vt:lpstr>VNG Titels</vt:lpstr>
      <vt:lpstr>Aardgasvrije wijken, regionale energiestrategie &amp; Klimaatakkoord </vt:lpstr>
      <vt:lpstr>Sprekers</vt:lpstr>
      <vt:lpstr>Programma</vt:lpstr>
      <vt:lpstr>Klimaatakkoord in 1 minuut</vt:lpstr>
      <vt:lpstr>Klimaatakkoord: gesprek over de actualiteiten, enkele voorbeelden sectortafels</vt:lpstr>
      <vt:lpstr>Klimaatakkoord: gesprek over de randvoorwaarden</vt:lpstr>
      <vt:lpstr>Regionale Energiestrategieën (RES) in 1 minuut</vt:lpstr>
      <vt:lpstr>Kennis- en Leerprogramma Aardgasvrije wijken (KLP) in 1 minuut</vt:lpstr>
      <vt:lpstr>Samenhang Aardgasvrije wijken &amp; RES</vt:lpstr>
      <vt:lpstr>Aardgasvrije wijken &amp; RES: gesprek over de actualiteiten</vt:lpstr>
      <vt:lpstr>Aardgasvrije wijken, regionale energiestrategie &amp; Klimaatakkoord </vt:lpstr>
    </vt:vector>
  </TitlesOfParts>
  <Company>Valid WPS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Aardgasvrije wijken, regionale energiestrategie &amp; Klimaatakkoord </dc:title>
  <dc:creator>Paul Picauly</dc:creator>
  <cp:keywords>All Places</cp:keywords>
  <cp:lastModifiedBy>Paul Picauly</cp:lastModifiedBy>
  <cp:revision>116</cp:revision>
  <cp:lastPrinted>2016-11-29T12:08:35Z</cp:lastPrinted>
  <dcterms:created xsi:type="dcterms:W3CDTF">2018-11-26T14:25:43Z</dcterms:created>
  <dcterms:modified xsi:type="dcterms:W3CDTF">2018-11-28T17:25:55Z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0x010100BF5F7E63331C0B45ADF219791BADDFB7</vt:lpwstr>
  </property>
  <property fmtid="{D5CDD505-2E9C-101B-9397-08002B2CF9AE}" pid="3" name="_dlc_DocIdItemGuid">
    <vt:lpwstr>935fa527-cb0b-4154-a4a2-8b7bd4f4cf2e</vt:lpwstr>
  </property>
</Properties>
</file>