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16" d="100"/>
          <a:sy n="116" d="100"/>
        </p:scale>
        <p:origin x="13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edes.nl\DFS\Home$\r.martens\Documenten\Excels\Nieuwbouw%20dVi%202009-2017_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.albregts\AppData\Local\microsoft\windows\Temporary%20Internet%20Files\Content.Outlook\5B07RWWV\20182011%20Enquete%20R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0.11088648293963255"/>
          <c:y val="0.17171296296296296"/>
          <c:w val="0.8585579615048119"/>
          <c:h val="0.66725348665223716"/>
        </c:manualLayout>
      </c:layout>
      <c:barChart>
        <c:barDir val="col"/>
        <c:grouping val="clustered"/>
        <c:varyColors val="0"/>
        <c:ser>
          <c:idx val="0"/>
          <c:order val="0"/>
          <c:tx>
            <c:v>Nieuwbouw door corporaties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Blad1!$B$1:$J$1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2017***</c:v>
                </c:pt>
              </c:strCache>
            </c:strRef>
          </c:cat>
          <c:val>
            <c:numRef>
              <c:f>Blad1!$B$2:$J$2</c:f>
              <c:numCache>
                <c:formatCode>#,##0</c:formatCode>
                <c:ptCount val="9"/>
                <c:pt idx="0">
                  <c:v>25476</c:v>
                </c:pt>
                <c:pt idx="1">
                  <c:v>23937</c:v>
                </c:pt>
                <c:pt idx="2">
                  <c:v>28124</c:v>
                </c:pt>
                <c:pt idx="3">
                  <c:v>26298</c:v>
                </c:pt>
                <c:pt idx="4">
                  <c:v>29930</c:v>
                </c:pt>
                <c:pt idx="5">
                  <c:v>17300</c:v>
                </c:pt>
                <c:pt idx="6">
                  <c:v>15000</c:v>
                </c:pt>
                <c:pt idx="7">
                  <c:v>15300</c:v>
                </c:pt>
                <c:pt idx="8">
                  <c:v>14400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8062600"/>
        <c:axId val="216530024"/>
      </c:barChart>
      <c:catAx>
        <c:axId val="58062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16530024"/>
        <c:crosses val="autoZero"/>
        <c:auto val="1"/>
        <c:lblAlgn val="ctr"/>
        <c:lblOffset val="100"/>
        <c:noMultiLvlLbl val="0"/>
      </c:catAx>
      <c:valAx>
        <c:axId val="21653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8062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[Kopie van 20182011 Enquete RM.xlsx]Blad2!Draaitabel5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Blad2!$B$30</c:f>
              <c:strCache>
                <c:ptCount val="1"/>
                <c:pt idx="0">
                  <c:v>Totaal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Blad2!$A$31:$A$37</c:f>
              <c:strCache>
                <c:ptCount val="6"/>
                <c:pt idx="0">
                  <c:v>Gemeentelijk commitment</c:v>
                </c:pt>
                <c:pt idx="1">
                  <c:v>Locatietekort</c:v>
                </c:pt>
                <c:pt idx="2">
                  <c:v>Overig</c:v>
                </c:pt>
                <c:pt idx="3">
                  <c:v>Tekort mankracht/grondstoffen</c:v>
                </c:pt>
                <c:pt idx="4">
                  <c:v>Bouwkosten</c:v>
                </c:pt>
                <c:pt idx="5">
                  <c:v>Financiele haalbaarheid</c:v>
                </c:pt>
              </c:strCache>
            </c:strRef>
          </c:cat>
          <c:val>
            <c:numRef>
              <c:f>Blad2!$B$31:$B$37</c:f>
              <c:numCache>
                <c:formatCode>General</c:formatCode>
                <c:ptCount val="6"/>
                <c:pt idx="0">
                  <c:v>71</c:v>
                </c:pt>
                <c:pt idx="1">
                  <c:v>68</c:v>
                </c:pt>
                <c:pt idx="2">
                  <c:v>24</c:v>
                </c:pt>
                <c:pt idx="3">
                  <c:v>39</c:v>
                </c:pt>
                <c:pt idx="4">
                  <c:v>102</c:v>
                </c:pt>
                <c:pt idx="5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48528"/>
        <c:axId val="294180120"/>
      </c:barChart>
      <c:catAx>
        <c:axId val="10584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94180120"/>
        <c:crosses val="autoZero"/>
        <c:auto val="1"/>
        <c:lblAlgn val="ctr"/>
        <c:lblOffset val="100"/>
        <c:noMultiLvlLbl val="0"/>
      </c:catAx>
      <c:valAx>
        <c:axId val="294180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0584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0.83424</cdr:x>
      <cdr:y>0.91244</cdr:y>
    </cdr:from>
    <cdr:to>
      <cdr:x>1</cdr:x>
      <cdr:y>1</cdr:y>
    </cdr:to>
    <cdr:sp macro="" textlink="">
      <cdr:nvSpPr>
        <cdr:cNvPr id="2" name="Tekstvak 1"/>
        <cdr:cNvSpPr txBox="1"/>
      </cdr:nvSpPr>
      <cdr:spPr>
        <a:xfrm xmlns:a="http://schemas.openxmlformats.org/drawingml/2006/main">
          <a:off x="3814142" y="2503005"/>
          <a:ext cx="757858" cy="240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l-NL" sz="1000">
              <a:solidFill>
                <a:schemeClr val="bg2">
                  <a:lumMod val="50000"/>
                </a:schemeClr>
              </a:solidFill>
            </a:rPr>
            <a:t>Bron: dVi</a:t>
          </a:r>
        </a:p>
      </cdr:txBody>
    </cdr:sp>
  </cdr:relSizeAnchor>
  <cdr:relSizeAnchor xmlns:cdr="http://schemas.openxmlformats.org/drawingml/2006/chartDrawing">
    <cdr:from>
      <cdr:x>0</cdr:x>
      <cdr:y>0.71562</cdr:y>
    </cdr:from>
    <cdr:to>
      <cdr:x>0.83696</cdr:x>
      <cdr:y>1</cdr:y>
    </cdr:to>
    <cdr:sp macro="" textlink="">
      <cdr:nvSpPr>
        <cdr:cNvPr id="3" name="Tekstvak 2"/>
        <cdr:cNvSpPr txBox="1"/>
      </cdr:nvSpPr>
      <cdr:spPr>
        <a:xfrm xmlns:a="http://schemas.openxmlformats.org/drawingml/2006/main">
          <a:off x="-20705" y="2676113"/>
          <a:ext cx="3826565" cy="1060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l-NL" sz="1100"/>
        </a:p>
      </cdr:txBody>
    </cdr:sp>
  </cdr:relSizeAnchor>
  <cdr:relSizeAnchor xmlns:cdr="http://schemas.openxmlformats.org/drawingml/2006/chartDrawing">
    <cdr:from>
      <cdr:x>0.62989</cdr:x>
      <cdr:y>0.23736</cdr:y>
    </cdr:from>
    <cdr:to>
      <cdr:x>0.95064</cdr:x>
      <cdr:y>0.3388</cdr:y>
    </cdr:to>
    <cdr:sp macro="" textlink="">
      <cdr:nvSpPr>
        <cdr:cNvPr id="4" name="Tekstvak 3"/>
        <cdr:cNvSpPr txBox="1"/>
      </cdr:nvSpPr>
      <cdr:spPr>
        <a:xfrm xmlns:a="http://schemas.openxmlformats.org/drawingml/2006/main">
          <a:off x="4807823" y="1179312"/>
          <a:ext cx="2448272" cy="50405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40000"/>
            <a:lumOff val="6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l-NL" sz="1200" b="1" dirty="0" smtClean="0"/>
            <a:t>De daling tussen 2009-2013 en 2014-2017 bedraagt – 42%</a:t>
          </a:r>
          <a:endParaRPr lang="nl-NL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A2F70-1758-4388-9FC4-781665662D49}" type="datetimeFigureOut">
              <a:rPr lang="nl-NL" smtClean="0">
                <a:latin typeface="Verdana" pitchFamily="34" charset="0"/>
              </a:rPr>
              <a:t>29-11-2018</a:t>
            </a:fld>
            <a:endParaRPr lang="nl-NL" dirty="0">
              <a:latin typeface="Verdana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23989-CB5A-4401-9815-5DF6C86ACC98}" type="slidenum">
              <a:rPr lang="nl-NL" smtClean="0">
                <a:latin typeface="Verdana" pitchFamily="34" charset="0"/>
              </a:rPr>
              <a:t>‹nr.›</a:t>
            </a:fld>
            <a:endParaRPr lang="nl-NL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933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DEB53081-7F51-45ED-8DC6-6689F727C049}" type="datetimeFigureOut">
              <a:rPr lang="nl-NL" smtClean="0"/>
              <a:pPr/>
              <a:t>29-11-2018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5E523D5F-0927-4E1D-96C4-ED722F0ED34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638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-, pauze-, eind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76000" y="1800000"/>
            <a:ext cx="4032000" cy="476872"/>
          </a:xfrm>
        </p:spPr>
        <p:txBody>
          <a:bodyPr lIns="0" anchor="b" anchorCtr="0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TYP HIER DE TITEL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276000" y="2246470"/>
            <a:ext cx="4023571" cy="966506"/>
          </a:xfrm>
        </p:spPr>
        <p:txBody>
          <a:bodyPr lIns="0">
            <a:normAutofit/>
          </a:bodyPr>
          <a:lstStyle>
            <a:lvl1pPr marL="0" indent="0" algn="l">
              <a:lnSpc>
                <a:spcPts val="2400"/>
              </a:lnSpc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TYP HIER DE SUBTITEL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0933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177800" indent="-177800">
              <a:lnSpc>
                <a:spcPts val="1600"/>
              </a:lnSpc>
              <a:buSzPct val="70000"/>
              <a:buFontTx/>
              <a:buBlip>
                <a:blip r:embed="rId2"/>
              </a:buBlip>
              <a:defRPr sz="1400" b="1"/>
            </a:lvl2pPr>
            <a:lvl3pPr marL="354013" indent="-176213">
              <a:lnSpc>
                <a:spcPts val="1600"/>
              </a:lnSpc>
              <a:buSzPct val="70000"/>
              <a:buFontTx/>
              <a:buBlip>
                <a:blip r:embed="rId2"/>
              </a:buBlip>
              <a:defRPr sz="1400"/>
            </a:lvl3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472052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87624" y="1600200"/>
            <a:ext cx="3492000" cy="3636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177800" indent="-177800">
              <a:lnSpc>
                <a:spcPts val="1600"/>
              </a:lnSpc>
              <a:buFontTx/>
              <a:buBlip>
                <a:blip r:embed="rId2"/>
              </a:buBlip>
              <a:defRPr sz="1400" b="1"/>
            </a:lvl2pPr>
            <a:lvl3pPr marL="354013" indent="-176213">
              <a:lnSpc>
                <a:spcPts val="1600"/>
              </a:lnSpc>
              <a:buFontTx/>
              <a:buBlip>
                <a:blip r:embed="rId2"/>
              </a:buBlip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60000" y="1600200"/>
            <a:ext cx="3492000" cy="3636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177800" indent="-177800">
              <a:lnSpc>
                <a:spcPts val="1600"/>
              </a:lnSpc>
              <a:buFontTx/>
              <a:buBlip>
                <a:blip r:embed="rId2"/>
              </a:buBlip>
              <a:defRPr sz="1400" b="1"/>
            </a:lvl2pPr>
            <a:lvl3pPr marL="463550" indent="-285750">
              <a:lnSpc>
                <a:spcPts val="1600"/>
              </a:lnSpc>
              <a:buFontTx/>
              <a:buBlip>
                <a:blip r:embed="rId2"/>
              </a:buBlip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562786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-1548680" y="1700808"/>
            <a:ext cx="1296144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188000" y="917664"/>
            <a:ext cx="7128000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8000" y="1800000"/>
            <a:ext cx="7128000" cy="363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  <p:sp>
        <p:nvSpPr>
          <p:cNvPr id="4" name="Tekstvak 3"/>
          <p:cNvSpPr txBox="1"/>
          <p:nvPr userDrawn="1"/>
        </p:nvSpPr>
        <p:spPr>
          <a:xfrm>
            <a:off x="-1548680" y="1715904"/>
            <a:ext cx="12961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 smtClean="0">
                <a:solidFill>
                  <a:srgbClr val="00427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Opsomming</a:t>
            </a:r>
          </a:p>
          <a:p>
            <a:endParaRPr lang="nl-NL" sz="1000" dirty="0" smtClean="0">
              <a:solidFill>
                <a:srgbClr val="00427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nl-NL" sz="1000" dirty="0" smtClean="0">
                <a:solidFill>
                  <a:srgbClr val="00427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Gebruik de knoppen </a:t>
            </a:r>
          </a:p>
          <a:p>
            <a:pPr lvl="0"/>
            <a:endParaRPr lang="nl-NL" sz="1000" dirty="0" smtClean="0">
              <a:solidFill>
                <a:srgbClr val="00427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endParaRPr lang="nl-NL" sz="1000" dirty="0" smtClean="0">
              <a:solidFill>
                <a:srgbClr val="00427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endParaRPr lang="nl-NL" sz="1000" dirty="0" smtClean="0">
              <a:solidFill>
                <a:srgbClr val="00427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endParaRPr lang="nl-NL" sz="1000" dirty="0" smtClean="0">
              <a:solidFill>
                <a:srgbClr val="00427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nl-NL" sz="1000" dirty="0" smtClean="0">
                <a:solidFill>
                  <a:srgbClr val="00427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het Start-lint in de sectie ‘Alinea’.</a:t>
            </a:r>
            <a:endParaRPr lang="nl-NL" sz="1000" dirty="0">
              <a:solidFill>
                <a:srgbClr val="00427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6792" y="2412105"/>
            <a:ext cx="782208" cy="490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2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b="1" kern="1200" cap="all" baseline="0">
          <a:solidFill>
            <a:srgbClr val="00427C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None/>
        <a:defRPr sz="1800" kern="1200">
          <a:solidFill>
            <a:srgbClr val="00427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7800" indent="-177800" algn="l" defTabSz="914400" rtl="0" eaLnBrk="1" latinLnBrk="0" hangingPunct="1">
        <a:lnSpc>
          <a:spcPts val="1600"/>
        </a:lnSpc>
        <a:spcBef>
          <a:spcPts val="0"/>
        </a:spcBef>
        <a:buSzPct val="70000"/>
        <a:buFontTx/>
        <a:buBlip>
          <a:blip r:embed="rId7"/>
        </a:buBlip>
        <a:defRPr sz="1400" b="1" kern="1200">
          <a:solidFill>
            <a:srgbClr val="00427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55600" indent="-177800" algn="l" defTabSz="914400" rtl="0" eaLnBrk="1" latinLnBrk="0" hangingPunct="1">
        <a:lnSpc>
          <a:spcPts val="1600"/>
        </a:lnSpc>
        <a:spcBef>
          <a:spcPts val="0"/>
        </a:spcBef>
        <a:buSzPct val="70000"/>
        <a:buFontTx/>
        <a:buBlip>
          <a:blip r:embed="rId7"/>
        </a:buBlip>
        <a:defRPr sz="1400" kern="1200">
          <a:solidFill>
            <a:srgbClr val="00427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–"/>
        <a:defRPr sz="1800" kern="1200">
          <a:solidFill>
            <a:srgbClr val="00427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»"/>
        <a:defRPr sz="1800" kern="1200">
          <a:solidFill>
            <a:srgbClr val="00427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VNG </a:t>
            </a:r>
            <a:r>
              <a:rPr lang="nl-NL" dirty="0" err="1" smtClean="0"/>
              <a:t>beStuurdersdag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Marnix Norder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98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336873"/>
              </p:ext>
            </p:extLst>
          </p:nvPr>
        </p:nvGraphicFramePr>
        <p:xfrm>
          <a:off x="700281" y="620688"/>
          <a:ext cx="76328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289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79664"/>
            <a:ext cx="8496944" cy="4683985"/>
          </a:xfrm>
        </p:spPr>
      </p:pic>
    </p:spTree>
    <p:extLst>
      <p:ext uri="{BB962C8B-B14F-4D97-AF65-F5344CB8AC3E}">
        <p14:creationId xmlns:p14="http://schemas.microsoft.com/office/powerpoint/2010/main" val="14245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600" dirty="0" smtClean="0"/>
              <a:t>Corporatiemonitor: "Wat </a:t>
            </a:r>
            <a:r>
              <a:rPr lang="nl-NL" sz="1600" dirty="0"/>
              <a:t>zijn de belangrijkste knelpunten die uw corporatie ervaart bij het realiseren van voldoende nieuwbouwwoningen?“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648175"/>
              </p:ext>
            </p:extLst>
          </p:nvPr>
        </p:nvGraphicFramePr>
        <p:xfrm>
          <a:off x="539552" y="1628800"/>
          <a:ext cx="820891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79512" y="1772816"/>
            <a:ext cx="400110" cy="45243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nl-NL" sz="1400" dirty="0" smtClean="0">
                <a:solidFill>
                  <a:schemeClr val="tx2">
                    <a:lumMod val="75000"/>
                  </a:schemeClr>
                </a:solidFill>
              </a:rPr>
              <a:t>Aantal keer genoemd</a:t>
            </a: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8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EINDE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/>
              <a:t>BEDANKT VOOR UW AANDACHT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72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Aedes">
      <a:dk1>
        <a:sysClr val="windowText" lastClr="000000"/>
      </a:dk1>
      <a:lt1>
        <a:sysClr val="window" lastClr="FFFFFF"/>
      </a:lt1>
      <a:dk2>
        <a:srgbClr val="1F497D"/>
      </a:dk2>
      <a:lt2>
        <a:srgbClr val="AA9E96"/>
      </a:lt2>
      <a:accent1>
        <a:srgbClr val="4F81BD"/>
      </a:accent1>
      <a:accent2>
        <a:srgbClr val="92278F"/>
      </a:accent2>
      <a:accent3>
        <a:srgbClr val="ED0B8B"/>
      </a:accent3>
      <a:accent4>
        <a:srgbClr val="ED213E"/>
      </a:accent4>
      <a:accent5>
        <a:srgbClr val="F58220"/>
      </a:accent5>
      <a:accent6>
        <a:srgbClr val="8DC63F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Aedes Powerpoint</Template>
  <TotalTime>20</TotalTime>
  <Words>45</Words>
  <Application>Microsoft Office PowerPoint</Application>
  <PresentationFormat>Diavoorstelling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Kantoorthema</vt:lpstr>
      <vt:lpstr>VNG beStuurdersdag </vt:lpstr>
      <vt:lpstr>PowerPoint-presentatie</vt:lpstr>
      <vt:lpstr>PowerPoint-presentatie</vt:lpstr>
      <vt:lpstr>Corporatiemonitor: "Wat zijn de belangrijkste knelpunten die uw corporatie ervaart bij het realiseren van voldoende nieuwbouwwoningen?“</vt:lpstr>
      <vt:lpstr>EINDE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Randy Martens</dc:creator>
  <cp:lastModifiedBy>Kim van Schaik</cp:lastModifiedBy>
  <cp:revision>3</cp:revision>
  <dcterms:created xsi:type="dcterms:W3CDTF">2018-11-27T15:11:47Z</dcterms:created>
  <dcterms:modified xsi:type="dcterms:W3CDTF">2018-11-29T07:26:36Z</dcterms:modified>
</cp:coreProperties>
</file>